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9A659-0F14-450F-8151-8C7ED5422BFC}" type="datetimeFigureOut">
              <a:rPr lang="ru-RU" smtClean="0"/>
              <a:t>19.06.2020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F68C1-C26D-4DCA-B650-51FB5A1BB3A5}" type="slidenum">
              <a:rPr lang="ru-RU" smtClean="0"/>
              <a:t>‹#›</a:t>
            </a:fld>
            <a:endParaRPr lang="ru-RU"/>
          </a:p>
        </p:txBody>
      </p:sp>
    </p:spTree>
    <p:extLst>
      <p:ext uri="{BB962C8B-B14F-4D97-AF65-F5344CB8AC3E}">
        <p14:creationId xmlns:p14="http://schemas.microsoft.com/office/powerpoint/2010/main" val="1532780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100785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4093392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98818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21075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64533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1297430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4248191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1882629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50307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64872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019C7FD-444F-47DB-9EA5-A45CE3B625A4}" type="datetimeFigureOut">
              <a:rPr lang="ru-RU" smtClean="0"/>
              <a:t>19.06.2020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296992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019C7FD-444F-47DB-9EA5-A45CE3B625A4}" type="datetimeFigureOut">
              <a:rPr lang="ru-RU" smtClean="0"/>
              <a:t>19.06.2020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007990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019C7FD-444F-47DB-9EA5-A45CE3B625A4}" type="datetimeFigureOut">
              <a:rPr lang="ru-RU" smtClean="0"/>
              <a:t>19.06.2020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065037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9C7FD-444F-47DB-9EA5-A45CE3B625A4}" type="datetimeFigureOut">
              <a:rPr lang="ru-RU" smtClean="0"/>
              <a:t>19.06.2020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559927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86086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410080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19C7FD-444F-47DB-9EA5-A45CE3B625A4}" type="datetimeFigureOut">
              <a:rPr lang="ru-RU" smtClean="0"/>
              <a:t>19.06.2020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EB80304-12DF-4695-BA5B-D5E48CD9D877}" type="slidenum">
              <a:rPr lang="ru-RU" smtClean="0"/>
              <a:t>‹#›</a:t>
            </a:fld>
            <a:endParaRPr lang="ru-RU"/>
          </a:p>
        </p:txBody>
      </p:sp>
    </p:spTree>
    <p:extLst>
      <p:ext uri="{BB962C8B-B14F-4D97-AF65-F5344CB8AC3E}">
        <p14:creationId xmlns:p14="http://schemas.microsoft.com/office/powerpoint/2010/main" val="294932932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7.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0.wdp"/><Relationship Id="rId4" Type="http://schemas.openxmlformats.org/officeDocument/2006/relationships/image" Target="../media/image10.png"/><Relationship Id="rId9" Type="http://schemas.microsoft.com/office/2007/relationships/hdphoto" Target="../media/hdphoto12.wdp"/></Relationships>
</file>

<file path=ppt/slides/_rels/slide6.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4.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09264" y="228600"/>
            <a:ext cx="7297271" cy="955022"/>
          </a:xfrm>
        </p:spPr>
        <p:txBody>
          <a:bodyPr>
            <a:normAutofit fontScale="90000"/>
          </a:bodyPr>
          <a:lstStyle/>
          <a:p>
            <a:r>
              <a:rPr lang="tk-TM" sz="5300" dirty="0" smtClean="0">
                <a:latin typeface="Andalus" panose="02020603050405020304" pitchFamily="18" charset="-78"/>
                <a:cs typeface="Andalus" panose="02020603050405020304" pitchFamily="18" charset="-78"/>
              </a:rPr>
              <a:t>Kebşirlenen birikdirmeler</a:t>
            </a:r>
            <a:r>
              <a:rPr lang="tk-TM" dirty="0" smtClean="0">
                <a:latin typeface="Andalus" panose="02020603050405020304" pitchFamily="18" charset="-78"/>
                <a:cs typeface="Andalus" panose="02020603050405020304" pitchFamily="18" charset="-78"/>
              </a:rPr>
              <a:t>.</a:t>
            </a:r>
            <a:endParaRPr lang="ru-RU" dirty="0">
              <a:cs typeface="Andalus" panose="02020603050405020304" pitchFamily="18" charset="-78"/>
            </a:endParaRPr>
          </a:p>
        </p:txBody>
      </p:sp>
      <p:sp>
        <p:nvSpPr>
          <p:cNvPr id="3" name="Подзаголовок 2"/>
          <p:cNvSpPr>
            <a:spLocks noGrp="1"/>
          </p:cNvSpPr>
          <p:nvPr>
            <p:ph type="subTitle" idx="1"/>
          </p:nvPr>
        </p:nvSpPr>
        <p:spPr>
          <a:xfrm>
            <a:off x="874058" y="1183621"/>
            <a:ext cx="10367682" cy="5149943"/>
          </a:xfrm>
        </p:spPr>
        <p:txBody>
          <a:bodyPr>
            <a:noAutofit/>
          </a:bodyPr>
          <a:lstStyle/>
          <a:p>
            <a:r>
              <a:rPr lang="tk-TM" sz="2800" dirty="0" smtClean="0">
                <a:solidFill>
                  <a:schemeClr val="tx1"/>
                </a:solidFill>
                <a:latin typeface="Andalus" panose="02020603050405020304" pitchFamily="18" charset="-78"/>
                <a:cs typeface="Andalus" panose="02020603050405020304" pitchFamily="18" charset="-78"/>
              </a:rPr>
              <a:t>  Bu önümleriň düzüm boleklerini birikdirmegiň iň amatly usulllarynyň biridir. Ol häzirki zaman maşyngurlyşygynda şaýlary birikdirmekde giňden ýaýrandyr</a:t>
            </a:r>
            <a:r>
              <a:rPr lang="en-US" sz="2800" dirty="0" smtClean="0">
                <a:solidFill>
                  <a:schemeClr val="tx1"/>
                </a:solidFill>
                <a:latin typeface="Andalus" panose="02020603050405020304" pitchFamily="18" charset="-78"/>
                <a:cs typeface="Andalus" panose="02020603050405020304" pitchFamily="18" charset="-78"/>
              </a:rPr>
              <a:t>. </a:t>
            </a:r>
            <a:r>
              <a:rPr lang="tk-TM" sz="2800" dirty="0" smtClean="0">
                <a:solidFill>
                  <a:schemeClr val="tx1"/>
                </a:solidFill>
                <a:latin typeface="Andalus" panose="02020603050405020304" pitchFamily="18" charset="-78"/>
                <a:cs typeface="Andalus" panose="02020603050405020304" pitchFamily="18" charset="-78"/>
              </a:rPr>
              <a:t>Ol berçinläp birikdirmeleriň ornyny tutýar, tehnologik proseslerde köp zähmeti ýeňilleşdirýär hem-de sadalaşdyrýar. Kebşirleme kebşirlenýän bölekleri umumy ýa-da gerek ýerinde gyzdyryp, olaryň atomlarynyň arasyndaky baglanyşyklary dikeltmek üsti bilen sökülmeýän birikdirmeleri almakdyr. Kebşirlemäniň köp görnüşleri we olary amala aşyrmagyň köp usullary bardyr: dugaly elde (TDS</a:t>
            </a:r>
            <a:r>
              <a:rPr lang="en-US" sz="2800" dirty="0">
                <a:solidFill>
                  <a:schemeClr val="tx1"/>
                </a:solidFill>
                <a:latin typeface="Andalus" panose="02020603050405020304" pitchFamily="18" charset="-78"/>
                <a:cs typeface="Andalus" panose="02020603050405020304" pitchFamily="18" charset="-78"/>
              </a:rPr>
              <a:t>—</a:t>
            </a:r>
            <a:r>
              <a:rPr lang="tk-TM" sz="2800" dirty="0" smtClean="0">
                <a:solidFill>
                  <a:schemeClr val="tx1"/>
                </a:solidFill>
                <a:latin typeface="Andalus" panose="02020603050405020304" pitchFamily="18" charset="-78"/>
                <a:cs typeface="Andalus" panose="02020603050405020304" pitchFamily="18" charset="-78"/>
              </a:rPr>
              <a:t>5264-80), flýus astynda awtomatik we ýarymawtomatik kebşirleme (</a:t>
            </a:r>
            <a:r>
              <a:rPr lang="en-US" sz="2800" dirty="0" smtClean="0">
                <a:solidFill>
                  <a:schemeClr val="tx1"/>
                </a:solidFill>
                <a:latin typeface="Andalus" panose="02020603050405020304" pitchFamily="18" charset="-78"/>
                <a:cs typeface="Andalus" panose="02020603050405020304" pitchFamily="18" charset="-78"/>
              </a:rPr>
              <a:t>TDS—11</a:t>
            </a:r>
            <a:r>
              <a:rPr lang="tk-TM" sz="2800" dirty="0">
                <a:solidFill>
                  <a:schemeClr val="tx1"/>
                </a:solidFill>
                <a:latin typeface="Andalus" panose="02020603050405020304" pitchFamily="18" charset="-78"/>
                <a:cs typeface="Andalus" panose="02020603050405020304" pitchFamily="18" charset="-78"/>
              </a:rPr>
              <a:t>5</a:t>
            </a:r>
            <a:r>
              <a:rPr lang="en-US" sz="2800" dirty="0" smtClean="0">
                <a:solidFill>
                  <a:schemeClr val="tx1"/>
                </a:solidFill>
                <a:latin typeface="Andalus" panose="02020603050405020304" pitchFamily="18" charset="-78"/>
                <a:cs typeface="Andalus" panose="02020603050405020304" pitchFamily="18" charset="-78"/>
              </a:rPr>
              <a:t>33-7</a:t>
            </a:r>
            <a:r>
              <a:rPr lang="tk-TM" sz="2800" dirty="0" smtClean="0">
                <a:solidFill>
                  <a:schemeClr val="tx1"/>
                </a:solidFill>
                <a:latin typeface="Andalus" panose="02020603050405020304" pitchFamily="18" charset="-78"/>
                <a:cs typeface="Andalus" panose="02020603050405020304" pitchFamily="18" charset="-78"/>
              </a:rPr>
              <a:t>5</a:t>
            </a:r>
            <a:r>
              <a:rPr lang="en-US" sz="2800" dirty="0" smtClean="0">
                <a:solidFill>
                  <a:schemeClr val="tx1"/>
                </a:solidFill>
                <a:latin typeface="Andalus" panose="02020603050405020304" pitchFamily="18" charset="-78"/>
                <a:cs typeface="Andalus" panose="02020603050405020304" pitchFamily="18" charset="-78"/>
              </a:rPr>
              <a:t>), </a:t>
            </a:r>
            <a:r>
              <a:rPr lang="tk-TM" sz="2800" dirty="0" smtClean="0">
                <a:solidFill>
                  <a:schemeClr val="tx1"/>
                </a:solidFill>
                <a:latin typeface="Andalus" panose="02020603050405020304" pitchFamily="18" charset="-78"/>
                <a:cs typeface="Andalus" panose="02020603050405020304" pitchFamily="18" charset="-78"/>
              </a:rPr>
              <a:t>goraýjy gazda dugaly kebşirleme </a:t>
            </a:r>
            <a:r>
              <a:rPr lang="en-US" sz="2800" dirty="0" smtClean="0">
                <a:solidFill>
                  <a:schemeClr val="tx1"/>
                </a:solidFill>
                <a:latin typeface="Andalus" panose="02020603050405020304" pitchFamily="18" charset="-78"/>
                <a:cs typeface="Andalus" panose="02020603050405020304" pitchFamily="18" charset="-78"/>
              </a:rPr>
              <a:t>(TDS—14771-76), </a:t>
            </a:r>
            <a:r>
              <a:rPr lang="tk-TM" sz="2800" dirty="0" smtClean="0">
                <a:solidFill>
                  <a:schemeClr val="tx1"/>
                </a:solidFill>
                <a:latin typeface="Andalus" panose="02020603050405020304" pitchFamily="18" charset="-78"/>
                <a:cs typeface="Andalus" panose="02020603050405020304" pitchFamily="18" charset="-78"/>
              </a:rPr>
              <a:t>kontaktly kebşirleme </a:t>
            </a:r>
            <a:r>
              <a:rPr lang="en-US" sz="2800" dirty="0" smtClean="0">
                <a:solidFill>
                  <a:schemeClr val="tx1"/>
                </a:solidFill>
                <a:latin typeface="Andalus" panose="02020603050405020304" pitchFamily="18" charset="-78"/>
                <a:cs typeface="Andalus" panose="02020603050405020304" pitchFamily="18" charset="-78"/>
              </a:rPr>
              <a:t>(TDS—1</a:t>
            </a:r>
            <a:r>
              <a:rPr lang="tk-TM" sz="2800" dirty="0" smtClean="0">
                <a:solidFill>
                  <a:schemeClr val="tx1"/>
                </a:solidFill>
                <a:latin typeface="Andalus" panose="02020603050405020304" pitchFamily="18" charset="-78"/>
                <a:cs typeface="Andalus" panose="02020603050405020304" pitchFamily="18" charset="-78"/>
              </a:rPr>
              <a:t>5</a:t>
            </a:r>
            <a:r>
              <a:rPr lang="en-US" sz="2800" dirty="0" smtClean="0">
                <a:solidFill>
                  <a:schemeClr val="tx1"/>
                </a:solidFill>
                <a:latin typeface="Andalus" panose="02020603050405020304" pitchFamily="18" charset="-78"/>
                <a:cs typeface="Andalus" panose="02020603050405020304" pitchFamily="18" charset="-78"/>
              </a:rPr>
              <a:t>878-79)</a:t>
            </a:r>
            <a:r>
              <a:rPr lang="tk-TM" sz="2800" dirty="0" smtClean="0">
                <a:solidFill>
                  <a:schemeClr val="tx1"/>
                </a:solidFill>
                <a:latin typeface="Andalus" panose="02020603050405020304" pitchFamily="18" charset="-78"/>
                <a:cs typeface="Andalus" panose="02020603050405020304" pitchFamily="18" charset="-78"/>
              </a:rPr>
              <a:t> </a:t>
            </a:r>
            <a:r>
              <a:rPr lang="en-US" sz="2800" dirty="0" smtClean="0">
                <a:solidFill>
                  <a:schemeClr val="tx1"/>
                </a:solidFill>
                <a:latin typeface="Andalus" panose="02020603050405020304" pitchFamily="18" charset="-78"/>
                <a:cs typeface="Andalus" panose="02020603050405020304" pitchFamily="18" charset="-78"/>
              </a:rPr>
              <a:t>we</a:t>
            </a:r>
            <a:r>
              <a:rPr lang="tk-TM" sz="2800" dirty="0" smtClean="0">
                <a:solidFill>
                  <a:schemeClr val="tx1"/>
                </a:solidFill>
                <a:latin typeface="Andalus" panose="02020603050405020304" pitchFamily="18" charset="-78"/>
                <a:cs typeface="Andalus" panose="02020603050405020304" pitchFamily="18" charset="-78"/>
              </a:rPr>
              <a:t> beýlekiler</a:t>
            </a:r>
            <a:r>
              <a:rPr lang="en-US" sz="2800" dirty="0" smtClean="0">
                <a:solidFill>
                  <a:schemeClr val="tx1"/>
                </a:solidFill>
                <a:latin typeface="Andalus" panose="02020603050405020304" pitchFamily="18" charset="-78"/>
                <a:cs typeface="Andalus" panose="02020603050405020304" pitchFamily="18" charset="-78"/>
              </a:rPr>
              <a:t>.</a:t>
            </a:r>
            <a:endParaRPr lang="ru-RU" sz="2800" dirty="0">
              <a:solidFill>
                <a:schemeClr val="tx1"/>
              </a:solidFill>
              <a:cs typeface="Andalus" panose="02020603050405020304" pitchFamily="18" charset="-78"/>
            </a:endParaRPr>
          </a:p>
        </p:txBody>
      </p:sp>
    </p:spTree>
    <p:extLst>
      <p:ext uri="{BB962C8B-B14F-4D97-AF65-F5344CB8AC3E}">
        <p14:creationId xmlns:p14="http://schemas.microsoft.com/office/powerpoint/2010/main" val="3979392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дзаголовок 2"/>
          <p:cNvSpPr txBox="1">
            <a:spLocks/>
          </p:cNvSpPr>
          <p:nvPr/>
        </p:nvSpPr>
        <p:spPr>
          <a:xfrm>
            <a:off x="679077" y="350417"/>
            <a:ext cx="7474509" cy="8673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b="1" dirty="0" smtClean="0">
                <a:latin typeface="Times New Roman" panose="02020603050405020304" pitchFamily="18" charset="0"/>
                <a:cs typeface="Times New Roman" panose="02020603050405020304" pitchFamily="18" charset="0"/>
              </a:rPr>
              <a:t>1. Çatrymly (uçma-uç)</a:t>
            </a:r>
            <a:r>
              <a:rPr lang="en-US" dirty="0" smtClean="0">
                <a:latin typeface="Times New Roman" panose="02020603050405020304" pitchFamily="18" charset="0"/>
                <a:cs typeface="Times New Roman" panose="02020603050405020304" pitchFamily="18" charset="0"/>
              </a:rPr>
              <a:t>— k</a:t>
            </a:r>
            <a:r>
              <a:rPr lang="tk-TM" dirty="0" smtClean="0">
                <a:latin typeface="Times New Roman" panose="02020603050405020304" pitchFamily="18" charset="0"/>
                <a:cs typeface="Times New Roman" panose="02020603050405020304" pitchFamily="18" charset="0"/>
              </a:rPr>
              <a:t>ebşirýä</a:t>
            </a:r>
            <a:r>
              <a:rPr lang="en-US" dirty="0" smtClean="0">
                <a:latin typeface="Times New Roman" panose="02020603050405020304" pitchFamily="18" charset="0"/>
                <a:cs typeface="Times New Roman" panose="02020603050405020304" pitchFamily="18" charset="0"/>
              </a:rPr>
              <a:t>n </a:t>
            </a:r>
            <a:r>
              <a:rPr lang="tk-TM" dirty="0" smtClean="0">
                <a:latin typeface="Times New Roman" panose="02020603050405020304" pitchFamily="18" charset="0"/>
                <a:cs typeface="Times New Roman" panose="02020603050405020304" pitchFamily="18" charset="0"/>
              </a:rPr>
              <a:t>şaýlar özleriniň uçlary (alynlary) bilen birikdirýärler onuň harply belgisi </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Ç</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a:t>
            </a:r>
            <a:endParaRPr lang="tk-TM" b="1" dirty="0" smtClean="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8153586" y="213192"/>
            <a:ext cx="3708026" cy="1731770"/>
          </a:xfrm>
          <a:prstGeom prst="rect">
            <a:avLst/>
          </a:prstGeom>
        </p:spPr>
      </p:pic>
      <p:sp>
        <p:nvSpPr>
          <p:cNvPr id="5" name="Подзаголовок 2"/>
          <p:cNvSpPr txBox="1">
            <a:spLocks/>
          </p:cNvSpPr>
          <p:nvPr/>
        </p:nvSpPr>
        <p:spPr>
          <a:xfrm>
            <a:off x="831477" y="4343575"/>
            <a:ext cx="6725023" cy="13502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b="1" dirty="0">
                <a:latin typeface="Times New Roman" panose="02020603050405020304" pitchFamily="18" charset="0"/>
                <a:cs typeface="Times New Roman" panose="02020603050405020304" pitchFamily="18" charset="0"/>
              </a:rPr>
              <a:t>3</a:t>
            </a:r>
            <a:r>
              <a:rPr lang="en-US" b="1" dirty="0" smtClean="0">
                <a:latin typeface="Times New Roman" panose="02020603050405020304" pitchFamily="18" charset="0"/>
                <a:cs typeface="Times New Roman" panose="02020603050405020304" pitchFamily="18" charset="0"/>
              </a:rPr>
              <a:t>. T</a:t>
            </a:r>
            <a:r>
              <a:rPr lang="tk-TM" b="1" dirty="0" smtClean="0">
                <a:latin typeface="Times New Roman" panose="02020603050405020304" pitchFamily="18" charset="0"/>
                <a:cs typeface="Times New Roman" panose="02020603050405020304" pitchFamily="18" charset="0"/>
              </a:rPr>
              <a:t>awrly (erňekli)</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a:t>
            </a:r>
            <a:r>
              <a:rPr lang="tk-TM" dirty="0" smtClean="0">
                <a:latin typeface="Times New Roman" panose="02020603050405020304" pitchFamily="18" charset="0"/>
                <a:cs typeface="Times New Roman" panose="02020603050405020304" pitchFamily="18" charset="0"/>
              </a:rPr>
              <a:t>ebşirlen</a:t>
            </a:r>
            <a:r>
              <a:rPr lang="tk-TM" dirty="0">
                <a:latin typeface="Times New Roman" panose="02020603050405020304" pitchFamily="18" charset="0"/>
                <a:cs typeface="Times New Roman" panose="02020603050405020304" pitchFamily="18" charset="0"/>
              </a:rPr>
              <a:t>ý</a:t>
            </a:r>
            <a:r>
              <a:rPr lang="tk-TM" dirty="0" smtClean="0">
                <a:latin typeface="Times New Roman" panose="02020603050405020304" pitchFamily="18" charset="0"/>
                <a:cs typeface="Times New Roman" panose="02020603050405020304" pitchFamily="18" charset="0"/>
              </a:rPr>
              <a:t>ä</a:t>
            </a:r>
            <a:r>
              <a:rPr lang="en-US" dirty="0" smtClean="0">
                <a:latin typeface="Times New Roman" panose="02020603050405020304" pitchFamily="18" charset="0"/>
                <a:cs typeface="Times New Roman" panose="02020603050405020304" pitchFamily="18" charset="0"/>
              </a:rPr>
              <a:t>n </a:t>
            </a:r>
            <a:r>
              <a:rPr lang="tk-TM" dirty="0" smtClean="0">
                <a:latin typeface="Times New Roman" panose="02020603050405020304" pitchFamily="18" charset="0"/>
                <a:cs typeface="Times New Roman" panose="02020603050405020304" pitchFamily="18" charset="0"/>
              </a:rPr>
              <a:t>şaýlaryň biriniň alny beýlekiniň gapdal üsti bilen birikdirilýär</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onuň harply belgisi </a:t>
            </a:r>
            <a:r>
              <a:rPr lang="en-US" dirty="0" smtClean="0">
                <a:latin typeface="Times New Roman" panose="02020603050405020304" pitchFamily="18" charset="0"/>
                <a:cs typeface="Times New Roman" panose="02020603050405020304" pitchFamily="18" charset="0"/>
              </a:rPr>
              <a:t>— «</a:t>
            </a:r>
            <a:r>
              <a:rPr lang="tk-TM"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 (</a:t>
            </a:r>
            <a:r>
              <a:rPr lang="tk-TM"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a:t>
            </a:r>
            <a:r>
              <a:rPr lang="tk-TM" dirty="0" smtClean="0">
                <a:latin typeface="Times New Roman" panose="02020603050405020304" pitchFamily="18" charset="0"/>
                <a:cs typeface="Times New Roman" panose="02020603050405020304" pitchFamily="18" charset="0"/>
              </a:rPr>
              <a:t> </a:t>
            </a:r>
          </a:p>
        </p:txBody>
      </p:sp>
      <p:pic>
        <p:nvPicPr>
          <p:cNvPr id="4" name="Рисунок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7536854" y="1944962"/>
            <a:ext cx="2677211" cy="2516050"/>
          </a:xfrm>
          <a:prstGeom prst="rect">
            <a:avLst/>
          </a:prstGeom>
        </p:spPr>
      </p:pic>
      <p:sp>
        <p:nvSpPr>
          <p:cNvPr id="9" name="Подзаголовок 2"/>
          <p:cNvSpPr txBox="1">
            <a:spLocks/>
          </p:cNvSpPr>
          <p:nvPr/>
        </p:nvSpPr>
        <p:spPr>
          <a:xfrm>
            <a:off x="831477" y="2383539"/>
            <a:ext cx="6725023" cy="13502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smtClean="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Bur</a:t>
            </a:r>
            <a:r>
              <a:rPr lang="tk-TM" b="1" dirty="0" smtClean="0">
                <a:latin typeface="Times New Roman" panose="02020603050405020304" pitchFamily="18" charset="0"/>
                <a:cs typeface="Times New Roman" panose="02020603050405020304" pitchFamily="18" charset="0"/>
              </a:rPr>
              <a:t>ç</a:t>
            </a:r>
            <a:r>
              <a:rPr lang="en-US" b="1" dirty="0" smtClean="0">
                <a:latin typeface="Times New Roman" panose="02020603050405020304" pitchFamily="18" charset="0"/>
                <a:cs typeface="Times New Roman" panose="02020603050405020304" pitchFamily="18" charset="0"/>
              </a:rPr>
              <a:t>la</a:t>
            </a:r>
            <a:r>
              <a:rPr lang="tk-TM" b="1" dirty="0" smtClean="0">
                <a:latin typeface="Times New Roman" panose="02020603050405020304" pitchFamily="18" charset="0"/>
                <a:cs typeface="Times New Roman" panose="02020603050405020304" pitchFamily="18" charset="0"/>
              </a:rPr>
              <a:t>ý</a:t>
            </a:r>
            <a:r>
              <a:rPr lang="tk-TM" b="1" dirty="0">
                <a:latin typeface="Times New Roman" panose="02020603050405020304" pitchFamily="18" charset="0"/>
                <a:cs typeface="Times New Roman" panose="02020603050405020304" pitchFamily="18" charset="0"/>
              </a:rPr>
              <a:t>y</a:t>
            </a:r>
            <a:r>
              <a:rPr lang="en-US" b="1" dirty="0" smtClean="0">
                <a:latin typeface="Times New Roman" panose="02020603050405020304" pitchFamily="18" charset="0"/>
                <a:cs typeface="Times New Roman" panose="02020603050405020304" pitchFamily="18" charset="0"/>
              </a:rPr>
              <a:t>n </a:t>
            </a: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a:t>
            </a:r>
            <a:r>
              <a:rPr lang="tk-TM" dirty="0" smtClean="0">
                <a:latin typeface="Times New Roman" panose="02020603050405020304" pitchFamily="18" charset="0"/>
                <a:cs typeface="Times New Roman" panose="02020603050405020304" pitchFamily="18" charset="0"/>
              </a:rPr>
              <a:t>ebşirlen</a:t>
            </a:r>
            <a:r>
              <a:rPr lang="tk-TM" dirty="0">
                <a:latin typeface="Times New Roman" panose="02020603050405020304" pitchFamily="18" charset="0"/>
                <a:cs typeface="Times New Roman" panose="02020603050405020304" pitchFamily="18" charset="0"/>
              </a:rPr>
              <a:t>ý</a:t>
            </a:r>
            <a:r>
              <a:rPr lang="tk-TM" dirty="0" smtClean="0">
                <a:latin typeface="Times New Roman" panose="02020603050405020304" pitchFamily="18" charset="0"/>
                <a:cs typeface="Times New Roman" panose="02020603050405020304" pitchFamily="18" charset="0"/>
              </a:rPr>
              <a:t>ä</a:t>
            </a:r>
            <a:r>
              <a:rPr lang="en-US" dirty="0" smtClean="0">
                <a:latin typeface="Times New Roman" panose="02020603050405020304" pitchFamily="18" charset="0"/>
                <a:cs typeface="Times New Roman" panose="02020603050405020304" pitchFamily="18" charset="0"/>
              </a:rPr>
              <a:t>n </a:t>
            </a:r>
            <a:r>
              <a:rPr lang="tk-TM" dirty="0" smtClean="0">
                <a:latin typeface="Times New Roman" panose="02020603050405020304" pitchFamily="18" charset="0"/>
                <a:cs typeface="Times New Roman" panose="02020603050405020304" pitchFamily="18" charset="0"/>
              </a:rPr>
              <a:t>şaýlar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belli </a:t>
            </a:r>
            <a:r>
              <a:rPr lang="tk-TM" dirty="0" smtClean="0">
                <a:latin typeface="Times New Roman" panose="02020603050405020304" pitchFamily="18" charset="0"/>
                <a:cs typeface="Times New Roman" panose="02020603050405020304" pitchFamily="18" charset="0"/>
              </a:rPr>
              <a:t>bir </a:t>
            </a:r>
            <a:r>
              <a:rPr lang="en-US" dirty="0" smtClean="0">
                <a:latin typeface="Times New Roman" panose="02020603050405020304" pitchFamily="18" charset="0"/>
                <a:cs typeface="Times New Roman" panose="02020603050405020304" pitchFamily="18" charset="0"/>
              </a:rPr>
              <a:t>bur</a:t>
            </a:r>
            <a:r>
              <a:rPr lang="tk-TM" dirty="0" smtClean="0">
                <a:latin typeface="Times New Roman" panose="02020603050405020304" pitchFamily="18" charset="0"/>
                <a:cs typeface="Times New Roman" panose="02020603050405020304" pitchFamily="18" charset="0"/>
              </a:rPr>
              <a:t>ç</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k</a:t>
            </a:r>
            <a:r>
              <a:rPr lang="tk-TM" dirty="0">
                <a:latin typeface="Times New Roman" panose="02020603050405020304" pitchFamily="18" charset="0"/>
                <a:cs typeface="Times New Roman" panose="02020603050405020304" pitchFamily="18" charset="0"/>
              </a:rPr>
              <a:t>ö</a:t>
            </a:r>
            <a:r>
              <a:rPr lang="en-US" dirty="0" smtClean="0">
                <a:latin typeface="Times New Roman" panose="02020603050405020304" pitchFamily="18" charset="0"/>
                <a:cs typeface="Times New Roman" panose="02020603050405020304" pitchFamily="18" charset="0"/>
              </a:rPr>
              <a:t>p</a:t>
            </a:r>
            <a:r>
              <a:rPr lang="tk-TM" dirty="0" smtClean="0">
                <a:latin typeface="Times New Roman" panose="02020603050405020304" pitchFamily="18" charset="0"/>
                <a:cs typeface="Times New Roman" panose="02020603050405020304" pitchFamily="18" charset="0"/>
              </a:rPr>
              <a:t>l</a:t>
            </a:r>
            <a:r>
              <a:rPr lang="tk-TM"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n</a:t>
            </a:r>
            <a:r>
              <a:rPr lang="tk-TM" dirty="0" smtClean="0">
                <a:latin typeface="Times New Roman" panose="02020603050405020304" pitchFamily="18" charset="0"/>
                <a:cs typeface="Times New Roman" panose="02020603050405020304" pitchFamily="18" charset="0"/>
              </a:rPr>
              <a:t>ç</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90</a:t>
            </a:r>
            <a:r>
              <a:rPr lang="en-US" dirty="0" smtClean="0">
                <a:latin typeface="Times New Roman" panose="02020603050405020304" pitchFamily="18" charset="0"/>
                <a:cs typeface="Times New Roman" panose="02020603050405020304" pitchFamily="18" charset="0"/>
              </a:rPr>
              <a:t>°)</a:t>
            </a:r>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a:t>
            </a:r>
            <a:r>
              <a:rPr lang="tk-TM" dirty="0" smtClean="0">
                <a:latin typeface="Times New Roman" panose="02020603050405020304" pitchFamily="18" charset="0"/>
                <a:cs typeface="Times New Roman" panose="02020603050405020304" pitchFamily="18" charset="0"/>
              </a:rPr>
              <a:t>ilen ýerleşýäler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hem-de </a:t>
            </a:r>
            <a:r>
              <a:rPr lang="tk-TM" dirty="0" smtClean="0">
                <a:latin typeface="Times New Roman" panose="02020603050405020304" pitchFamily="18" charset="0"/>
                <a:cs typeface="Times New Roman" panose="02020603050405020304" pitchFamily="18" charset="0"/>
              </a:rPr>
              <a:t>erňekleri bilen birikdirýärler</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onuň harply belgisi </a:t>
            </a:r>
            <a:r>
              <a:rPr lang="en-US" dirty="0" smtClean="0">
                <a:latin typeface="Times New Roman" panose="02020603050405020304" pitchFamily="18" charset="0"/>
                <a:cs typeface="Times New Roman" panose="02020603050405020304" pitchFamily="18" charset="0"/>
              </a:rPr>
              <a:t>— «В» (У).</a:t>
            </a:r>
            <a:r>
              <a:rPr lang="tk-TM" dirty="0" smtClean="0">
                <a:latin typeface="Times New Roman" panose="02020603050405020304" pitchFamily="18" charset="0"/>
                <a:cs typeface="Times New Roman" panose="02020603050405020304" pitchFamily="18" charset="0"/>
              </a:rPr>
              <a:t> </a:t>
            </a:r>
          </a:p>
        </p:txBody>
      </p:sp>
      <p:pic>
        <p:nvPicPr>
          <p:cNvPr id="11" name="Рисунок 10"/>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8566518" y="3962723"/>
            <a:ext cx="3295094" cy="2536355"/>
          </a:xfrm>
          <a:prstGeom prst="rect">
            <a:avLst/>
          </a:prstGeom>
        </p:spPr>
      </p:pic>
    </p:spTree>
    <p:extLst>
      <p:ext uri="{BB962C8B-B14F-4D97-AF65-F5344CB8AC3E}">
        <p14:creationId xmlns:p14="http://schemas.microsoft.com/office/powerpoint/2010/main" val="1764054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742577" y="656339"/>
            <a:ext cx="6907951" cy="13502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b="1" dirty="0">
                <a:latin typeface="Times New Roman" panose="02020603050405020304" pitchFamily="18" charset="0"/>
                <a:cs typeface="Times New Roman" panose="02020603050405020304" pitchFamily="18" charset="0"/>
              </a:rPr>
              <a:t>4</a:t>
            </a:r>
            <a:r>
              <a:rPr lang="en-US" b="1" dirty="0" smtClean="0">
                <a:latin typeface="Times New Roman" panose="02020603050405020304" pitchFamily="18" charset="0"/>
                <a:cs typeface="Times New Roman" panose="02020603050405020304" pitchFamily="18" charset="0"/>
              </a:rPr>
              <a:t>. Ü</a:t>
            </a:r>
            <a:r>
              <a:rPr lang="tk-TM" b="1" dirty="0" smtClean="0">
                <a:latin typeface="Times New Roman" panose="02020603050405020304" pitchFamily="18" charset="0"/>
                <a:cs typeface="Times New Roman" panose="02020603050405020304" pitchFamily="18" charset="0"/>
              </a:rPr>
              <a:t>stme-üst </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a:t>
            </a:r>
            <a:r>
              <a:rPr lang="tk-TM" dirty="0" smtClean="0">
                <a:latin typeface="Times New Roman" panose="02020603050405020304" pitchFamily="18" charset="0"/>
                <a:cs typeface="Times New Roman" panose="02020603050405020304" pitchFamily="18" charset="0"/>
              </a:rPr>
              <a:t>ebşirlen</a:t>
            </a:r>
            <a:r>
              <a:rPr lang="tk-TM" dirty="0">
                <a:latin typeface="Times New Roman" panose="02020603050405020304" pitchFamily="18" charset="0"/>
                <a:cs typeface="Times New Roman" panose="02020603050405020304" pitchFamily="18" charset="0"/>
              </a:rPr>
              <a:t>ý</a:t>
            </a:r>
            <a:r>
              <a:rPr lang="tk-TM" dirty="0" smtClean="0">
                <a:latin typeface="Times New Roman" panose="02020603050405020304" pitchFamily="18" charset="0"/>
                <a:cs typeface="Times New Roman" panose="02020603050405020304" pitchFamily="18" charset="0"/>
              </a:rPr>
              <a:t>ä</a:t>
            </a:r>
            <a:r>
              <a:rPr lang="en-US" dirty="0" smtClean="0">
                <a:latin typeface="Times New Roman" panose="02020603050405020304" pitchFamily="18" charset="0"/>
                <a:cs typeface="Times New Roman" panose="02020603050405020304" pitchFamily="18" charset="0"/>
              </a:rPr>
              <a:t>n </a:t>
            </a:r>
            <a:r>
              <a:rPr lang="tk-TM" dirty="0" smtClean="0">
                <a:latin typeface="Times New Roman" panose="02020603050405020304" pitchFamily="18" charset="0"/>
                <a:cs typeface="Times New Roman" panose="02020603050405020304" pitchFamily="18" charset="0"/>
              </a:rPr>
              <a:t>şaýlaryň gapdal üstleri bölekleýin birikdirilýärler</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onuň harply belgisi </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Ü</a:t>
            </a:r>
            <a:r>
              <a:rPr lang="en-US" dirty="0" smtClean="0">
                <a:latin typeface="Times New Roman" panose="02020603050405020304" pitchFamily="18" charset="0"/>
                <a:cs typeface="Times New Roman" panose="02020603050405020304" pitchFamily="18" charset="0"/>
              </a:rPr>
              <a:t>» (</a:t>
            </a:r>
            <a:r>
              <a:rPr lang="tk-TM" dirty="0">
                <a:latin typeface="Times New Roman" panose="02020603050405020304" pitchFamily="18" charset="0"/>
                <a:cs typeface="Times New Roman" panose="02020603050405020304" pitchFamily="18" charset="0"/>
              </a:rPr>
              <a:t>H</a:t>
            </a:r>
            <a:r>
              <a:rPr lang="en-US" dirty="0" smtClean="0">
                <a:latin typeface="Times New Roman" panose="02020603050405020304" pitchFamily="18" charset="0"/>
                <a:cs typeface="Times New Roman" panose="02020603050405020304" pitchFamily="18" charset="0"/>
              </a:rPr>
              <a:t>).</a:t>
            </a:r>
            <a:r>
              <a:rPr lang="tk-TM" dirty="0" smtClean="0">
                <a:latin typeface="Times New Roman" panose="02020603050405020304" pitchFamily="18" charset="0"/>
                <a:cs typeface="Times New Roman" panose="02020603050405020304" pitchFamily="18" charset="0"/>
              </a:rPr>
              <a:t> </a:t>
            </a:r>
          </a:p>
        </p:txBody>
      </p:sp>
      <p:sp>
        <p:nvSpPr>
          <p:cNvPr id="5" name="Подзаголовок 2"/>
          <p:cNvSpPr txBox="1">
            <a:spLocks/>
          </p:cNvSpPr>
          <p:nvPr/>
        </p:nvSpPr>
        <p:spPr>
          <a:xfrm>
            <a:off x="742577" y="3353058"/>
            <a:ext cx="6725023" cy="13502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b="1" dirty="0" smtClean="0">
                <a:latin typeface="Times New Roman" panose="02020603050405020304" pitchFamily="18" charset="0"/>
                <a:cs typeface="Times New Roman" panose="02020603050405020304" pitchFamily="18" charset="0"/>
              </a:rPr>
              <a:t>5</a:t>
            </a:r>
            <a:r>
              <a:rPr lang="en-US" b="1" dirty="0" smtClean="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Uçly (alynly) </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a:t>
            </a:r>
            <a:r>
              <a:rPr lang="tk-TM" dirty="0" smtClean="0">
                <a:latin typeface="Times New Roman" panose="02020603050405020304" pitchFamily="18" charset="0"/>
                <a:cs typeface="Times New Roman" panose="02020603050405020304" pitchFamily="18" charset="0"/>
              </a:rPr>
              <a:t>ebşirlen</a:t>
            </a:r>
            <a:r>
              <a:rPr lang="tk-TM" dirty="0">
                <a:latin typeface="Times New Roman" panose="02020603050405020304" pitchFamily="18" charset="0"/>
                <a:cs typeface="Times New Roman" panose="02020603050405020304" pitchFamily="18" charset="0"/>
              </a:rPr>
              <a:t>ý</a:t>
            </a:r>
            <a:r>
              <a:rPr lang="tk-TM" dirty="0" smtClean="0">
                <a:latin typeface="Times New Roman" panose="02020603050405020304" pitchFamily="18" charset="0"/>
                <a:cs typeface="Times New Roman" panose="02020603050405020304" pitchFamily="18" charset="0"/>
              </a:rPr>
              <a:t>ä</a:t>
            </a:r>
            <a:r>
              <a:rPr lang="en-US" dirty="0" smtClean="0">
                <a:latin typeface="Times New Roman" panose="02020603050405020304" pitchFamily="18" charset="0"/>
                <a:cs typeface="Times New Roman" panose="02020603050405020304" pitchFamily="18" charset="0"/>
              </a:rPr>
              <a:t>n </a:t>
            </a:r>
            <a:r>
              <a:rPr lang="tk-TM" dirty="0" smtClean="0">
                <a:latin typeface="Times New Roman" panose="02020603050405020304" pitchFamily="18" charset="0"/>
                <a:cs typeface="Times New Roman" panose="02020603050405020304" pitchFamily="18" charset="0"/>
              </a:rPr>
              <a:t>şaýlaryň diňe alyn taraplary birikdirilýärler</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onuň harply belgisi </a:t>
            </a:r>
            <a:r>
              <a:rPr lang="en-US" dirty="0" smtClean="0">
                <a:latin typeface="Times New Roman" panose="02020603050405020304" pitchFamily="18" charset="0"/>
                <a:cs typeface="Times New Roman" panose="02020603050405020304" pitchFamily="18" charset="0"/>
              </a:rPr>
              <a:t>— «</a:t>
            </a:r>
            <a:r>
              <a:rPr lang="tk-TM" dirty="0">
                <a:latin typeface="Times New Roman" panose="02020603050405020304" pitchFamily="18" charset="0"/>
                <a:cs typeface="Times New Roman" panose="02020603050405020304" pitchFamily="18" charset="0"/>
              </a:rPr>
              <a:t>U</a:t>
            </a:r>
            <a:r>
              <a:rPr lang="en-US" dirty="0" smtClean="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Tp</a:t>
            </a:r>
            <a:r>
              <a:rPr lang="en-US" dirty="0" smtClean="0">
                <a:latin typeface="Times New Roman" panose="02020603050405020304" pitchFamily="18" charset="0"/>
                <a:cs typeface="Times New Roman" panose="02020603050405020304" pitchFamily="18" charset="0"/>
              </a:rPr>
              <a:t>).</a:t>
            </a:r>
            <a:r>
              <a:rPr lang="tk-TM" dirty="0" smtClean="0">
                <a:latin typeface="Times New Roman" panose="02020603050405020304" pitchFamily="18" charset="0"/>
                <a:cs typeface="Times New Roman" panose="02020603050405020304" pitchFamily="18" charset="0"/>
              </a:rPr>
              <a:t> </a:t>
            </a:r>
          </a:p>
          <a:p>
            <a:pPr marL="0" indent="0">
              <a:buNone/>
            </a:pPr>
            <a:r>
              <a:rPr lang="tk-TM" i="1" dirty="0" smtClean="0">
                <a:latin typeface="Times New Roman" panose="02020603050405020304" pitchFamily="18" charset="0"/>
                <a:cs typeface="Times New Roman" panose="02020603050405020304" pitchFamily="18" charset="0"/>
              </a:rPr>
              <a:t>Bellik</a:t>
            </a:r>
            <a:r>
              <a:rPr lang="tk-TM" dirty="0" smtClean="0">
                <a:latin typeface="Times New Roman" panose="02020603050405020304" pitchFamily="18" charset="0"/>
                <a:cs typeface="Times New Roman" panose="02020603050405020304" pitchFamily="18" charset="0"/>
              </a:rPr>
              <a:t>: Ýaýyň içine alynanlar olaryň </a:t>
            </a:r>
            <a:r>
              <a:rPr lang="ru-RU" dirty="0" smtClean="0">
                <a:latin typeface="Times New Roman" panose="02020603050405020304" pitchFamily="18" charset="0"/>
                <a:cs typeface="Times New Roman" panose="02020603050405020304" pitchFamily="18" charset="0"/>
              </a:rPr>
              <a:t>ГОСТ</a:t>
            </a:r>
            <a:r>
              <a:rPr lang="tk-TM" dirty="0" smtClean="0">
                <a:latin typeface="Times New Roman" panose="02020603050405020304" pitchFamily="18" charset="0"/>
                <a:cs typeface="Times New Roman" panose="02020603050405020304" pitchFamily="18" charset="0"/>
              </a:rPr>
              <a:t> boýunça belginelinişleridir.</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tk-TM" dirty="0" smtClean="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8610600" y="2750848"/>
            <a:ext cx="2381063" cy="3904944"/>
          </a:xfrm>
          <a:prstGeom prst="rect">
            <a:avLst/>
          </a:prstGeom>
        </p:spPr>
      </p:pic>
      <p:pic>
        <p:nvPicPr>
          <p:cNvPr id="7" name="Рисунок 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7650528" y="453139"/>
            <a:ext cx="4522235" cy="2094509"/>
          </a:xfrm>
          <a:prstGeom prst="rect">
            <a:avLst/>
          </a:prstGeom>
        </p:spPr>
      </p:pic>
    </p:spTree>
    <p:extLst>
      <p:ext uri="{BB962C8B-B14F-4D97-AF65-F5344CB8AC3E}">
        <p14:creationId xmlns:p14="http://schemas.microsoft.com/office/powerpoint/2010/main" val="68641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425077" y="343158"/>
            <a:ext cx="11284323" cy="16126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Sepler ýerleşişlerine görä birtaraply we iki taraply, tutuş we üzülýän bolup bilerler. Üzülýän sepler kebşirlenen meýdanyň uzynlygy we ädimi bilen kesgitlenýär. Iki tarapynda hem ýerine ýetirilen üzülýän sepler özleriniň meýdanlary bilen küşt tagtasy we halkaly görnüşli ýerleşip bilerler.</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tk-TM" dirty="0" smtClean="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183777" y="1955800"/>
            <a:ext cx="6812792" cy="2760662"/>
          </a:xfrm>
          <a:prstGeom prst="rect">
            <a:avLst/>
          </a:prstGeom>
        </p:spPr>
      </p:pic>
      <p:pic>
        <p:nvPicPr>
          <p:cNvPr id="6" name="Рисунок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9264399" y="2057400"/>
            <a:ext cx="2836034" cy="2924201"/>
          </a:xfrm>
          <a:prstGeom prst="rect">
            <a:avLst/>
          </a:prstGeom>
        </p:spPr>
      </p:pic>
      <p:pic>
        <p:nvPicPr>
          <p:cNvPr id="7" name="Рисунок 6"/>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5046766" y="4156049"/>
            <a:ext cx="4217633" cy="2681313"/>
          </a:xfrm>
          <a:prstGeom prst="rect">
            <a:avLst/>
          </a:prstGeom>
        </p:spPr>
      </p:pic>
    </p:spTree>
    <p:extLst>
      <p:ext uri="{BB962C8B-B14F-4D97-AF65-F5344CB8AC3E}">
        <p14:creationId xmlns:p14="http://schemas.microsoft.com/office/powerpoint/2010/main" val="3830258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413169" y="195769"/>
            <a:ext cx="8352241" cy="2621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Kebşirlenen birikdirmeleriň sepleriniň şekillendirilişi. Kebşirlemegiň usulyna garamazdan kebşirlenen birikdirmeleriň sepleri:</a:t>
            </a:r>
          </a:p>
          <a:p>
            <a:pPr>
              <a:buFontTx/>
              <a:buChar char="-"/>
            </a:pPr>
            <a:r>
              <a:rPr lang="tk-TM" dirty="0" smtClean="0">
                <a:latin typeface="Times New Roman" panose="02020603050405020304" pitchFamily="18" charset="0"/>
                <a:cs typeface="Times New Roman" panose="02020603050405020304" pitchFamily="18" charset="0"/>
              </a:rPr>
              <a:t>görünýänleri – tutuş esasy çyzyk bilen .</a:t>
            </a:r>
          </a:p>
          <a:p>
            <a:pPr>
              <a:buFontTx/>
              <a:buChar char="-"/>
            </a:pPr>
            <a:r>
              <a:rPr lang="tk-TM" dirty="0">
                <a:latin typeface="Times New Roman" panose="02020603050405020304" pitchFamily="18" charset="0"/>
                <a:cs typeface="Times New Roman" panose="02020603050405020304" pitchFamily="18" charset="0"/>
              </a:rPr>
              <a:t>g</a:t>
            </a:r>
            <a:r>
              <a:rPr lang="tk-TM" dirty="0" smtClean="0">
                <a:latin typeface="Times New Roman" panose="02020603050405020304" pitchFamily="18" charset="0"/>
                <a:cs typeface="Times New Roman" panose="02020603050405020304" pitchFamily="18" charset="0"/>
              </a:rPr>
              <a:t>örünmeýänleri </a:t>
            </a:r>
            <a:r>
              <a:rPr lang="tk-TM"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ştrih çyzyk bilen şertli şekillendirilýär.</a:t>
            </a:r>
          </a:p>
        </p:txBody>
      </p:sp>
      <p:pic>
        <p:nvPicPr>
          <p:cNvPr id="11" name="Рисунок 10"/>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245081" y="3291981"/>
            <a:ext cx="4264517" cy="3566019"/>
          </a:xfrm>
          <a:prstGeom prst="rect">
            <a:avLst/>
          </a:prstGeom>
        </p:spPr>
      </p:pic>
      <p:pic>
        <p:nvPicPr>
          <p:cNvPr id="12" name="Рисунок 1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4509598" y="3936826"/>
            <a:ext cx="2387755" cy="2276327"/>
          </a:xfrm>
          <a:prstGeom prst="rect">
            <a:avLst/>
          </a:prstGeom>
        </p:spPr>
      </p:pic>
      <p:pic>
        <p:nvPicPr>
          <p:cNvPr id="13" name="Рисунок 1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8380987" y="312293"/>
            <a:ext cx="3426590" cy="2992235"/>
          </a:xfrm>
          <a:prstGeom prst="rect">
            <a:avLst/>
          </a:prstGeom>
        </p:spPr>
      </p:pic>
      <p:pic>
        <p:nvPicPr>
          <p:cNvPr id="15" name="Рисунок 14"/>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7358779" y="3461830"/>
            <a:ext cx="4397082" cy="2905492"/>
          </a:xfrm>
          <a:prstGeom prst="rect">
            <a:avLst/>
          </a:prstGeom>
        </p:spPr>
      </p:pic>
    </p:spTree>
    <p:extLst>
      <p:ext uri="{BB962C8B-B14F-4D97-AF65-F5344CB8AC3E}">
        <p14:creationId xmlns:p14="http://schemas.microsoft.com/office/powerpoint/2010/main" val="2172767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679077" y="419358"/>
            <a:ext cx="11284323" cy="16126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Ýekelikdäki kebşirlenýän görünýän nokady, kebşirlemäň usulyna garamazdan, tutuş çyzyk bilen ýerine ýetirilýän “+” belgi bilen şertli şekillendirilýärler.</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tk-TM" dirty="0" smtClean="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14077" y="1782713"/>
            <a:ext cx="3721100" cy="1938073"/>
          </a:xfrm>
          <a:prstGeom prst="rect">
            <a:avLst/>
          </a:prstGeom>
        </p:spPr>
      </p:pic>
      <p:pic>
        <p:nvPicPr>
          <p:cNvPr id="7" name="Рисунок 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672387" y="1608437"/>
            <a:ext cx="3021013" cy="2286623"/>
          </a:xfrm>
          <a:prstGeom prst="rect">
            <a:avLst/>
          </a:prstGeom>
        </p:spPr>
      </p:pic>
      <p:sp>
        <p:nvSpPr>
          <p:cNvPr id="8" name="Подзаголовок 2"/>
          <p:cNvSpPr txBox="1">
            <a:spLocks/>
          </p:cNvSpPr>
          <p:nvPr/>
        </p:nvSpPr>
        <p:spPr>
          <a:xfrm>
            <a:off x="679077" y="3895060"/>
            <a:ext cx="11284323" cy="16126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Görünmeýän ýekelikdäki nokatlary şekillendirmeýärler.</a:t>
            </a:r>
          </a:p>
          <a:p>
            <a:pPr marL="0" indent="0">
              <a:buNone/>
            </a:pPr>
            <a:r>
              <a:rPr lang="tk-TM" dirty="0" smtClean="0">
                <a:latin typeface="Times New Roman" panose="02020603050405020304" pitchFamily="18" charset="0"/>
                <a:cs typeface="Times New Roman" panose="02020603050405020304" pitchFamily="18" charset="0"/>
              </a:rPr>
              <a:t>Sepiň ýa-da ýekelikdäki nokadyň şekilinden birtaraply strelka bilen gutarýan çykaryjy çyzygy geçirýärler. Çykaryjy çyzygy görünýän sepiň şekilinden geçirmekligi gaýra tutulýar.</a:t>
            </a:r>
          </a:p>
        </p:txBody>
      </p:sp>
    </p:spTree>
    <p:extLst>
      <p:ext uri="{BB962C8B-B14F-4D97-AF65-F5344CB8AC3E}">
        <p14:creationId xmlns:p14="http://schemas.microsoft.com/office/powerpoint/2010/main" val="1802183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679077" y="419358"/>
            <a:ext cx="11106523" cy="20190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Köpgeçüwli sepleriň kesikleriniň şekillerinde aýry-aýry geçüwleriň sudurlaryny goýmaklyga ýol berilýär, şonda olary elipbiýiň baş harplary bilen belgilemek gerekdir. Konstruktiw elementleri standart bilen berkarar edilmedik sepi (standart däl sepi) berlen çyzgy boýunça sepleri ýerine ýetirmek üçin gerek şekillendirýärler.</a:t>
            </a:r>
          </a:p>
        </p:txBody>
      </p:sp>
      <p:pic>
        <p:nvPicPr>
          <p:cNvPr id="7" name="Рисунок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96576" y="2438400"/>
            <a:ext cx="10471524" cy="3916980"/>
          </a:xfrm>
          <a:prstGeom prst="rect">
            <a:avLst/>
          </a:prstGeom>
        </p:spPr>
      </p:pic>
    </p:spTree>
    <p:extLst>
      <p:ext uri="{BB962C8B-B14F-4D97-AF65-F5344CB8AC3E}">
        <p14:creationId xmlns:p14="http://schemas.microsoft.com/office/powerpoint/2010/main" val="2972939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869577" y="343503"/>
            <a:ext cx="11106523" cy="33544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Berçin birikdirmeler (berçinlemeler). Şeýle birikdirmeler köp desgalarda ulanylýar. Mysal üçin köprileriň we kranlaryň fermalarynda ( ferma fransuzçadan terjime edilende ferme-oklar bolen özara birikdirilenler diýmekdir), samolýotlarda we başgalarda ulanylýar.</a:t>
            </a:r>
          </a:p>
          <a:p>
            <a:pPr marL="0" indent="0">
              <a:buNone/>
            </a:pPr>
            <a:r>
              <a:rPr lang="tk-TM"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Berçiniň başjagazly silindrik steržen sypaty bardyr. Başjagazlary ýarymtegelek (TDS-10299-80). Konik ýa-da gizlin (TDS-10301-80) we tekiz (TDS-10303-80), B we </a:t>
            </a:r>
            <a:r>
              <a:rPr lang="en-US" dirty="0">
                <a:latin typeface="Times New Roman" panose="02020603050405020304" pitchFamily="18" charset="0"/>
                <a:cs typeface="Times New Roman" panose="02020603050405020304" pitchFamily="18" charset="0"/>
              </a:rPr>
              <a:t>C</a:t>
            </a:r>
            <a:r>
              <a:rPr lang="tk-TM" dirty="0" smtClean="0">
                <a:latin typeface="Times New Roman" panose="02020603050405020304" pitchFamily="18" charset="0"/>
                <a:cs typeface="Times New Roman" panose="02020603050405020304" pitchFamily="18" charset="0"/>
              </a:rPr>
              <a:t> takyklyk toparly, örtülen ýa-da örtülmedik bolup biler.</a:t>
            </a:r>
          </a:p>
        </p:txBody>
      </p:sp>
      <p:pic>
        <p:nvPicPr>
          <p:cNvPr id="2" name="Рисунок 1"/>
          <p:cNvPicPr>
            <a:picLocks noChangeAspect="1"/>
          </p:cNvPicPr>
          <p:nvPr/>
        </p:nvPicPr>
        <p:blipFill>
          <a:blip r:embed="rId2">
            <a:lum bright="-20000" contrast="40000"/>
          </a:blip>
          <a:stretch>
            <a:fillRect/>
          </a:stretch>
        </p:blipFill>
        <p:spPr>
          <a:xfrm>
            <a:off x="7937125" y="3415553"/>
            <a:ext cx="3840244" cy="3076288"/>
          </a:xfrm>
          <a:prstGeom prst="rect">
            <a:avLst/>
          </a:prstGeom>
        </p:spPr>
      </p:pic>
      <p:sp>
        <p:nvSpPr>
          <p:cNvPr id="3" name="Прямоугольник 2"/>
          <p:cNvSpPr/>
          <p:nvPr/>
        </p:nvSpPr>
        <p:spPr>
          <a:xfrm>
            <a:off x="869577" y="3590366"/>
            <a:ext cx="6432176" cy="3108543"/>
          </a:xfrm>
          <a:prstGeom prst="rect">
            <a:avLst/>
          </a:prstGeom>
        </p:spPr>
        <p:txBody>
          <a:bodyPr wrap="square">
            <a:spAutoFit/>
          </a:bodyPr>
          <a:lstStyle/>
          <a:p>
            <a:r>
              <a:rPr lang="tk-TM" sz="2800" dirty="0" smtClean="0">
                <a:latin typeface="Times New Roman" panose="02020603050405020304" pitchFamily="18" charset="0"/>
                <a:cs typeface="Times New Roman" panose="02020603050405020304" pitchFamily="18" charset="0"/>
              </a:rPr>
              <a:t>  Berçiniň </a:t>
            </a:r>
            <a:r>
              <a:rPr lang="tk-TM" sz="2800" dirty="0">
                <a:latin typeface="Times New Roman" panose="02020603050405020304" pitchFamily="18" charset="0"/>
                <a:cs typeface="Times New Roman" panose="02020603050405020304" pitchFamily="18" charset="0"/>
              </a:rPr>
              <a:t>materialy birikdirilýän şaýlaryň materiallary bilen bir jynsly bolmalydyr. Olar başjagazlary emele getirmek üçin ýeterlik bolan materiallardan taýýarlanylýar (PT(</a:t>
            </a:r>
            <a:r>
              <a:rPr lang="en-US" sz="2800" dirty="0">
                <a:latin typeface="Times New Roman" panose="02020603050405020304" pitchFamily="18" charset="0"/>
                <a:cs typeface="Times New Roman" panose="02020603050405020304" pitchFamily="18" charset="0"/>
              </a:rPr>
              <a:t>C</a:t>
            </a:r>
            <a:r>
              <a:rPr lang="tk-TM" sz="2800" dirty="0">
                <a:latin typeface="Times New Roman" panose="02020603050405020304" pitchFamily="18" charset="0"/>
                <a:cs typeface="Times New Roman" panose="02020603050405020304" pitchFamily="18" charset="0"/>
              </a:rPr>
              <a:t>T) 2,PT(</a:t>
            </a:r>
            <a:r>
              <a:rPr lang="en-US" sz="2800" dirty="0">
                <a:latin typeface="Times New Roman" panose="02020603050405020304" pitchFamily="18" charset="0"/>
                <a:cs typeface="Times New Roman" panose="02020603050405020304" pitchFamily="18" charset="0"/>
              </a:rPr>
              <a:t>C</a:t>
            </a:r>
            <a:r>
              <a:rPr lang="tk-TM" sz="2800" dirty="0">
                <a:latin typeface="Times New Roman" panose="02020603050405020304" pitchFamily="18" charset="0"/>
                <a:cs typeface="Times New Roman" panose="02020603050405020304" pitchFamily="18" charset="0"/>
              </a:rPr>
              <a:t>T) 1,10 we 10 kn çoýunlardan, misden, alýumin garyndylaryndan).</a:t>
            </a:r>
          </a:p>
        </p:txBody>
      </p:sp>
    </p:spTree>
    <p:extLst>
      <p:ext uri="{BB962C8B-B14F-4D97-AF65-F5344CB8AC3E}">
        <p14:creationId xmlns:p14="http://schemas.microsoft.com/office/powerpoint/2010/main" val="4196644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1313331" y="1123432"/>
            <a:ext cx="10264588" cy="43091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k-TM" dirty="0" smtClean="0">
                <a:latin typeface="Times New Roman" panose="02020603050405020304" pitchFamily="18" charset="0"/>
                <a:cs typeface="Times New Roman" panose="02020603050405020304" pitchFamily="18" charset="0"/>
              </a:rPr>
              <a:t>  Galaýlanan birikdirmeler. Galaýylamany jebisligi, posa garşy örtmäni almak üçin, uly bolmadyk agrama çydamly şaýlary birikdirmek üçin ulanylýar. Käbir pursatlarda, mysal üçin, radiotehnikada, elektronikada, priborgurlyşynda galaýylama kebşirlemeden artykmaçlyk gazanýandyr. Galaýylamak bu berlen iki materialyň (şaýyň) arasyndaky yşy (aralygy) eredilen “pripoý” bilen doldyrmak diýmekdir. </a:t>
            </a:r>
            <a:r>
              <a:rPr lang="tk-TM" b="1" dirty="0" smtClean="0">
                <a:latin typeface="Times New Roman" panose="02020603050405020304" pitchFamily="18" charset="0"/>
                <a:cs typeface="Times New Roman" panose="02020603050405020304" pitchFamily="18" charset="0"/>
              </a:rPr>
              <a:t>Pripoý</a:t>
            </a:r>
            <a:r>
              <a:rPr lang="tk-TM" dirty="0" smtClean="0">
                <a:latin typeface="Times New Roman" panose="02020603050405020304" pitchFamily="18" charset="0"/>
                <a:cs typeface="Times New Roman" panose="02020603050405020304" pitchFamily="18" charset="0"/>
              </a:rPr>
              <a:t> – birikdirilýän şaýlaryň arasyndaky  yşa girizilýän hem-de eremek temperaturasy birikdirilýän materiallaryňka (şaýlaryňka) görä has aşak bolan metaldyr ýa-da splawdyr. Durmuşda köplenç gabat gelýän pripoý galaýydyr. Şonuň üçin eredilen pripoýlaryň kömegi bilen alynýan birikdirmelere galaýylama diýilýär.</a:t>
            </a:r>
          </a:p>
        </p:txBody>
      </p:sp>
    </p:spTree>
    <p:extLst>
      <p:ext uri="{BB962C8B-B14F-4D97-AF65-F5344CB8AC3E}">
        <p14:creationId xmlns:p14="http://schemas.microsoft.com/office/powerpoint/2010/main" val="4056602826"/>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152</TotalTime>
  <Words>638</Words>
  <Application>Microsoft Office PowerPoint</Application>
  <PresentationFormat>Широкоэкранный</PresentationFormat>
  <Paragraphs>20</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Andalus</vt:lpstr>
      <vt:lpstr>Arial</vt:lpstr>
      <vt:lpstr>Calibri</vt:lpstr>
      <vt:lpstr>Times New Roman</vt:lpstr>
      <vt:lpstr>Trebuchet MS</vt:lpstr>
      <vt:lpstr>Wingdings 3</vt:lpstr>
      <vt:lpstr>Грань</vt:lpstr>
      <vt:lpstr>Kebşirlenen birikdirmeler.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Kebşirlenen birikdirmeler.</dc:title>
  <dc:creator>Lenovo</dc:creator>
  <cp:lastModifiedBy>Lenovo</cp:lastModifiedBy>
  <cp:revision>20</cp:revision>
  <dcterms:created xsi:type="dcterms:W3CDTF">2020-04-14T10:27:32Z</dcterms:created>
  <dcterms:modified xsi:type="dcterms:W3CDTF">2020-06-19T05:42:09Z</dcterms:modified>
</cp:coreProperties>
</file>