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58" r:id="rId6"/>
    <p:sldId id="280" r:id="rId7"/>
    <p:sldId id="300" r:id="rId8"/>
    <p:sldId id="260" r:id="rId9"/>
    <p:sldId id="262" r:id="rId10"/>
    <p:sldId id="314" r:id="rId11"/>
    <p:sldId id="313" r:id="rId12"/>
    <p:sldId id="263" r:id="rId13"/>
    <p:sldId id="305" r:id="rId14"/>
    <p:sldId id="320" r:id="rId15"/>
    <p:sldId id="315" r:id="rId16"/>
    <p:sldId id="316" r:id="rId17"/>
    <p:sldId id="317" r:id="rId18"/>
    <p:sldId id="318" r:id="rId19"/>
    <p:sldId id="319" r:id="rId2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09.05.2019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09.05.2019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09.05.2019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09.05.2019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09.05.2019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09.05.2019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09.05.2019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cs-CZ" sz="4400" b="1" dirty="0">
                <a:latin typeface="Times New Roman" panose="02020603050405020304" pitchFamily="18" charset="0"/>
                <a:ea typeface="Times New Roman" panose="02020603050405020304" pitchFamily="18" charset="0"/>
              </a:rPr>
              <a:t>Taheometrli şekillendirme</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15167"/>
          </a:xfrm>
        </p:spPr>
        <p:txBody>
          <a:bodyPr>
            <a:normAutofit fontScale="90000"/>
          </a:bodyPr>
          <a:lstStyle/>
          <a:p>
            <a:endParaRPr lang="ru-RU" dirty="0"/>
          </a:p>
        </p:txBody>
      </p:sp>
      <p:sp>
        <p:nvSpPr>
          <p:cNvPr id="3" name="Объект 2"/>
          <p:cNvSpPr>
            <a:spLocks noGrp="1"/>
          </p:cNvSpPr>
          <p:nvPr>
            <p:ph idx="1"/>
          </p:nvPr>
        </p:nvSpPr>
        <p:spPr>
          <a:xfrm>
            <a:off x="668215" y="773724"/>
            <a:ext cx="10685585" cy="5627076"/>
          </a:xfrm>
        </p:spPr>
        <p:txBody>
          <a:bodyPr>
            <a:noAutofit/>
          </a:bodyPr>
          <a:lstStyle/>
          <a:p>
            <a:pPr indent="381000" algn="just">
              <a:spcAft>
                <a:spcPts val="0"/>
              </a:spcAft>
            </a:pPr>
            <a:r>
              <a:rPr lang="tk-TM" sz="4000" dirty="0" smtClean="0">
                <a:latin typeface="Times New Roman" panose="02020603050405020304" pitchFamily="18" charset="0"/>
                <a:cs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Aralyklary</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ýagtylyk we radio dalnomeriň kömegi bilen ölçemegiñ tälimleri, kesgitlenen τ–wagt aralygynda elektromagnit we radio tolkunlarynyň yrgyldysynyň d-ölçenýän aralygy geçişi bilen kesgitlenýär. Dalnomerler şu aşakdakylardan durýar: tolkun goýberijiden, tolkuny yzyna serpikdirijiden we ol tolkuny yzyna kabul edijiden ybaratdyr. Ýagtylyk we radio dalnomerler bilen aralyk şeýle formula boýunça kesgitlenýär:</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576060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200" y="1090246"/>
            <a:ext cx="10515600" cy="5086717"/>
          </a:xfrm>
        </p:spPr>
        <p:txBody>
          <a:bodyPr>
            <a:noAutofit/>
          </a:bodyPr>
          <a:lstStyle/>
          <a:p>
            <a:pPr indent="381000" algn="ctr">
              <a:spcAft>
                <a:spcPts val="0"/>
              </a:spcAft>
            </a:pPr>
            <a:r>
              <a:rPr lang="tk-TM" sz="3600" dirty="0" smtClean="0">
                <a:latin typeface="Times New Roman" panose="02020603050405020304" pitchFamily="18" charset="0"/>
                <a:cs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rPr>
              <a:t>     </a:t>
            </a:r>
            <a:r>
              <a:rPr lang="cs-CZ" sz="3600" b="1" dirty="0" smtClean="0">
                <a:latin typeface="Times New Roman" panose="02020603050405020304" pitchFamily="18" charset="0"/>
                <a:ea typeface="Times New Roman" panose="02020603050405020304" pitchFamily="18" charset="0"/>
              </a:rPr>
              <a:t>d=1/2ωτ</a:t>
            </a:r>
            <a:r>
              <a:rPr lang="cs-CZ"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cs-CZ" sz="3600" b="1" dirty="0">
                <a:latin typeface="Times New Roman" panose="02020603050405020304" pitchFamily="18" charset="0"/>
                <a:ea typeface="Times New Roman" panose="02020603050405020304" pitchFamily="18" charset="0"/>
              </a:rPr>
              <a:t>Bu ýerde:</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en-US" sz="3600" dirty="0">
                <a:latin typeface="Times New Roman" panose="02020603050405020304" pitchFamily="18" charset="0"/>
                <a:ea typeface="Times New Roman" panose="02020603050405020304" pitchFamily="18" charset="0"/>
              </a:rPr>
              <a:t>ω</a:t>
            </a:r>
            <a:r>
              <a:rPr lang="cs-CZ" sz="3600" dirty="0">
                <a:latin typeface="Times New Roman" panose="02020603050405020304" pitchFamily="18" charset="0"/>
                <a:ea typeface="Times New Roman" panose="02020603050405020304" pitchFamily="18" charset="0"/>
              </a:rPr>
              <a:t>–elektromagnit tolkunlarynyň ölçenen wagtyndaky ýaýraýyş tizligi</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en-US" sz="3600" dirty="0">
                <a:latin typeface="Times New Roman" panose="02020603050405020304" pitchFamily="18" charset="0"/>
                <a:ea typeface="Times New Roman" panose="02020603050405020304" pitchFamily="18" charset="0"/>
              </a:rPr>
              <a:t>τ</a:t>
            </a:r>
            <a:r>
              <a:rPr lang="cs-CZ" sz="3600" dirty="0">
                <a:latin typeface="Times New Roman" panose="02020603050405020304" pitchFamily="18" charset="0"/>
                <a:ea typeface="Times New Roman" panose="02020603050405020304" pitchFamily="18" charset="0"/>
              </a:rPr>
              <a:t>–elektromagnit tolkunlarynyň ikeldilen aralykdaky geç</a:t>
            </a:r>
            <a:r>
              <a:rPr lang="en-US" sz="3600" dirty="0" err="1">
                <a:latin typeface="Times New Roman" panose="02020603050405020304" pitchFamily="18" charset="0"/>
                <a:ea typeface="Times New Roman" panose="02020603050405020304" pitchFamily="18" charset="0"/>
              </a:rPr>
              <a:t>iş</a:t>
            </a:r>
            <a:r>
              <a:rPr lang="en-US" sz="3600" dirty="0">
                <a:latin typeface="Times New Roman" panose="02020603050405020304" pitchFamily="18" charset="0"/>
                <a:ea typeface="Times New Roman" panose="02020603050405020304" pitchFamily="18" charset="0"/>
              </a:rPr>
              <a:t> </a:t>
            </a:r>
            <a:r>
              <a:rPr lang="en-US" sz="3600" dirty="0" err="1">
                <a:latin typeface="Times New Roman" panose="02020603050405020304" pitchFamily="18" charset="0"/>
                <a:ea typeface="Times New Roman" panose="02020603050405020304" pitchFamily="18" charset="0"/>
              </a:rPr>
              <a:t>wagty</a:t>
            </a:r>
            <a:r>
              <a:rPr lang="en-US"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cs-CZ" sz="3600" dirty="0">
                <a:latin typeface="Times New Roman" panose="02020603050405020304" pitchFamily="18" charset="0"/>
                <a:ea typeface="Times New Roman" panose="02020603050405020304" pitchFamily="18" charset="0"/>
              </a:rPr>
              <a:t>Ýagtlyk we radio dalnomerleri bilen çyzygyň uzynlygy ölçemegiň otnositel ýalňyşlygy 1/500 000 deňdir.</a:t>
            </a:r>
            <a:endParaRPr lang="ru-RU" sz="3600" dirty="0">
              <a:latin typeface="Times New Roman" panose="02020603050405020304" pitchFamily="18" charset="0"/>
              <a:ea typeface="Times New Roman" panose="02020603050405020304" pitchFamily="18" charset="0"/>
            </a:endParaRPr>
          </a:p>
          <a:p>
            <a:pPr indent="381000" algn="just">
              <a:spcAft>
                <a:spcPts val="0"/>
              </a:spcAft>
            </a:pPr>
            <a:r>
              <a:rPr lang="en-US" sz="3600"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74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fontScale="70000" lnSpcReduction="20000"/>
          </a:bodyPr>
          <a:lstStyle/>
          <a:p>
            <a:pPr algn="just">
              <a:spcAft>
                <a:spcPts val="0"/>
              </a:spcAft>
            </a:pPr>
            <a:r>
              <a:rPr lang="tk-TM" sz="4000" b="1" dirty="0">
                <a:latin typeface="Times New Roman" panose="02020603050405020304" pitchFamily="18" charset="0"/>
                <a:ea typeface="Times New Roman" panose="02020603050405020304" pitchFamily="18" charset="0"/>
              </a:rPr>
              <a:t> </a:t>
            </a: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Ýer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böleginde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taheometrli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şekillendirmäni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geçirmek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üçin</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şekillendirmäniň</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esaslaryny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döretmeli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ýagny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belentlik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bahaly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esaslary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döretmeli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Şekillendirmäniň</a:t>
            </a:r>
            <a:r>
              <a:rPr lang="ru-RU" sz="5100" dirty="0">
                <a:latin typeface="Times New Roman" panose="02020603050405020304" pitchFamily="18" charset="0"/>
                <a:ea typeface="Times New Roman" panose="02020603050405020304" pitchFamily="18" charset="0"/>
              </a:rPr>
              <a:t> </a:t>
            </a:r>
            <a:r>
              <a:rPr lang="ru-RU" sz="5100" dirty="0" err="1" smtClean="0">
                <a:latin typeface="Times New Roman" panose="02020603050405020304" pitchFamily="18" charset="0"/>
                <a:ea typeface="Times New Roman" panose="02020603050405020304" pitchFamily="18" charset="0"/>
              </a:rPr>
              <a:t>esaslaryny</a:t>
            </a:r>
            <a:r>
              <a:rPr lang="tk-TM" sz="5100" dirty="0">
                <a:latin typeface="Times New Roman" panose="02020603050405020304" pitchFamily="18" charset="0"/>
                <a:ea typeface="Times New Roman" panose="02020603050405020304" pitchFamily="18" charset="0"/>
              </a:rPr>
              <a:t> </a:t>
            </a:r>
            <a:r>
              <a:rPr lang="ru-RU" sz="5100" dirty="0" err="1" smtClean="0">
                <a:latin typeface="Times New Roman" panose="02020603050405020304" pitchFamily="18" charset="0"/>
                <a:ea typeface="Times New Roman" panose="02020603050405020304" pitchFamily="18" charset="0"/>
              </a:rPr>
              <a:t>teodolitli</a:t>
            </a:r>
            <a:r>
              <a:rPr lang="ru-RU" sz="5100" dirty="0" smtClean="0">
                <a:latin typeface="Times New Roman" panose="02020603050405020304" pitchFamily="18" charset="0"/>
                <a:ea typeface="Times New Roman" panose="02020603050405020304" pitchFamily="18" charset="0"/>
              </a:rPr>
              <a:t>–</a:t>
            </a:r>
            <a:r>
              <a:rPr lang="ru-RU" sz="5100" dirty="0" err="1" smtClean="0">
                <a:latin typeface="Times New Roman" panose="02020603050405020304" pitchFamily="18" charset="0"/>
                <a:ea typeface="Times New Roman" panose="02020603050405020304" pitchFamily="18" charset="0"/>
              </a:rPr>
              <a:t>niwelirli</a:t>
            </a:r>
            <a:r>
              <a:rPr lang="ru-RU" sz="5100" dirty="0" smtClean="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ýa-da</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taheometrli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ýörelgeleri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geçirip</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alyp</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bolýar.Teodolitli-niwelirli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ýörelgede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gorizontal</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burçlar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teodolit</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bilen</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ölçenýär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aralyk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uzynlygy-ölçeg</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lentasy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bilen</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ýa-da</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dalnomer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bilen</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ölçenýär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Nokatlaryň</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arasyndaky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belentlik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geometriki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niwelirleme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bilen</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kesgitlenýär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Nokatlaryň</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arasyndaky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belentlik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teodolidiň</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çep</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we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sag</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tegelek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ýagdaýlarynda</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ýapgytlyk</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burçy</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ters</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we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göni</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ugra</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ölçelýär</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we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şeýle</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formula</a:t>
            </a:r>
            <a:r>
              <a:rPr lang="ru-RU" sz="5100" dirty="0">
                <a:latin typeface="Times New Roman" panose="02020603050405020304" pitchFamily="18" charset="0"/>
                <a:ea typeface="Times New Roman" panose="02020603050405020304" pitchFamily="18" charset="0"/>
              </a:rPr>
              <a:t> </a:t>
            </a:r>
            <a:r>
              <a:rPr lang="ru-RU" sz="5100" dirty="0" err="1">
                <a:latin typeface="Times New Roman" panose="02020603050405020304" pitchFamily="18" charset="0"/>
                <a:ea typeface="Times New Roman" panose="02020603050405020304" pitchFamily="18" charset="0"/>
              </a:rPr>
              <a:t>bilen</a:t>
            </a:r>
            <a:r>
              <a:rPr lang="ru-RU" sz="5100" dirty="0">
                <a:latin typeface="Times New Roman" panose="02020603050405020304" pitchFamily="18" charset="0"/>
                <a:ea typeface="Times New Roman" panose="02020603050405020304" pitchFamily="18" charset="0"/>
              </a:rPr>
              <a:t> </a:t>
            </a:r>
            <a:r>
              <a:rPr lang="ru-RU" sz="5100" dirty="0" err="1" smtClean="0">
                <a:latin typeface="Times New Roman" panose="02020603050405020304" pitchFamily="18" charset="0"/>
                <a:ea typeface="Times New Roman" panose="02020603050405020304" pitchFamily="18" charset="0"/>
              </a:rPr>
              <a:t>kesgitlenýär</a:t>
            </a:r>
            <a:r>
              <a:rPr lang="tk-TM" sz="5100" dirty="0" smtClean="0">
                <a:latin typeface="Times New Roman" panose="02020603050405020304" pitchFamily="18" charset="0"/>
                <a:ea typeface="Times New Roman" panose="02020603050405020304" pitchFamily="18" charset="0"/>
              </a:rPr>
              <a:t>:</a:t>
            </a:r>
          </a:p>
          <a:p>
            <a:pPr algn="just">
              <a:spcAft>
                <a:spcPts val="0"/>
              </a:spcAft>
            </a:pPr>
            <a:endParaRPr lang="ru-RU" sz="5100" dirty="0">
              <a:latin typeface="Times New Roman" panose="02020603050405020304" pitchFamily="18" charset="0"/>
              <a:ea typeface="Times New Roman" panose="02020603050405020304" pitchFamily="18" charset="0"/>
            </a:endParaRPr>
          </a:p>
          <a:p>
            <a:pPr algn="ctr">
              <a:spcAft>
                <a:spcPts val="0"/>
              </a:spcAft>
            </a:pPr>
            <a:r>
              <a:rPr lang="ru-RU" sz="5100" dirty="0">
                <a:latin typeface="Times New Roman" panose="02020603050405020304" pitchFamily="18" charset="0"/>
                <a:ea typeface="Times New Roman" panose="02020603050405020304" pitchFamily="18" charset="0"/>
              </a:rPr>
              <a:t> </a:t>
            </a:r>
            <a:r>
              <a:rPr lang="ru-RU" sz="5100" dirty="0" smtClean="0">
                <a:latin typeface="Times New Roman" panose="02020603050405020304" pitchFamily="18" charset="0"/>
                <a:ea typeface="Times New Roman" panose="02020603050405020304" pitchFamily="18" charset="0"/>
              </a:rPr>
              <a:t>  </a:t>
            </a:r>
            <a:r>
              <a:rPr lang="en-US" sz="5100" b="1" dirty="0">
                <a:latin typeface="Times New Roman" panose="02020603050405020304" pitchFamily="18" charset="0"/>
                <a:ea typeface="Times New Roman" panose="02020603050405020304" pitchFamily="18" charset="0"/>
              </a:rPr>
              <a:t>h = </a:t>
            </a:r>
            <a:r>
              <a:rPr lang="en-US" sz="5100" b="1" dirty="0" err="1">
                <a:latin typeface="Times New Roman" panose="02020603050405020304" pitchFamily="18" charset="0"/>
                <a:ea typeface="Times New Roman" panose="02020603050405020304" pitchFamily="18" charset="0"/>
              </a:rPr>
              <a:t>dtg</a:t>
            </a:r>
            <a:r>
              <a:rPr lang="en-US" sz="5100" b="1" i="1" dirty="0">
                <a:latin typeface="Times New Roman" panose="02020603050405020304" pitchFamily="18" charset="0"/>
                <a:ea typeface="Times New Roman" panose="02020603050405020304" pitchFamily="18" charset="0"/>
              </a:rPr>
              <a:t> v=+</a:t>
            </a:r>
            <a:r>
              <a:rPr lang="en-US" sz="5100" b="1" i="1" dirty="0" err="1">
                <a:latin typeface="Times New Roman" panose="02020603050405020304" pitchFamily="18" charset="0"/>
                <a:ea typeface="Times New Roman" panose="02020603050405020304" pitchFamily="18" charset="0"/>
              </a:rPr>
              <a:t>i-w+f</a:t>
            </a:r>
            <a:r>
              <a:rPr lang="en-US" sz="5100" i="1" dirty="0">
                <a:latin typeface="Times New Roman" panose="02020603050405020304" pitchFamily="18" charset="0"/>
                <a:ea typeface="Times New Roman" panose="02020603050405020304" pitchFamily="18" charset="0"/>
              </a:rPr>
              <a:t>	               </a:t>
            </a:r>
            <a:endParaRPr lang="ru-RU" sz="5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037492"/>
            <a:ext cx="10515600" cy="5069132"/>
          </a:xfrm>
        </p:spPr>
        <p:txBody>
          <a:bodyPr>
            <a:normAutofit/>
          </a:bodyPr>
          <a:lstStyle/>
          <a:p>
            <a:pPr indent="449580" algn="just">
              <a:spcAft>
                <a:spcPts val="0"/>
              </a:spcAft>
            </a:pPr>
            <a:endParaRPr lang="ru-RU" sz="4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037492" y="1532997"/>
            <a:ext cx="10102361" cy="4278718"/>
          </a:xfrm>
          <a:prstGeom prst="rect">
            <a:avLst/>
          </a:prstGeom>
        </p:spPr>
      </p:pic>
    </p:spTree>
    <p:extLst>
      <p:ext uri="{BB962C8B-B14F-4D97-AF65-F5344CB8AC3E}">
        <p14:creationId xmlns:p14="http://schemas.microsoft.com/office/powerpoint/2010/main" val="35866189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654783"/>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1380392" y="1459524"/>
            <a:ext cx="9768254" cy="4554415"/>
          </a:xfrm>
          <a:prstGeom prst="rect">
            <a:avLst/>
          </a:prstGeom>
        </p:spPr>
      </p:pic>
    </p:spTree>
    <p:extLst>
      <p:ext uri="{BB962C8B-B14F-4D97-AF65-F5344CB8AC3E}">
        <p14:creationId xmlns:p14="http://schemas.microsoft.com/office/powerpoint/2010/main" val="1206659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64637"/>
          </a:xfrm>
        </p:spPr>
        <p:txBody>
          <a:bodyPr>
            <a:normAutofit fontScale="90000"/>
          </a:bodyPr>
          <a:lstStyle/>
          <a:p>
            <a:endParaRPr lang="ru-RU" dirty="0"/>
          </a:p>
        </p:txBody>
      </p:sp>
      <p:sp>
        <p:nvSpPr>
          <p:cNvPr id="3" name="Объект 2"/>
          <p:cNvSpPr>
            <a:spLocks noGrp="1"/>
          </p:cNvSpPr>
          <p:nvPr>
            <p:ph idx="1"/>
          </p:nvPr>
        </p:nvSpPr>
        <p:spPr>
          <a:xfrm>
            <a:off x="838200" y="1063869"/>
            <a:ext cx="10515600" cy="5113094"/>
          </a:xfrm>
        </p:spPr>
        <p:txBody>
          <a:bodyPr>
            <a:normAutofit fontScale="70000" lnSpcReduction="20000"/>
          </a:bodyPr>
          <a:lstStyle/>
          <a:p>
            <a:pPr indent="381000" algn="just">
              <a:spcAft>
                <a:spcPts val="0"/>
              </a:spcAft>
              <a:tabLst>
                <a:tab pos="3810000" algn="l"/>
              </a:tabLst>
            </a:pPr>
            <a:r>
              <a:rPr lang="tk-TM" sz="3600" dirty="0" smtClean="0">
                <a:latin typeface="Times New Roman" panose="02020603050405020304" pitchFamily="18" charset="0"/>
                <a:cs typeface="Times New Roman" panose="02020603050405020304" pitchFamily="18" charset="0"/>
              </a:rPr>
              <a:t>     </a:t>
            </a:r>
            <a:r>
              <a:rPr lang="ru-RU" sz="4100" dirty="0" smtClean="0">
                <a:latin typeface="Times New Roman" panose="02020603050405020304" pitchFamily="18" charset="0"/>
                <a:ea typeface="Times New Roman" panose="02020603050405020304" pitchFamily="18" charset="0"/>
              </a:rPr>
              <a:t>A </a:t>
            </a:r>
            <a:r>
              <a:rPr lang="ru-RU" sz="4100" dirty="0" err="1" smtClean="0">
                <a:latin typeface="Times New Roman" panose="02020603050405020304" pitchFamily="18" charset="0"/>
                <a:ea typeface="Times New Roman" panose="02020603050405020304" pitchFamily="18" charset="0"/>
              </a:rPr>
              <a:t>we</a:t>
            </a:r>
            <a:r>
              <a:rPr lang="ru-RU" sz="4100" dirty="0" smtClean="0">
                <a:latin typeface="Times New Roman" panose="02020603050405020304" pitchFamily="18" charset="0"/>
                <a:ea typeface="Times New Roman" panose="02020603050405020304" pitchFamily="18" charset="0"/>
              </a:rPr>
              <a:t> B </a:t>
            </a:r>
            <a:r>
              <a:rPr lang="ru-RU" sz="4100" dirty="0" err="1" smtClean="0">
                <a:latin typeface="Times New Roman" panose="02020603050405020304" pitchFamily="18" charset="0"/>
                <a:ea typeface="Times New Roman" panose="02020603050405020304" pitchFamily="18" charset="0"/>
              </a:rPr>
              <a:t>nokatlaryň</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arasyndaky</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belentligi</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kesgitlemek</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üçij</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teodolit</a:t>
            </a:r>
            <a:r>
              <a:rPr lang="ru-RU" sz="4100" dirty="0" smtClean="0">
                <a:latin typeface="Times New Roman" panose="02020603050405020304" pitchFamily="18" charset="0"/>
                <a:ea typeface="Times New Roman" panose="02020603050405020304" pitchFamily="18" charset="0"/>
              </a:rPr>
              <a:t> A </a:t>
            </a:r>
            <a:r>
              <a:rPr lang="ru-RU" sz="4100" dirty="0" err="1" smtClean="0">
                <a:latin typeface="Times New Roman" panose="02020603050405020304" pitchFamily="18" charset="0"/>
                <a:ea typeface="Times New Roman" panose="02020603050405020304" pitchFamily="18" charset="0"/>
              </a:rPr>
              <a:t>nokadyň</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üstünde</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gurnalyp</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iş</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ýagdaýyna</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getirilýär</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we</a:t>
            </a:r>
            <a:r>
              <a:rPr lang="ru-RU" sz="4100" dirty="0" smtClean="0">
                <a:latin typeface="Times New Roman" panose="02020603050405020304" pitchFamily="18" charset="0"/>
                <a:ea typeface="Times New Roman" panose="02020603050405020304" pitchFamily="18" charset="0"/>
              </a:rPr>
              <a:t> B </a:t>
            </a:r>
            <a:r>
              <a:rPr lang="ru-RU" sz="4100" dirty="0" err="1" smtClean="0">
                <a:latin typeface="Times New Roman" panose="02020603050405020304" pitchFamily="18" charset="0"/>
                <a:ea typeface="Times New Roman" panose="02020603050405020304" pitchFamily="18" charset="0"/>
              </a:rPr>
              <a:t>nokatda</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goýulan</a:t>
            </a:r>
            <a:r>
              <a:rPr lang="ru-RU" sz="4100" i="1" dirty="0" smtClean="0">
                <a:latin typeface="Times New Roman" panose="02020603050405020304" pitchFamily="18" charset="0"/>
                <a:ea typeface="Times New Roman" panose="02020603050405020304" pitchFamily="18" charset="0"/>
              </a:rPr>
              <a:t>–w</a:t>
            </a:r>
            <a:r>
              <a:rPr lang="ru-RU" sz="4100" dirty="0" smtClean="0">
                <a:latin typeface="Times New Roman" panose="02020603050405020304" pitchFamily="18" charset="0"/>
                <a:ea typeface="Times New Roman" panose="02020603050405020304" pitchFamily="18" charset="0"/>
              </a:rPr>
              <a:t>–</a:t>
            </a:r>
            <a:r>
              <a:rPr lang="ru-RU" sz="4100" dirty="0" err="1" smtClean="0">
                <a:latin typeface="Times New Roman" panose="02020603050405020304" pitchFamily="18" charset="0"/>
                <a:ea typeface="Times New Roman" panose="02020603050405020304" pitchFamily="18" charset="0"/>
              </a:rPr>
              <a:t>beýiklikli</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çelgä</a:t>
            </a:r>
            <a:r>
              <a:rPr lang="ru-RU" sz="4100" dirty="0" smtClean="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gönükdirilýär</a:t>
            </a:r>
            <a:r>
              <a:rPr lang="ru-RU" sz="4100" dirty="0" smtClean="0">
                <a:latin typeface="Times New Roman" panose="02020603050405020304" pitchFamily="18" charset="0"/>
                <a:ea typeface="Times New Roman" panose="02020603050405020304" pitchFamily="18" charset="0"/>
              </a:rPr>
              <a:t>.</a:t>
            </a:r>
          </a:p>
          <a:p>
            <a:pPr indent="381000" algn="just">
              <a:spcAft>
                <a:spcPts val="0"/>
              </a:spcAft>
            </a:pPr>
            <a:r>
              <a:rPr lang="en-US" sz="4100" dirty="0" err="1" smtClean="0">
                <a:latin typeface="Times New Roman" panose="02020603050405020304" pitchFamily="18" charset="0"/>
                <a:ea typeface="Times New Roman" panose="02020603050405020304" pitchFamily="18" charset="0"/>
              </a:rPr>
              <a:t>Guralyň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i</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belentligini</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göz</a:t>
            </a:r>
            <a:r>
              <a:rPr lang="en-US" sz="4100" dirty="0" smtClean="0">
                <a:latin typeface="Times New Roman" panose="02020603050405020304" pitchFamily="18" charset="0"/>
                <a:ea typeface="Times New Roman" panose="02020603050405020304" pitchFamily="18" charset="0"/>
              </a:rPr>
              <a:t> ö</a:t>
            </a:r>
            <a:r>
              <a:rPr lang="tk-TM" sz="4100" dirty="0" err="1" smtClean="0">
                <a:latin typeface="Times New Roman" panose="02020603050405020304" pitchFamily="18" charset="0"/>
                <a:ea typeface="Times New Roman" panose="02020603050405020304" pitchFamily="18" charset="0"/>
                <a:sym typeface="Times New Roman" panose="02020603050405020304" pitchFamily="18" charset="0"/>
              </a:rPr>
              <a:t>ň</a:t>
            </a:r>
            <a:r>
              <a:rPr lang="en-US" sz="4100" dirty="0" err="1" smtClean="0">
                <a:latin typeface="Times New Roman" panose="02020603050405020304" pitchFamily="18" charset="0"/>
                <a:ea typeface="Times New Roman" panose="02020603050405020304" pitchFamily="18" charset="0"/>
              </a:rPr>
              <a:t>ünde</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tutup</a:t>
            </a:r>
            <a:r>
              <a:rPr lang="en-US" sz="4100" dirty="0" smtClean="0">
                <a:latin typeface="Times New Roman" panose="02020603050405020304" pitchFamily="18" charset="0"/>
                <a:ea typeface="Times New Roman" panose="02020603050405020304" pitchFamily="18" charset="0"/>
              </a:rPr>
              <a:t>, AB </a:t>
            </a:r>
            <a:r>
              <a:rPr lang="en-US" sz="4100" dirty="0" err="1" smtClean="0">
                <a:latin typeface="Times New Roman" panose="02020603050405020304" pitchFamily="18" charset="0"/>
                <a:ea typeface="Times New Roman" panose="02020603050405020304" pitchFamily="18" charset="0"/>
              </a:rPr>
              <a:t>nokatlaryň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belentligi</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şeýle</a:t>
            </a:r>
            <a:r>
              <a:rPr lang="en-US" sz="4100" dirty="0" smtClean="0">
                <a:latin typeface="Times New Roman" panose="02020603050405020304" pitchFamily="18" charset="0"/>
                <a:ea typeface="Times New Roman" panose="02020603050405020304" pitchFamily="18" charset="0"/>
              </a:rPr>
              <a:t> formula </a:t>
            </a:r>
            <a:r>
              <a:rPr lang="en-US" sz="4100" dirty="0" err="1" smtClean="0">
                <a:latin typeface="Times New Roman" panose="02020603050405020304" pitchFamily="18" charset="0"/>
                <a:ea typeface="Times New Roman" panose="02020603050405020304" pitchFamily="18" charset="0"/>
              </a:rPr>
              <a:t>bilen</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kesgitlenýär</a:t>
            </a:r>
            <a:r>
              <a:rPr lang="en-US" sz="4100" dirty="0" smtClean="0">
                <a:latin typeface="Times New Roman" panose="02020603050405020304" pitchFamily="18" charset="0"/>
                <a:ea typeface="Times New Roman" panose="02020603050405020304" pitchFamily="18" charset="0"/>
              </a:rPr>
              <a:t>.</a:t>
            </a:r>
            <a:endParaRPr lang="ru-RU" sz="4100" dirty="0" smtClean="0">
              <a:latin typeface="Times New Roman" panose="02020603050405020304" pitchFamily="18" charset="0"/>
              <a:ea typeface="Times New Roman" panose="02020603050405020304" pitchFamily="18" charset="0"/>
            </a:endParaRPr>
          </a:p>
          <a:p>
            <a:pPr indent="381000" algn="just">
              <a:spcAft>
                <a:spcPts val="0"/>
              </a:spcAft>
            </a:pPr>
            <a:r>
              <a:rPr lang="en-US" sz="4100" dirty="0" smtClean="0">
                <a:latin typeface="Times New Roman" panose="02020603050405020304" pitchFamily="18" charset="0"/>
                <a:ea typeface="Times New Roman" panose="02020603050405020304" pitchFamily="18" charset="0"/>
              </a:rPr>
              <a:t> </a:t>
            </a:r>
            <a:endParaRPr lang="ru-RU" sz="4100" dirty="0" smtClean="0">
              <a:latin typeface="Times New Roman" panose="02020603050405020304" pitchFamily="18" charset="0"/>
              <a:ea typeface="Times New Roman" panose="02020603050405020304" pitchFamily="18" charset="0"/>
            </a:endParaRPr>
          </a:p>
          <a:p>
            <a:pPr marL="2019300" indent="0" algn="ctr">
              <a:spcAft>
                <a:spcPts val="0"/>
              </a:spcAft>
              <a:buNone/>
            </a:pPr>
            <a:r>
              <a:rPr lang="tk-TM" sz="4100" b="1" i="1" dirty="0" smtClean="0">
                <a:latin typeface="Times New Roman" panose="02020603050405020304" pitchFamily="18" charset="0"/>
                <a:ea typeface="Times New Roman" panose="02020603050405020304" pitchFamily="18" charset="0"/>
              </a:rPr>
              <a:t>     </a:t>
            </a:r>
            <a:r>
              <a:rPr lang="en-US" sz="4100" b="1" i="1" dirty="0" err="1" smtClean="0">
                <a:latin typeface="Times New Roman" panose="02020603050405020304" pitchFamily="18" charset="0"/>
                <a:ea typeface="Times New Roman" panose="02020603050405020304" pitchFamily="18" charset="0"/>
              </a:rPr>
              <a:t>h</a:t>
            </a:r>
            <a:r>
              <a:rPr lang="en-US" sz="4100" b="1" i="1" baseline="-25000" dirty="0" err="1" smtClean="0">
                <a:latin typeface="Times New Roman" panose="02020603050405020304" pitchFamily="18" charset="0"/>
                <a:ea typeface="Times New Roman" panose="02020603050405020304" pitchFamily="18" charset="0"/>
              </a:rPr>
              <a:t>AB</a:t>
            </a:r>
            <a:r>
              <a:rPr lang="en-US" sz="4100" b="1" i="1" dirty="0" smtClean="0">
                <a:latin typeface="Times New Roman" panose="02020603050405020304" pitchFamily="18" charset="0"/>
                <a:ea typeface="Times New Roman" panose="02020603050405020304" pitchFamily="18" charset="0"/>
              </a:rPr>
              <a:t>= </a:t>
            </a:r>
            <a:r>
              <a:rPr lang="en-US" sz="4100" b="1" i="1" dirty="0" err="1" smtClean="0">
                <a:latin typeface="Times New Roman" panose="02020603050405020304" pitchFamily="18" charset="0"/>
                <a:ea typeface="Times New Roman" panose="02020603050405020304" pitchFamily="18" charset="0"/>
              </a:rPr>
              <a:t>m+i-w</a:t>
            </a:r>
            <a:r>
              <a:rPr lang="en-US" sz="4100" b="1" i="1" dirty="0" smtClean="0">
                <a:latin typeface="Times New Roman" panose="02020603050405020304" pitchFamily="18" charset="0"/>
                <a:ea typeface="Times New Roman" panose="02020603050405020304" pitchFamily="18" charset="0"/>
              </a:rPr>
              <a:t>:		             	</a:t>
            </a:r>
            <a:endParaRPr lang="ru-RU" sz="4100" dirty="0" smtClean="0">
              <a:latin typeface="Times New Roman" panose="02020603050405020304" pitchFamily="18" charset="0"/>
              <a:ea typeface="Times New Roman" panose="02020603050405020304" pitchFamily="18" charset="0"/>
            </a:endParaRPr>
          </a:p>
          <a:p>
            <a:pPr marL="2247900" indent="0" algn="just">
              <a:spcAft>
                <a:spcPts val="0"/>
              </a:spcAft>
              <a:buNone/>
            </a:pPr>
            <a:r>
              <a:rPr lang="en-US" sz="4100" dirty="0" smtClean="0">
                <a:latin typeface="Times New Roman" panose="02020603050405020304" pitchFamily="18" charset="0"/>
                <a:ea typeface="Times New Roman" panose="02020603050405020304" pitchFamily="18" charset="0"/>
              </a:rPr>
              <a:t> </a:t>
            </a:r>
            <a:endParaRPr lang="ru-RU" sz="4100" dirty="0" smtClean="0">
              <a:latin typeface="Times New Roman" panose="02020603050405020304" pitchFamily="18" charset="0"/>
              <a:ea typeface="Times New Roman" panose="02020603050405020304" pitchFamily="18" charset="0"/>
            </a:endParaRPr>
          </a:p>
          <a:p>
            <a:pPr indent="381000" algn="just">
              <a:spcAft>
                <a:spcPts val="0"/>
              </a:spcAft>
            </a:pPr>
            <a:r>
              <a:rPr lang="en-US" sz="4100" dirty="0" smtClean="0">
                <a:latin typeface="Times New Roman" panose="02020603050405020304" pitchFamily="18" charset="0"/>
                <a:ea typeface="Times New Roman" panose="02020603050405020304" pitchFamily="18" charset="0"/>
              </a:rPr>
              <a:t>m–</a:t>
            </a:r>
            <a:r>
              <a:rPr lang="en-US" sz="4100" dirty="0" err="1" smtClean="0">
                <a:latin typeface="Times New Roman" panose="02020603050405020304" pitchFamily="18" charset="0"/>
                <a:ea typeface="Times New Roman" panose="02020603050405020304" pitchFamily="18" charset="0"/>
              </a:rPr>
              <a:t>ýapgyt</a:t>
            </a:r>
            <a:r>
              <a:rPr lang="en-US" sz="4100" dirty="0" smtClean="0">
                <a:latin typeface="Times New Roman" panose="02020603050405020304" pitchFamily="18" charset="0"/>
                <a:ea typeface="Times New Roman" panose="02020603050405020304" pitchFamily="18" charset="0"/>
              </a:rPr>
              <a:t> we </a:t>
            </a:r>
            <a:r>
              <a:rPr lang="en-US" sz="4100" dirty="0" err="1" smtClean="0">
                <a:latin typeface="Times New Roman" panose="02020603050405020304" pitchFamily="18" charset="0"/>
                <a:ea typeface="Times New Roman" panose="02020603050405020304" pitchFamily="18" charset="0"/>
              </a:rPr>
              <a:t>gorizontal</a:t>
            </a:r>
            <a:r>
              <a:rPr lang="en-US" sz="4100" dirty="0" smtClean="0">
                <a:latin typeface="Times New Roman" panose="02020603050405020304" pitchFamily="18" charset="0"/>
                <a:ea typeface="Times New Roman" panose="02020603050405020304" pitchFamily="18" charset="0"/>
              </a:rPr>
              <a:t> </a:t>
            </a:r>
            <a:r>
              <a:rPr lang="tk-TM" sz="4100" dirty="0">
                <a:latin typeface="Times New Roman" panose="02020603050405020304" pitchFamily="18" charset="0"/>
                <a:ea typeface="Times New Roman" panose="02020603050405020304" pitchFamily="18" charset="0"/>
                <a:sym typeface="Times New Roman" panose="02020603050405020304" pitchFamily="18" charset="0"/>
              </a:rPr>
              <a:t>ş</a:t>
            </a:r>
            <a:r>
              <a:rPr lang="en-US" sz="4100" dirty="0" err="1" smtClean="0">
                <a:latin typeface="Times New Roman" panose="02020603050405020304" pitchFamily="18" charset="0"/>
                <a:ea typeface="Times New Roman" panose="02020603050405020304" pitchFamily="18" charset="0"/>
              </a:rPr>
              <a:t>öhläniň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arasyndaky</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katet</a:t>
            </a:r>
            <a:r>
              <a:rPr lang="en-US" sz="4100" dirty="0" smtClean="0">
                <a:latin typeface="Times New Roman" panose="02020603050405020304" pitchFamily="18" charset="0"/>
                <a:ea typeface="Times New Roman" panose="02020603050405020304" pitchFamily="18" charset="0"/>
              </a:rPr>
              <a:t> (OCE </a:t>
            </a:r>
            <a:r>
              <a:rPr lang="en-US" sz="4100" dirty="0" err="1" smtClean="0">
                <a:latin typeface="Times New Roman" panose="02020603050405020304" pitchFamily="18" charset="0"/>
                <a:ea typeface="Times New Roman" panose="02020603050405020304" pitchFamily="18" charset="0"/>
              </a:rPr>
              <a:t>göniburçly</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üçburçlykda</a:t>
            </a:r>
            <a:r>
              <a:rPr lang="en-US" sz="4100" dirty="0" smtClean="0">
                <a:latin typeface="Times New Roman" panose="02020603050405020304" pitchFamily="18" charset="0"/>
                <a:ea typeface="Times New Roman" panose="02020603050405020304" pitchFamily="18" charset="0"/>
              </a:rPr>
              <a:t>)</a:t>
            </a:r>
            <a:endParaRPr lang="ru-RU" sz="4100" dirty="0" smtClean="0">
              <a:latin typeface="Times New Roman" panose="02020603050405020304" pitchFamily="18" charset="0"/>
              <a:ea typeface="Times New Roman" panose="02020603050405020304" pitchFamily="18" charset="0"/>
            </a:endParaRPr>
          </a:p>
          <a:p>
            <a:pPr indent="381000" algn="just">
              <a:spcAft>
                <a:spcPts val="0"/>
              </a:spcAft>
            </a:pPr>
            <a:r>
              <a:rPr lang="en-US" sz="4100" dirty="0" err="1" smtClean="0">
                <a:latin typeface="Times New Roman" panose="02020603050405020304" pitchFamily="18" charset="0"/>
                <a:ea typeface="Times New Roman" panose="02020603050405020304" pitchFamily="18" charset="0"/>
              </a:rPr>
              <a:t>i</a:t>
            </a:r>
            <a:r>
              <a:rPr lang="en-US" sz="4100" dirty="0" smtClean="0">
                <a:latin typeface="Times New Roman" panose="02020603050405020304" pitchFamily="18" charset="0"/>
                <a:ea typeface="Times New Roman" panose="02020603050405020304" pitchFamily="18" charset="0"/>
              </a:rPr>
              <a:t> – </a:t>
            </a:r>
            <a:r>
              <a:rPr lang="en-US" sz="4100" dirty="0" err="1" smtClean="0">
                <a:latin typeface="Times New Roman" panose="02020603050405020304" pitchFamily="18" charset="0"/>
                <a:ea typeface="Times New Roman" panose="02020603050405020304" pitchFamily="18" charset="0"/>
              </a:rPr>
              <a:t>guralyň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beýikligi</a:t>
            </a:r>
            <a:endParaRPr lang="ru-RU" sz="4100" dirty="0" smtClean="0">
              <a:latin typeface="Times New Roman" panose="02020603050405020304" pitchFamily="18" charset="0"/>
              <a:ea typeface="Times New Roman" panose="02020603050405020304" pitchFamily="18" charset="0"/>
            </a:endParaRPr>
          </a:p>
          <a:p>
            <a:pPr indent="381000" algn="just">
              <a:spcAft>
                <a:spcPts val="0"/>
              </a:spcAft>
            </a:pPr>
            <a:r>
              <a:rPr lang="en-US" sz="4100" i="1" dirty="0" smtClean="0">
                <a:latin typeface="Times New Roman" panose="02020603050405020304" pitchFamily="18" charset="0"/>
                <a:ea typeface="Times New Roman" panose="02020603050405020304" pitchFamily="18" charset="0"/>
              </a:rPr>
              <a:t>w</a:t>
            </a:r>
            <a:r>
              <a:rPr lang="en-US" sz="4100" dirty="0" smtClean="0">
                <a:latin typeface="Times New Roman" panose="02020603050405020304" pitchFamily="18" charset="0"/>
                <a:ea typeface="Times New Roman" panose="02020603050405020304" pitchFamily="18" charset="0"/>
              </a:rPr>
              <a:t>–</a:t>
            </a:r>
            <a:r>
              <a:rPr lang="en-US" sz="4100" dirty="0" err="1" smtClean="0">
                <a:latin typeface="Times New Roman" panose="02020603050405020304" pitchFamily="18" charset="0"/>
                <a:ea typeface="Times New Roman" panose="02020603050405020304" pitchFamily="18" charset="0"/>
              </a:rPr>
              <a:t>garalýan</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wizirlenýän</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nokadyň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belentligi</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köp</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halatda</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bu</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çelginiň</a:t>
            </a:r>
            <a:r>
              <a:rPr lang="en-US" sz="4100" dirty="0" smtClean="0">
                <a:latin typeface="Times New Roman" panose="02020603050405020304" pitchFamily="18" charset="0"/>
                <a:ea typeface="Times New Roman" panose="02020603050405020304" pitchFamily="18" charset="0"/>
              </a:rPr>
              <a:t> </a:t>
            </a:r>
            <a:r>
              <a:rPr lang="en-US" sz="4100" dirty="0" err="1" smtClean="0">
                <a:latin typeface="Times New Roman" panose="02020603050405020304" pitchFamily="18" charset="0"/>
                <a:ea typeface="Times New Roman" panose="02020603050405020304" pitchFamily="18" charset="0"/>
              </a:rPr>
              <a:t>belentligidir</a:t>
            </a:r>
            <a:r>
              <a:rPr lang="en-US" sz="4100" dirty="0" smtClean="0">
                <a:latin typeface="Times New Roman" panose="02020603050405020304" pitchFamily="18" charset="0"/>
                <a:ea typeface="Times New Roman" panose="02020603050405020304" pitchFamily="18" charset="0"/>
              </a:rPr>
              <a:t>.</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8986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28406"/>
          </a:xfrm>
        </p:spPr>
        <p:txBody>
          <a:bodyPr>
            <a:normAutofit fontScale="90000"/>
          </a:bodyPr>
          <a:lstStyle/>
          <a:p>
            <a:endParaRPr lang="ru-RU" dirty="0"/>
          </a:p>
        </p:txBody>
      </p:sp>
      <p:sp>
        <p:nvSpPr>
          <p:cNvPr id="5" name="Rectangle 2"/>
          <p:cNvSpPr>
            <a:spLocks noGrp="1" noChangeArrowheads="1"/>
          </p:cNvSpPr>
          <p:nvPr>
            <p:ph idx="1"/>
          </p:nvPr>
        </p:nvSpPr>
        <p:spPr bwMode="auto">
          <a:xfrm>
            <a:off x="838200" y="1472437"/>
            <a:ext cx="10515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81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81000" algn="ctr" defTabSz="914400" rtl="0" eaLnBrk="0" fontAlgn="base" latinLnBrk="0" hangingPunct="0">
              <a:lnSpc>
                <a:spcPct val="100000"/>
              </a:lnSpc>
              <a:spcBef>
                <a:spcPct val="0"/>
              </a:spcBef>
              <a:spcAft>
                <a:spcPct val="0"/>
              </a:spcAft>
              <a:buClrTx/>
              <a:buSzTx/>
              <a:buFontTx/>
              <a:buNone/>
              <a:tabLst/>
            </a:pPr>
            <a:r>
              <a:rPr kumimoji="0" lang="tk-TM"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s-ES"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kumimoji="0" lang="es-ES" altLang="ru-RU" sz="3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dtg</a:t>
            </a:r>
            <a:r>
              <a:rPr kumimoji="0" lang="es-ES"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a:t>
            </a:r>
            <a:r>
              <a:rPr kumimoji="0" lang="es-ES" altLang="ru-RU" sz="36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kumimoji="0" lang="es-E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u ýerde:</a:t>
            </a:r>
            <a:endParaRPr kumimoji="0" lang="ru-RU"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 –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gorizontal</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aralyk</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 </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ýapgytlyk</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burçy</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Onda</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AB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nokadyň</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belentligi</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şeýle</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formula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bilen</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kesgitlenýär</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381000" algn="ctr" defTabSz="914400" rtl="0" eaLnBrk="0" fontAlgn="base" latinLnBrk="0" hangingPunct="0">
              <a:lnSpc>
                <a:spcPct val="100000"/>
              </a:lnSpc>
              <a:spcBef>
                <a:spcPct val="0"/>
              </a:spcBef>
              <a:spcAft>
                <a:spcPct val="0"/>
              </a:spcAft>
              <a:buClrTx/>
              <a:buSzTx/>
              <a:buFontTx/>
              <a:buNone/>
              <a:tabLst/>
            </a:pPr>
            <a:r>
              <a:rPr kumimoji="0" lang="en-US" altLang="ru-RU" sz="3600" b="1"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h</a:t>
            </a:r>
            <a:r>
              <a:rPr kumimoji="0" lang="en-US" altLang="ru-RU" sz="3600" b="1" i="1" u="none" strike="noStrike" cap="none" normalizeH="0" baseline="-3000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AB</a:t>
            </a:r>
            <a:r>
              <a:rPr kumimoji="0" lang="en-US"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1"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dtg</a:t>
            </a:r>
            <a:r>
              <a:rPr kumimoji="0" lang="en-US"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 + </a:t>
            </a:r>
            <a:r>
              <a:rPr kumimoji="0" lang="en-US" altLang="ru-RU" sz="3600" b="1" i="1"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kumimoji="0" lang="en-US" altLang="ru-RU" sz="3600" b="1"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a:t>
            </a:r>
            <a:r>
              <a:rPr kumimoji="0" lang="en-US" altLang="ru-RU" sz="3600" b="1"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kumimoji="0" lang="ru-RU"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381000" algn="just" defTabSz="914400" rtl="0" eaLnBrk="0" fontAlgn="base" latinLnBrk="0" hangingPunct="0">
              <a:lnSpc>
                <a:spcPct val="100000"/>
              </a:lnSpc>
              <a:spcBef>
                <a:spcPct val="0"/>
              </a:spcBef>
              <a:spcAft>
                <a:spcPct val="0"/>
              </a:spcAft>
              <a:buClrTx/>
              <a:buSzTx/>
              <a:buFontTx/>
              <a:buNone/>
              <a:tabLst/>
            </a:pP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dtg</a:t>
            </a:r>
            <a:r>
              <a:rPr kumimoji="0" lang="en-US" altLang="ru-RU" sz="3600" b="0" i="1"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v</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ýapgytlyk</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burçy</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položitel</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bolsa</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plýus</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baha</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ýapgytlyk</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burçy</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otrisatel</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bolsa</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minus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baha</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eýe</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en-US" altLang="ru-RU" sz="3600" b="0" i="0" u="none" strike="noStrike" cap="none" normalizeH="0" baseline="0" dirty="0" err="1"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bolar</a:t>
            </a:r>
            <a:r>
              <a:rPr kumimoji="0" lang="en-US" altLang="ru-RU" sz="3600" b="0" i="0" u="none" strike="noStrike" cap="none" normalizeH="0" baseline="0" dirty="0" smtClean="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altLang="ru-RU" sz="3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34698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197582"/>
          </a:xfrm>
        </p:spPr>
        <p:txBody>
          <a:bodyPr>
            <a:normAutofit fontScale="90000"/>
          </a:bodyPr>
          <a:lstStyle/>
          <a:p>
            <a:endParaRPr lang="ru-RU" dirty="0"/>
          </a:p>
        </p:txBody>
      </p:sp>
      <p:sp>
        <p:nvSpPr>
          <p:cNvPr id="3" name="Объект 2"/>
          <p:cNvSpPr>
            <a:spLocks noGrp="1"/>
          </p:cNvSpPr>
          <p:nvPr>
            <p:ph idx="1"/>
          </p:nvPr>
        </p:nvSpPr>
        <p:spPr>
          <a:xfrm>
            <a:off x="659423" y="703386"/>
            <a:ext cx="10867291" cy="5697414"/>
          </a:xfrm>
        </p:spPr>
        <p:txBody>
          <a:bodyPr>
            <a:noAutofit/>
          </a:bodyPr>
          <a:lstStyle/>
          <a:p>
            <a:pPr algn="just"/>
            <a:r>
              <a:rPr lang="tk-TM" sz="40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Eger-de </a:t>
            </a:r>
            <a:r>
              <a:rPr lang="en-US" sz="3200" dirty="0" err="1">
                <a:latin typeface="Times New Roman" panose="02020603050405020304" pitchFamily="18" charset="0"/>
                <a:cs typeface="Times New Roman" panose="02020603050405020304" pitchFamily="18" charset="0"/>
              </a:rPr>
              <a:t>gorizontal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aralyk</a:t>
            </a:r>
            <a:r>
              <a:rPr lang="en-US" sz="3200" dirty="0">
                <a:latin typeface="Times New Roman" panose="02020603050405020304" pitchFamily="18" charset="0"/>
                <a:cs typeface="Times New Roman" panose="02020603050405020304" pitchFamily="18" charset="0"/>
              </a:rPr>
              <a:t> d&gt;300 </a:t>
            </a:r>
            <a:r>
              <a:rPr lang="en-US" sz="3200" dirty="0" err="1">
                <a:latin typeface="Times New Roman" panose="02020603050405020304" pitchFamily="18" charset="0"/>
                <a:cs typeface="Times New Roman" panose="02020603050405020304" pitchFamily="18" charset="0"/>
              </a:rPr>
              <a:t>metrden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uly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bolanda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onda</a:t>
            </a:r>
            <a:r>
              <a:rPr lang="en-US" sz="3200" dirty="0">
                <a:latin typeface="Times New Roman" panose="02020603050405020304" pitchFamily="18" charset="0"/>
                <a:cs typeface="Times New Roman" panose="02020603050405020304" pitchFamily="18" charset="0"/>
              </a:rPr>
              <a:t> h- </a:t>
            </a:r>
            <a:r>
              <a:rPr lang="en-US" sz="3200" dirty="0" err="1">
                <a:latin typeface="Times New Roman" panose="02020603050405020304" pitchFamily="18" charset="0"/>
                <a:cs typeface="Times New Roman" panose="02020603050405020304" pitchFamily="18" charset="0"/>
              </a:rPr>
              <a:t>belentlige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egriligi</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refraksiýa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üçün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düzedis</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bermeli</a:t>
            </a:r>
            <a:r>
              <a:rPr lang="en-US" sz="3200" dirty="0">
                <a:latin typeface="Times New Roman" panose="02020603050405020304" pitchFamily="18" charset="0"/>
                <a:cs typeface="Times New Roman" panose="02020603050405020304" pitchFamily="18" charset="0"/>
              </a:rPr>
              <a:t>.</a:t>
            </a:r>
          </a:p>
          <a:p>
            <a:pPr algn="ctr"/>
            <a:r>
              <a:rPr lang="en-US" sz="3200" b="1" dirty="0">
                <a:latin typeface="Times New Roman" panose="02020603050405020304" pitchFamily="18" charset="0"/>
                <a:cs typeface="Times New Roman" panose="02020603050405020304" pitchFamily="18" charset="0"/>
              </a:rPr>
              <a:t>F = K – r = 0.43</a:t>
            </a:r>
            <a:r>
              <a:rPr lang="en-US" sz="3200" dirty="0">
                <a:latin typeface="Times New Roman" panose="02020603050405020304" pitchFamily="18" charset="0"/>
                <a:cs typeface="Times New Roman" panose="02020603050405020304" pitchFamily="18" charset="0"/>
              </a:rPr>
              <a:t>		     	</a:t>
            </a:r>
          </a:p>
          <a:p>
            <a:pPr algn="just"/>
            <a:r>
              <a:rPr lang="en-US" sz="3200" dirty="0" smtClean="0">
                <a:latin typeface="Times New Roman" panose="02020603050405020304" pitchFamily="18" charset="0"/>
                <a:cs typeface="Times New Roman" panose="02020603050405020304" pitchFamily="18" charset="0"/>
              </a:rPr>
              <a:t>r </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ýeriň</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radiusy</a:t>
            </a:r>
            <a:r>
              <a:rPr lang="en-US" sz="3200" dirty="0">
                <a:latin typeface="Times New Roman" panose="02020603050405020304" pitchFamily="18" charset="0"/>
                <a:cs typeface="Times New Roman" panose="02020603050405020304" pitchFamily="18" charset="0"/>
              </a:rPr>
              <a:t> = 6378245m</a:t>
            </a:r>
          </a:p>
          <a:p>
            <a:pPr algn="just"/>
            <a:r>
              <a:rPr lang="en-US" sz="3200" dirty="0" err="1">
                <a:latin typeface="Times New Roman" panose="02020603050405020304" pitchFamily="18" charset="0"/>
                <a:cs typeface="Times New Roman" panose="02020603050405020304" pitchFamily="18" charset="0"/>
              </a:rPr>
              <a:t>Belentligiň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ahyrky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formulasy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şeýle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görnüşe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eýe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bolýar</a:t>
            </a:r>
            <a:r>
              <a:rPr lang="en-US" sz="3200" dirty="0">
                <a:latin typeface="Times New Roman" panose="02020603050405020304" pitchFamily="18" charset="0"/>
                <a:cs typeface="Times New Roman" panose="02020603050405020304" pitchFamily="18" charset="0"/>
              </a:rPr>
              <a:t>.</a:t>
            </a:r>
          </a:p>
          <a:p>
            <a:pPr marL="0" indent="0" algn="ctr">
              <a:buNone/>
            </a:pPr>
            <a:r>
              <a:rPr lang="tk-TM" sz="3200" b="1" dirty="0" smtClean="0">
                <a:latin typeface="Times New Roman" panose="02020603050405020304" pitchFamily="18" charset="0"/>
                <a:cs typeface="Times New Roman" panose="02020603050405020304" pitchFamily="18" charset="0"/>
              </a:rPr>
              <a:t>        </a:t>
            </a:r>
            <a:r>
              <a:rPr lang="en-US" sz="3200" b="1" dirty="0" err="1" smtClean="0">
                <a:latin typeface="Times New Roman" panose="02020603050405020304" pitchFamily="18" charset="0"/>
                <a:cs typeface="Times New Roman" panose="02020603050405020304" pitchFamily="18" charset="0"/>
              </a:rPr>
              <a:t>hAB</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dtg</a:t>
            </a:r>
            <a:r>
              <a:rPr lang="en-US" sz="3200" b="1" dirty="0">
                <a:latin typeface="Times New Roman" panose="02020603050405020304" pitchFamily="18" charset="0"/>
                <a:cs typeface="Times New Roman" panose="02020603050405020304" pitchFamily="18" charset="0"/>
              </a:rPr>
              <a:t> v + </a:t>
            </a:r>
            <a:r>
              <a:rPr lang="en-US" sz="3200" b="1" dirty="0" err="1">
                <a:latin typeface="Times New Roman" panose="02020603050405020304" pitchFamily="18" charset="0"/>
                <a:cs typeface="Times New Roman" panose="02020603050405020304" pitchFamily="18" charset="0"/>
              </a:rPr>
              <a:t>i</a:t>
            </a:r>
            <a:r>
              <a:rPr lang="en-US" sz="3200" b="1" dirty="0">
                <a:latin typeface="Times New Roman" panose="02020603050405020304" pitchFamily="18" charset="0"/>
                <a:cs typeface="Times New Roman" panose="02020603050405020304" pitchFamily="18" charset="0"/>
              </a:rPr>
              <a:t>-w +f</a:t>
            </a:r>
            <a:r>
              <a:rPr lang="en-US" sz="3200" dirty="0">
                <a:latin typeface="Times New Roman" panose="02020603050405020304" pitchFamily="18" charset="0"/>
                <a:cs typeface="Times New Roman" panose="02020603050405020304" pitchFamily="18" charset="0"/>
              </a:rPr>
              <a:t>			</a:t>
            </a:r>
          </a:p>
          <a:p>
            <a:pPr algn="just"/>
            <a:r>
              <a:rPr lang="tk-TM"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Eger-de </a:t>
            </a:r>
            <a:r>
              <a:rPr lang="en-US" sz="3200" dirty="0" err="1">
                <a:latin typeface="Times New Roman" panose="02020603050405020304" pitchFamily="18" charset="0"/>
                <a:cs typeface="Times New Roman" panose="02020603050405020304" pitchFamily="18" charset="0"/>
              </a:rPr>
              <a:t>çelgide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i-guralyň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beýikligi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goýulsa</a:t>
            </a:r>
            <a:r>
              <a:rPr lang="en-US" sz="3200" dirty="0">
                <a:latin typeface="Times New Roman" panose="02020603050405020304" pitchFamily="18" charset="0"/>
                <a:cs typeface="Times New Roman" panose="02020603050405020304" pitchFamily="18" charset="0"/>
              </a:rPr>
              <a:t> we </a:t>
            </a:r>
            <a:r>
              <a:rPr lang="en-US" sz="3200" dirty="0" err="1">
                <a:latin typeface="Times New Roman" panose="02020603050405020304" pitchFamily="18" charset="0"/>
                <a:cs typeface="Times New Roman" panose="02020603050405020304" pitchFamily="18" charset="0"/>
              </a:rPr>
              <a:t>şol</a:t>
            </a:r>
            <a:r>
              <a:rPr lang="en-US" sz="3200" dirty="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nokada</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garaýyş</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turba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gönükdirilse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onda</a:t>
            </a:r>
            <a:r>
              <a:rPr lang="en-US" sz="3200" dirty="0">
                <a:latin typeface="Times New Roman" panose="02020603050405020304" pitchFamily="18" charset="0"/>
                <a:cs typeface="Times New Roman" panose="02020603050405020304" pitchFamily="18" charset="0"/>
              </a:rPr>
              <a:t> (v=</a:t>
            </a:r>
            <a:r>
              <a:rPr lang="en-US" sz="3200" dirty="0" err="1">
                <a:latin typeface="Times New Roman" panose="02020603050405020304" pitchFamily="18" charset="0"/>
                <a:cs typeface="Times New Roman" panose="02020603050405020304" pitchFamily="18" charset="0"/>
              </a:rPr>
              <a:t>i</a:t>
            </a:r>
            <a:r>
              <a:rPr lang="en-US" sz="3200" dirty="0">
                <a:latin typeface="Times New Roman" panose="02020603050405020304" pitchFamily="18" charset="0"/>
                <a:cs typeface="Times New Roman" panose="02020603050405020304" pitchFamily="18" charset="0"/>
              </a:rPr>
              <a:t>) formula </a:t>
            </a:r>
            <a:r>
              <a:rPr lang="en-US" sz="3200" dirty="0" err="1">
                <a:latin typeface="Times New Roman" panose="02020603050405020304" pitchFamily="18" charset="0"/>
                <a:cs typeface="Times New Roman" panose="02020603050405020304" pitchFamily="18" charset="0"/>
              </a:rPr>
              <a:t>şeýle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görnüşe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eýe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bolar</a:t>
            </a:r>
            <a:r>
              <a:rPr lang="en-US" sz="3200" dirty="0">
                <a:latin typeface="Times New Roman" panose="02020603050405020304" pitchFamily="18" charset="0"/>
                <a:cs typeface="Times New Roman" panose="02020603050405020304" pitchFamily="18" charset="0"/>
              </a:rPr>
              <a:t>.</a:t>
            </a:r>
          </a:p>
          <a:p>
            <a:pPr algn="ctr"/>
            <a:r>
              <a:rPr lang="en-US" sz="3200" b="1" dirty="0" err="1" smtClean="0">
                <a:latin typeface="Times New Roman" panose="02020603050405020304" pitchFamily="18" charset="0"/>
                <a:cs typeface="Times New Roman" panose="02020603050405020304" pitchFamily="18" charset="0"/>
              </a:rPr>
              <a:t>hAB</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dtgv+f</a:t>
            </a:r>
            <a:r>
              <a:rPr lang="en-US" sz="3200" b="1"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982923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87729"/>
          </a:xfrm>
        </p:spPr>
        <p:txBody>
          <a:bodyPr>
            <a:normAutofit fontScale="90000"/>
          </a:bodyPr>
          <a:lstStyle/>
          <a:p>
            <a:endParaRPr lang="ru-RU" dirty="0"/>
          </a:p>
        </p:txBody>
      </p:sp>
      <p:sp>
        <p:nvSpPr>
          <p:cNvPr id="3" name="Объект 2"/>
          <p:cNvSpPr>
            <a:spLocks noGrp="1"/>
          </p:cNvSpPr>
          <p:nvPr>
            <p:ph idx="1"/>
          </p:nvPr>
        </p:nvSpPr>
        <p:spPr>
          <a:xfrm>
            <a:off x="694592" y="852854"/>
            <a:ext cx="11087100" cy="5324109"/>
          </a:xfrm>
        </p:spPr>
        <p:txBody>
          <a:bodyPr>
            <a:normAutofit/>
          </a:bodyPr>
          <a:lstStyle/>
          <a:p>
            <a:pPr algn="just"/>
            <a:r>
              <a:rPr lang="tk-TM"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Taheometrli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niwelirlemede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hasaplanan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belentligiň</a:t>
            </a:r>
            <a:r>
              <a:rPr lang="en-US" dirty="0">
                <a:latin typeface="Times New Roman" panose="02020603050405020304" pitchFamily="18" charset="0"/>
                <a:cs typeface="Times New Roman" panose="02020603050405020304" pitchFamily="18" charset="0"/>
              </a:rPr>
              <a:t> h </a:t>
            </a:r>
            <a:r>
              <a:rPr lang="en-US" dirty="0" err="1">
                <a:latin typeface="Times New Roman" panose="02020603050405020304" pitchFamily="18" charset="0"/>
                <a:cs typeface="Times New Roman" panose="02020603050405020304" pitchFamily="18" charset="0"/>
              </a:rPr>
              <a:t>aratapawudy</a:t>
            </a:r>
            <a:r>
              <a:rPr lang="en-US" dirty="0">
                <a:latin typeface="Times New Roman" panose="02020603050405020304" pitchFamily="18" charset="0"/>
                <a:cs typeface="Times New Roman" panose="02020603050405020304" pitchFamily="18" charset="0"/>
              </a:rPr>
              <a:t> 100 m </a:t>
            </a:r>
            <a:r>
              <a:rPr lang="en-US" dirty="0" err="1">
                <a:latin typeface="Times New Roman" panose="02020603050405020304" pitchFamily="18" charset="0"/>
                <a:cs typeface="Times New Roman" panose="02020603050405020304" pitchFamily="18" charset="0"/>
              </a:rPr>
              <a:t>aralykda</a:t>
            </a:r>
            <a:r>
              <a:rPr lang="en-US" dirty="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4 </a:t>
            </a:r>
            <a:r>
              <a:rPr lang="en-US" dirty="0" err="1">
                <a:latin typeface="Times New Roman" panose="02020603050405020304" pitchFamily="18" charset="0"/>
                <a:cs typeface="Times New Roman" panose="02020603050405020304" pitchFamily="18" charset="0"/>
              </a:rPr>
              <a:t>sm</a:t>
            </a:r>
            <a:r>
              <a:rPr lang="en-US" dirty="0">
                <a:latin typeface="Times New Roman" panose="02020603050405020304" pitchFamily="18" charset="0"/>
                <a:cs typeface="Times New Roman" panose="02020603050405020304" pitchFamily="18" charset="0"/>
              </a:rPr>
              <a:t>-den </a:t>
            </a:r>
            <a:r>
              <a:rPr lang="en-US" dirty="0" err="1">
                <a:latin typeface="Times New Roman" panose="02020603050405020304" pitchFamily="18" charset="0"/>
                <a:cs typeface="Times New Roman" panose="02020603050405020304" pitchFamily="18" charset="0"/>
              </a:rPr>
              <a:t>uly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bolmaly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däldir</a:t>
            </a:r>
            <a:r>
              <a:rPr lang="en-US" dirty="0">
                <a:latin typeface="Times New Roman" panose="02020603050405020304" pitchFamily="18" charset="0"/>
                <a:cs typeface="Times New Roman" panose="02020603050405020304" pitchFamily="18" charset="0"/>
              </a:rPr>
              <a:t>. Her </a:t>
            </a:r>
            <a:r>
              <a:rPr lang="en-US" dirty="0" err="1">
                <a:latin typeface="Times New Roman" panose="02020603050405020304" pitchFamily="18" charset="0"/>
                <a:cs typeface="Times New Roman" panose="02020603050405020304" pitchFamily="18" charset="0"/>
              </a:rPr>
              <a:t>bir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guralda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wertikal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tegelekden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alynan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boýunça</a:t>
            </a:r>
            <a:r>
              <a:rPr lang="en-US" dirty="0">
                <a:latin typeface="Times New Roman" panose="02020603050405020304" pitchFamily="18" charset="0"/>
                <a:cs typeface="Times New Roman" panose="02020603050405020304" pitchFamily="18" charset="0"/>
              </a:rPr>
              <a:t> NE-</a:t>
            </a:r>
            <a:r>
              <a:rPr lang="en-US" dirty="0" err="1">
                <a:latin typeface="Times New Roman" panose="02020603050405020304" pitchFamily="18" charset="0"/>
                <a:cs typeface="Times New Roman" panose="02020603050405020304" pitchFamily="18" charset="0"/>
              </a:rPr>
              <a:t>nol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hasaplamaly</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ýapgytlyk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ölçenende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nol</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hasabaty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göz</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öňünde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tutylanda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daýanç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ölçenen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ýapgytlyk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burçuň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takyklygy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ýokarlanýar</a:t>
            </a:r>
            <a:r>
              <a:rPr lang="en-US" dirty="0">
                <a:latin typeface="Times New Roman" panose="02020603050405020304" pitchFamily="18" charset="0"/>
                <a:cs typeface="Times New Roman" panose="02020603050405020304" pitchFamily="18" charset="0"/>
              </a:rPr>
              <a:t>. </a:t>
            </a:r>
          </a:p>
          <a:p>
            <a:pPr algn="just"/>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AB </a:t>
            </a:r>
            <a:r>
              <a:rPr lang="en-US" dirty="0" err="1">
                <a:latin typeface="Times New Roman" panose="02020603050405020304" pitchFamily="18" charset="0"/>
                <a:cs typeface="Times New Roman" panose="02020603050405020304" pitchFamily="18" charset="0"/>
              </a:rPr>
              <a:t>nokatlaryň</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arasyndaky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 </a:t>
            </a:r>
            <a:r>
              <a:rPr lang="en-US" dirty="0" err="1">
                <a:latin typeface="Times New Roman" panose="02020603050405020304" pitchFamily="18" charset="0"/>
                <a:cs typeface="Times New Roman" panose="02020603050405020304" pitchFamily="18" charset="0"/>
              </a:rPr>
              <a:t>belentligi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taheometri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arasynda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gurnap</a:t>
            </a:r>
            <a:r>
              <a:rPr lang="en-US" dirty="0">
                <a:latin typeface="Times New Roman" panose="02020603050405020304" pitchFamily="18" charset="0"/>
                <a:cs typeface="Times New Roman" panose="02020603050405020304" pitchFamily="18" charset="0"/>
              </a:rPr>
              <a:t> hem </a:t>
            </a:r>
            <a:r>
              <a:rPr lang="en-US" dirty="0" err="1">
                <a:latin typeface="Times New Roman" panose="02020603050405020304" pitchFamily="18" charset="0"/>
                <a:cs typeface="Times New Roman" panose="02020603050405020304" pitchFamily="18" charset="0"/>
              </a:rPr>
              <a:t>kesgitläp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bolýar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M </a:t>
            </a:r>
            <a:r>
              <a:rPr lang="en-US" dirty="0" err="1">
                <a:latin typeface="Times New Roman" panose="02020603050405020304" pitchFamily="18" charset="0"/>
                <a:cs typeface="Times New Roman" panose="02020603050405020304" pitchFamily="18" charset="0"/>
              </a:rPr>
              <a:t>merkezi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taheometri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goýup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soňra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iki</a:t>
            </a:r>
            <a:r>
              <a:rPr lang="en-US" dirty="0">
                <a:latin typeface="Times New Roman" panose="02020603050405020304" pitchFamily="18" charset="0"/>
                <a:cs typeface="Times New Roman" panose="02020603050405020304" pitchFamily="18" charset="0"/>
              </a:rPr>
              <a:t> A </a:t>
            </a:r>
            <a:r>
              <a:rPr lang="en-US" dirty="0" err="1">
                <a:latin typeface="Times New Roman" panose="02020603050405020304" pitchFamily="18" charset="0"/>
                <a:cs typeface="Times New Roman" panose="02020603050405020304" pitchFamily="18" charset="0"/>
              </a:rPr>
              <a:t>weB</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nokatlarda</a:t>
            </a:r>
            <a:r>
              <a:rPr lang="en-US" dirty="0">
                <a:latin typeface="Times New Roman" panose="02020603050405020304" pitchFamily="18" charset="0"/>
                <a:cs typeface="Times New Roman" panose="02020603050405020304" pitchFamily="18" charset="0"/>
              </a:rPr>
              <a:t> v 1 we v 2 </a:t>
            </a:r>
            <a:r>
              <a:rPr lang="en-US" dirty="0" err="1">
                <a:latin typeface="Times New Roman" panose="02020603050405020304" pitchFamily="18" charset="0"/>
                <a:cs typeface="Times New Roman" panose="02020603050405020304" pitchFamily="18" charset="0"/>
              </a:rPr>
              <a:t>ýapgytlyk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ölçenýär</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şeýle</a:t>
            </a:r>
            <a:r>
              <a:rPr lang="en-US" dirty="0">
                <a:latin typeface="Times New Roman" panose="02020603050405020304" pitchFamily="18" charset="0"/>
                <a:cs typeface="Times New Roman" panose="02020603050405020304" pitchFamily="18" charset="0"/>
              </a:rPr>
              <a:t> formula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hasaplanýar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aýratynlykdaky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belentligi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seýle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kesgitlenýär</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hMA</a:t>
            </a:r>
            <a:r>
              <a:rPr lang="en-US" b="1" dirty="0" smtClean="0">
                <a:latin typeface="Times New Roman" panose="02020603050405020304" pitchFamily="18" charset="0"/>
                <a:cs typeface="Times New Roman" panose="02020603050405020304" pitchFamily="18" charset="0"/>
              </a:rPr>
              <a:t>=</a:t>
            </a:r>
            <a:r>
              <a:rPr lang="en-US" b="1" dirty="0" err="1" smtClean="0">
                <a:latin typeface="Times New Roman" panose="02020603050405020304" pitchFamily="18" charset="0"/>
                <a:cs typeface="Times New Roman" panose="02020603050405020304" pitchFamily="18" charset="0"/>
              </a:rPr>
              <a:t>dAtg</a:t>
            </a: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v1+i- w1            </a:t>
            </a:r>
            <a:r>
              <a:rPr lang="en-US" b="1" dirty="0" err="1">
                <a:latin typeface="Times New Roman" panose="02020603050405020304" pitchFamily="18" charset="0"/>
                <a:cs typeface="Times New Roman" panose="02020603050405020304" pitchFamily="18" charset="0"/>
              </a:rPr>
              <a:t>hMB</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dBtg</a:t>
            </a:r>
            <a:r>
              <a:rPr lang="en-US" b="1" dirty="0">
                <a:latin typeface="Times New Roman" panose="02020603050405020304" pitchFamily="18" charset="0"/>
                <a:cs typeface="Times New Roman" panose="02020603050405020304" pitchFamily="18" charset="0"/>
              </a:rPr>
              <a:t> v2+i- w2</a:t>
            </a:r>
          </a:p>
          <a:p>
            <a:endParaRPr lang="ru-RU" dirty="0"/>
          </a:p>
        </p:txBody>
      </p:sp>
    </p:spTree>
    <p:extLst>
      <p:ext uri="{BB962C8B-B14F-4D97-AF65-F5344CB8AC3E}">
        <p14:creationId xmlns:p14="http://schemas.microsoft.com/office/powerpoint/2010/main" val="23780779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0483"/>
          </a:xfrm>
        </p:spPr>
        <p:txBody>
          <a:bodyPr>
            <a:normAutofit fontScale="90000"/>
          </a:bodyPr>
          <a:lstStyle/>
          <a:p>
            <a:endParaRPr lang="ru-RU" dirty="0"/>
          </a:p>
        </p:txBody>
      </p:sp>
      <p:sp>
        <p:nvSpPr>
          <p:cNvPr id="3" name="Объект 2"/>
          <p:cNvSpPr>
            <a:spLocks noGrp="1"/>
          </p:cNvSpPr>
          <p:nvPr>
            <p:ph idx="1"/>
          </p:nvPr>
        </p:nvSpPr>
        <p:spPr>
          <a:xfrm>
            <a:off x="838199" y="984738"/>
            <a:ext cx="10846777" cy="5192225"/>
          </a:xfrm>
        </p:spPr>
        <p:txBody>
          <a:bodyPr>
            <a:normAutofit fontScale="25000" lnSpcReduction="20000"/>
          </a:bodyPr>
          <a:lstStyle/>
          <a:p>
            <a:pPr algn="just"/>
            <a:r>
              <a:rPr lang="tk-TM" dirty="0" smtClean="0"/>
              <a:t>   </a:t>
            </a:r>
            <a:endParaRPr lang="en-US" sz="4000" dirty="0">
              <a:latin typeface="Times New Roman" panose="02020603050405020304" pitchFamily="18" charset="0"/>
              <a:cs typeface="Times New Roman" panose="02020603050405020304" pitchFamily="18" charset="0"/>
            </a:endParaRPr>
          </a:p>
          <a:p>
            <a:pPr algn="just"/>
            <a:r>
              <a:rPr lang="en-US" sz="9800" dirty="0" err="1">
                <a:latin typeface="Times New Roman" panose="02020603050405020304" pitchFamily="18" charset="0"/>
                <a:cs typeface="Times New Roman" panose="02020603050405020304" pitchFamily="18" charset="0"/>
              </a:rPr>
              <a:t>Nokatlaryň</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arasyndaky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umumy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belentlik</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şeýle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kesgitlenýär</a:t>
            </a:r>
            <a:r>
              <a:rPr lang="en-US" sz="9800" dirty="0">
                <a:latin typeface="Times New Roman" panose="02020603050405020304" pitchFamily="18" charset="0"/>
                <a:cs typeface="Times New Roman" panose="02020603050405020304" pitchFamily="18" charset="0"/>
              </a:rPr>
              <a:t>:</a:t>
            </a:r>
          </a:p>
          <a:p>
            <a:pPr algn="ctr"/>
            <a:r>
              <a:rPr lang="en-US" sz="9800" b="1" dirty="0" err="1" smtClean="0">
                <a:latin typeface="Times New Roman" panose="02020603050405020304" pitchFamily="18" charset="0"/>
                <a:cs typeface="Times New Roman" panose="02020603050405020304" pitchFamily="18" charset="0"/>
              </a:rPr>
              <a:t>hAB</a:t>
            </a:r>
            <a:r>
              <a:rPr lang="en-US" sz="9800" b="1" dirty="0">
                <a:latin typeface="Times New Roman" panose="02020603050405020304" pitchFamily="18" charset="0"/>
                <a:cs typeface="Times New Roman" panose="02020603050405020304" pitchFamily="18" charset="0"/>
              </a:rPr>
              <a:t>= </a:t>
            </a:r>
            <a:r>
              <a:rPr lang="en-US" sz="9800" b="1" dirty="0" err="1">
                <a:latin typeface="Times New Roman" panose="02020603050405020304" pitchFamily="18" charset="0"/>
                <a:cs typeface="Times New Roman" panose="02020603050405020304" pitchFamily="18" charset="0"/>
              </a:rPr>
              <a:t>hMB</a:t>
            </a:r>
            <a:r>
              <a:rPr lang="en-US" sz="9800" b="1" dirty="0">
                <a:latin typeface="Times New Roman" panose="02020603050405020304" pitchFamily="18" charset="0"/>
                <a:cs typeface="Times New Roman" panose="02020603050405020304" pitchFamily="18" charset="0"/>
              </a:rPr>
              <a:t> -  </a:t>
            </a:r>
            <a:r>
              <a:rPr lang="en-US" sz="9800" b="1" dirty="0" err="1">
                <a:latin typeface="Times New Roman" panose="02020603050405020304" pitchFamily="18" charset="0"/>
                <a:cs typeface="Times New Roman" panose="02020603050405020304" pitchFamily="18" charset="0"/>
              </a:rPr>
              <a:t>hMA</a:t>
            </a:r>
            <a:r>
              <a:rPr lang="en-US" sz="9800" b="1" dirty="0">
                <a:latin typeface="Times New Roman" panose="02020603050405020304" pitchFamily="18" charset="0"/>
                <a:cs typeface="Times New Roman" panose="02020603050405020304" pitchFamily="18" charset="0"/>
              </a:rPr>
              <a:t> = </a:t>
            </a:r>
            <a:r>
              <a:rPr lang="en-US" sz="9800" b="1" dirty="0" err="1">
                <a:latin typeface="Times New Roman" panose="02020603050405020304" pitchFamily="18" charset="0"/>
                <a:cs typeface="Times New Roman" panose="02020603050405020304" pitchFamily="18" charset="0"/>
              </a:rPr>
              <a:t>dBtg</a:t>
            </a:r>
            <a:r>
              <a:rPr lang="en-US" sz="9800" b="1" dirty="0">
                <a:latin typeface="Times New Roman" panose="02020603050405020304" pitchFamily="18" charset="0"/>
                <a:cs typeface="Times New Roman" panose="02020603050405020304" pitchFamily="18" charset="0"/>
              </a:rPr>
              <a:t> v2- </a:t>
            </a:r>
            <a:r>
              <a:rPr lang="en-US" sz="9800" b="1" dirty="0" err="1">
                <a:latin typeface="Times New Roman" panose="02020603050405020304" pitchFamily="18" charset="0"/>
                <a:cs typeface="Times New Roman" panose="02020603050405020304" pitchFamily="18" charset="0"/>
              </a:rPr>
              <a:t>dAtg</a:t>
            </a:r>
            <a:r>
              <a:rPr lang="en-US" sz="9800" b="1" dirty="0">
                <a:latin typeface="Times New Roman" panose="02020603050405020304" pitchFamily="18" charset="0"/>
                <a:cs typeface="Times New Roman" panose="02020603050405020304" pitchFamily="18" charset="0"/>
              </a:rPr>
              <a:t> v1- w2- w1 </a:t>
            </a:r>
            <a:r>
              <a:rPr lang="en-US" sz="9800" dirty="0">
                <a:latin typeface="Times New Roman" panose="02020603050405020304" pitchFamily="18" charset="0"/>
                <a:cs typeface="Times New Roman" panose="02020603050405020304" pitchFamily="18" charset="0"/>
              </a:rPr>
              <a:t>	</a:t>
            </a:r>
          </a:p>
          <a:p>
            <a:pPr algn="just"/>
            <a:r>
              <a:rPr lang="tk-TM" sz="9800" dirty="0" smtClean="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Teodolitli-taheometrli</a:t>
            </a:r>
            <a:r>
              <a:rPr lang="en-US" sz="9800" dirty="0" smtClean="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ýörelgede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gorizontal</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burçlar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teodolit</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bilen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aralyk</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sapakly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dalnomerler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bilen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ölçenýär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Ölçenýän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taraplaryň</a:t>
            </a:r>
            <a:r>
              <a:rPr lang="en-US" sz="9800" dirty="0">
                <a:latin typeface="Times New Roman" panose="02020603050405020304" pitchFamily="18" charset="0"/>
                <a:cs typeface="Times New Roman" panose="02020603050405020304" pitchFamily="18" charset="0"/>
              </a:rPr>
              <a:t> optimal </a:t>
            </a:r>
            <a:r>
              <a:rPr lang="en-US" sz="9800" dirty="0" err="1">
                <a:latin typeface="Times New Roman" panose="02020603050405020304" pitchFamily="18" charset="0"/>
                <a:cs typeface="Times New Roman" panose="02020603050405020304" pitchFamily="18" charset="0"/>
              </a:rPr>
              <a:t>aralygy</a:t>
            </a:r>
            <a:r>
              <a:rPr lang="en-US" sz="9800" dirty="0">
                <a:latin typeface="Times New Roman" panose="02020603050405020304" pitchFamily="18" charset="0"/>
                <a:cs typeface="Times New Roman" panose="02020603050405020304" pitchFamily="18" charset="0"/>
              </a:rPr>
              <a:t> 250m-den </a:t>
            </a:r>
            <a:r>
              <a:rPr lang="en-US" sz="9800" dirty="0" err="1">
                <a:latin typeface="Times New Roman" panose="02020603050405020304" pitchFamily="18" charset="0"/>
                <a:cs typeface="Times New Roman" panose="02020603050405020304" pitchFamily="18" charset="0"/>
              </a:rPr>
              <a:t>uly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bolmaly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däldir</a:t>
            </a:r>
            <a:r>
              <a:rPr lang="en-US" sz="9800" dirty="0">
                <a:latin typeface="Times New Roman" panose="02020603050405020304" pitchFamily="18" charset="0"/>
                <a:cs typeface="Times New Roman" panose="02020603050405020304" pitchFamily="18" charset="0"/>
              </a:rPr>
              <a:t>.</a:t>
            </a:r>
          </a:p>
          <a:p>
            <a:pPr algn="just"/>
            <a:r>
              <a:rPr lang="tk-TM" sz="9800" dirty="0" smtClean="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Şekillendirme</a:t>
            </a:r>
            <a:r>
              <a:rPr lang="en-US" sz="9800" dirty="0" smtClean="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esaslaryndaky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nokatlaryň</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ýygylygy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relýefi</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doly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şekillendirmäni</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üpjün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etmelidir</a:t>
            </a:r>
            <a:r>
              <a:rPr lang="en-US" sz="9800" dirty="0">
                <a:latin typeface="Times New Roman" panose="02020603050405020304" pitchFamily="18" charset="0"/>
                <a:cs typeface="Times New Roman" panose="02020603050405020304" pitchFamily="18" charset="0"/>
              </a:rPr>
              <a:t>. Bu </a:t>
            </a:r>
            <a:r>
              <a:rPr lang="en-US" sz="9800" dirty="0" err="1">
                <a:latin typeface="Times New Roman" panose="02020603050405020304" pitchFamily="18" charset="0"/>
                <a:cs typeface="Times New Roman" panose="02020603050405020304" pitchFamily="18" charset="0"/>
              </a:rPr>
              <a:t>şerti</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ýerine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ýetirmek</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üçin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şekillendirme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esaslaryndaky</a:t>
            </a:r>
            <a:r>
              <a:rPr lang="en-US" sz="9800" dirty="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nokatlaryň</a:t>
            </a:r>
            <a:r>
              <a:rPr lang="tk-TM" sz="9800" dirty="0" smtClean="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arasyndaky</a:t>
            </a:r>
            <a:r>
              <a:rPr lang="en-US" sz="9800" dirty="0" smtClean="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uzaklyk</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dalnomer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bilen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ölçenýän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maksimal</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aralygyň</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ýarysyndan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kiçi</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bolmalydyr</a:t>
            </a:r>
            <a:r>
              <a:rPr lang="en-US" sz="9800" dirty="0">
                <a:latin typeface="Times New Roman" panose="02020603050405020304" pitchFamily="18" charset="0"/>
                <a:cs typeface="Times New Roman" panose="02020603050405020304" pitchFamily="18" charset="0"/>
              </a:rPr>
              <a:t> we </a:t>
            </a:r>
            <a:r>
              <a:rPr lang="en-US" sz="9800" dirty="0" err="1">
                <a:latin typeface="Times New Roman" panose="02020603050405020304" pitchFamily="18" charset="0"/>
                <a:cs typeface="Times New Roman" panose="02020603050405020304" pitchFamily="18" charset="0"/>
              </a:rPr>
              <a:t>şeýle</a:t>
            </a:r>
            <a:r>
              <a:rPr lang="en-US" sz="9800" dirty="0">
                <a:latin typeface="Times New Roman" panose="02020603050405020304" pitchFamily="18" charset="0"/>
                <a:cs typeface="Times New Roman" panose="02020603050405020304" pitchFamily="18" charset="0"/>
              </a:rPr>
              <a:t>  formula </a:t>
            </a:r>
            <a:r>
              <a:rPr lang="en-US" sz="9800" dirty="0" err="1">
                <a:latin typeface="Times New Roman" panose="02020603050405020304" pitchFamily="18" charset="0"/>
                <a:cs typeface="Times New Roman" panose="02020603050405020304" pitchFamily="18" charset="0"/>
              </a:rPr>
              <a:t>bilen</a:t>
            </a:r>
            <a:r>
              <a:rPr lang="en-US" sz="9800" dirty="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kesgitlenýär</a:t>
            </a:r>
            <a:r>
              <a:rPr lang="en-US" sz="9800" dirty="0" smtClean="0">
                <a:latin typeface="Times New Roman" panose="02020603050405020304" pitchFamily="18" charset="0"/>
                <a:cs typeface="Times New Roman" panose="02020603050405020304" pitchFamily="18" charset="0"/>
              </a:rPr>
              <a:t>:	</a:t>
            </a:r>
          </a:p>
          <a:p>
            <a:pPr marL="0" indent="0" algn="just">
              <a:buNone/>
            </a:pPr>
            <a:endParaRPr lang="en-US" sz="9800" dirty="0" smtClean="0">
              <a:latin typeface="Times New Roman" panose="02020603050405020304" pitchFamily="18" charset="0"/>
              <a:cs typeface="Times New Roman" panose="02020603050405020304" pitchFamily="18" charset="0"/>
            </a:endParaRPr>
          </a:p>
          <a:p>
            <a:pPr algn="just"/>
            <a:r>
              <a:rPr lang="en-US" sz="9800" dirty="0" smtClean="0">
                <a:latin typeface="Times New Roman" panose="02020603050405020304" pitchFamily="18" charset="0"/>
                <a:cs typeface="Times New Roman" panose="02020603050405020304" pitchFamily="18" charset="0"/>
              </a:rPr>
              <a:t>M–</a:t>
            </a:r>
            <a:r>
              <a:rPr lang="en-US" sz="9800" dirty="0" err="1" smtClean="0">
                <a:latin typeface="Times New Roman" panose="02020603050405020304" pitchFamily="18" charset="0"/>
                <a:cs typeface="Times New Roman" panose="02020603050405020304" pitchFamily="18" charset="0"/>
              </a:rPr>
              <a:t>masştabyň</a:t>
            </a:r>
            <a:r>
              <a:rPr lang="en-US" sz="9800" dirty="0" smtClean="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sanawjysy</a:t>
            </a:r>
            <a:r>
              <a:rPr lang="en-US" sz="9800" dirty="0">
                <a:latin typeface="Times New Roman" panose="02020603050405020304" pitchFamily="18" charset="0"/>
                <a:cs typeface="Times New Roman" panose="02020603050405020304" pitchFamily="18" charset="0"/>
              </a:rPr>
              <a:t>.</a:t>
            </a:r>
          </a:p>
          <a:p>
            <a:pPr algn="just"/>
            <a:r>
              <a:rPr lang="tk-TM" sz="9800" dirty="0" smtClean="0">
                <a:latin typeface="Times New Roman" panose="02020603050405020304" pitchFamily="18" charset="0"/>
                <a:cs typeface="Times New Roman" panose="02020603050405020304" pitchFamily="18" charset="0"/>
              </a:rPr>
              <a:t>      </a:t>
            </a:r>
            <a:r>
              <a:rPr lang="en-US" sz="9800" dirty="0" err="1" smtClean="0">
                <a:latin typeface="Times New Roman" panose="02020603050405020304" pitchFamily="18" charset="0"/>
                <a:cs typeface="Times New Roman" panose="02020603050405020304" pitchFamily="18" charset="0"/>
              </a:rPr>
              <a:t>Meýdan</a:t>
            </a:r>
            <a:r>
              <a:rPr lang="en-US" sz="9800" dirty="0" smtClean="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ölçegleriň</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netijesi</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kameral</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şertlerinde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hasaplanylýar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Teodolit</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ýörelgede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burçlar</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ölçenende</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goýberilýän</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nätakyklyk</a:t>
            </a:r>
            <a:r>
              <a:rPr lang="en-US" sz="9800" dirty="0">
                <a:latin typeface="Times New Roman" panose="02020603050405020304" pitchFamily="18" charset="0"/>
                <a:cs typeface="Times New Roman" panose="02020603050405020304" pitchFamily="18" charset="0"/>
              </a:rPr>
              <a:t> has </a:t>
            </a:r>
            <a:r>
              <a:rPr lang="en-US" sz="9800" dirty="0" err="1">
                <a:latin typeface="Times New Roman" panose="02020603050405020304" pitchFamily="18" charset="0"/>
                <a:cs typeface="Times New Roman" panose="02020603050405020304" pitchFamily="18" charset="0"/>
              </a:rPr>
              <a:t>uly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bolmaly</a:t>
            </a:r>
            <a:r>
              <a:rPr lang="en-US" sz="9800" dirty="0">
                <a:latin typeface="Times New Roman" panose="02020603050405020304" pitchFamily="18" charset="0"/>
                <a:cs typeface="Times New Roman" panose="02020603050405020304" pitchFamily="18" charset="0"/>
              </a:rPr>
              <a:t> </a:t>
            </a:r>
            <a:r>
              <a:rPr lang="en-US" sz="9800" dirty="0" err="1">
                <a:latin typeface="Times New Roman" panose="02020603050405020304" pitchFamily="18" charset="0"/>
                <a:cs typeface="Times New Roman" panose="02020603050405020304" pitchFamily="18" charset="0"/>
              </a:rPr>
              <a:t>däldir</a:t>
            </a:r>
            <a:r>
              <a:rPr lang="en-US" sz="9800" dirty="0">
                <a:latin typeface="Times New Roman" panose="02020603050405020304" pitchFamily="18" charset="0"/>
                <a:cs typeface="Times New Roman" panose="02020603050405020304" pitchFamily="18" charset="0"/>
              </a:rPr>
              <a:t>.</a:t>
            </a:r>
          </a:p>
          <a:p>
            <a:pPr algn="just"/>
            <a:endParaRPr lang="en-US" sz="4000" dirty="0">
              <a:latin typeface="Times New Roman" panose="02020603050405020304" pitchFamily="18" charset="0"/>
              <a:cs typeface="Times New Roman" panose="02020603050405020304" pitchFamily="18" charset="0"/>
            </a:endParaRPr>
          </a:p>
          <a:p>
            <a:pPr algn="just"/>
            <a:endParaRPr lang="en-US" sz="4000" dirty="0">
              <a:latin typeface="Times New Roman" panose="02020603050405020304" pitchFamily="18" charset="0"/>
              <a:cs typeface="Times New Roman" panose="02020603050405020304" pitchFamily="18" charset="0"/>
            </a:endParaRPr>
          </a:p>
          <a:p>
            <a:pPr algn="just"/>
            <a:endParaRPr lang="en-US" sz="4000" dirty="0"/>
          </a:p>
          <a:p>
            <a:pPr algn="just"/>
            <a:endParaRPr lang="ru-RU" sz="4000" dirty="0"/>
          </a:p>
        </p:txBody>
      </p:sp>
      <p:pic>
        <p:nvPicPr>
          <p:cNvPr id="5" name="Рисунок 4"/>
          <p:cNvPicPr>
            <a:picLocks noChangeAspect="1"/>
          </p:cNvPicPr>
          <p:nvPr/>
        </p:nvPicPr>
        <p:blipFill>
          <a:blip r:embed="rId2"/>
          <a:stretch>
            <a:fillRect/>
          </a:stretch>
        </p:blipFill>
        <p:spPr>
          <a:xfrm>
            <a:off x="6180280" y="4360999"/>
            <a:ext cx="323810" cy="228571"/>
          </a:xfrm>
          <a:prstGeom prst="rect">
            <a:avLst/>
          </a:prstGeom>
        </p:spPr>
      </p:pic>
      <p:sp>
        <p:nvSpPr>
          <p:cNvPr id="9" name="Прямоугольник 8"/>
          <p:cNvSpPr/>
          <p:nvPr/>
        </p:nvSpPr>
        <p:spPr>
          <a:xfrm>
            <a:off x="5607689" y="4290618"/>
            <a:ext cx="734496" cy="369332"/>
          </a:xfrm>
          <a:prstGeom prst="rect">
            <a:avLst/>
          </a:prstGeom>
        </p:spPr>
        <p:txBody>
          <a:bodyPr wrap="none">
            <a:spAutoFit/>
          </a:bodyPr>
          <a:lstStyle/>
          <a:p>
            <a:r>
              <a:rPr lang="en-US" dirty="0"/>
              <a:t>D=4.3</a:t>
            </a:r>
            <a:endParaRPr lang="ru-RU" dirty="0"/>
          </a:p>
        </p:txBody>
      </p:sp>
    </p:spTree>
    <p:extLst>
      <p:ext uri="{BB962C8B-B14F-4D97-AF65-F5344CB8AC3E}">
        <p14:creationId xmlns:p14="http://schemas.microsoft.com/office/powerpoint/2010/main" val="243802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Taheometrli</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şekillendirme</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barada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düşünje</a:t>
            </a:r>
            <a:r>
              <a:rPr lang="tk-TM" sz="3200" b="1" dirty="0" smtClean="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Taheometrli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şekillendirmede</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aralyklary</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ölçemek</a:t>
            </a:r>
            <a:r>
              <a:rPr lang="tk-TM" sz="3200" b="1" dirty="0" smtClean="0">
                <a:latin typeface="Times New Roman" panose="02020603050405020304" pitchFamily="18" charset="0"/>
                <a:ea typeface="Times New Roman" panose="02020603050405020304" pitchFamily="18" charset="0"/>
              </a:rPr>
              <a:t>.</a:t>
            </a: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Taheometrli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şekillendirmäniň</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geçirilişi</a:t>
            </a:r>
            <a:r>
              <a:rPr lang="tk-TM" sz="3200" b="1" dirty="0" smtClean="0">
                <a:latin typeface="Times New Roman" panose="02020603050405020304" pitchFamily="18" charset="0"/>
                <a:ea typeface="Times New Roman" panose="02020603050405020304" pitchFamily="18" charset="0"/>
              </a:rPr>
              <a:t>.</a:t>
            </a:r>
            <a:endParaRPr lang="ru-RU" sz="18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algn="just">
              <a:spcAft>
                <a:spcPts val="0"/>
              </a:spcAft>
            </a:pP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cs-CZ" sz="4800" b="1" dirty="0">
                <a:latin typeface="Times New Roman" panose="02020603050405020304" pitchFamily="18" charset="0"/>
                <a:ea typeface="Times New Roman" panose="02020603050405020304" pitchFamily="18" charset="0"/>
              </a:rPr>
              <a:t>Taheometrli şekillendirmäniň</a:t>
            </a:r>
            <a:r>
              <a:rPr lang="cs-CZ" sz="4800" dirty="0">
                <a:latin typeface="Times New Roman" panose="02020603050405020304" pitchFamily="18" charset="0"/>
                <a:ea typeface="Times New Roman" panose="02020603050405020304" pitchFamily="18" charset="0"/>
              </a:rPr>
              <a:t> esasy maksady ýer parçasynyň sudurlaryny we relýefini plana geçirip topografiki şekillendirmäni almakdyr. Taheometrli şekillendirmede meýdan şertlerinde ölçeg geçirip, otog şertlerinde hasaplama işleri geçirilýär we plan gurulýar.</a:t>
            </a:r>
            <a:endParaRPr lang="ru-RU" sz="4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6667"/>
          </a:xfrm>
        </p:spPr>
        <p:txBody>
          <a:bodyPr/>
          <a:lstStyle/>
          <a:p>
            <a:endParaRPr lang="ru-RU" dirty="0"/>
          </a:p>
        </p:txBody>
      </p:sp>
      <p:sp>
        <p:nvSpPr>
          <p:cNvPr id="3" name="Объект 2"/>
          <p:cNvSpPr>
            <a:spLocks noGrp="1"/>
          </p:cNvSpPr>
          <p:nvPr>
            <p:ph idx="1"/>
          </p:nvPr>
        </p:nvSpPr>
        <p:spPr>
          <a:xfrm>
            <a:off x="838200" y="1274885"/>
            <a:ext cx="10515600" cy="4902078"/>
          </a:xfrm>
        </p:spPr>
        <p:txBody>
          <a:bodyPr>
            <a:normAutofit/>
          </a:bodyPr>
          <a:lstStyle/>
          <a:p>
            <a:pPr indent="381000" algn="just">
              <a:spcAft>
                <a:spcPts val="0"/>
              </a:spcAft>
            </a:pPr>
            <a:r>
              <a:rPr lang="cs-CZ" sz="3600" b="1" dirty="0">
                <a:latin typeface="Times New Roman" panose="02020603050405020304" pitchFamily="18" charset="0"/>
                <a:ea typeface="Times New Roman" panose="02020603050405020304" pitchFamily="18" charset="0"/>
              </a:rPr>
              <a:t>Taheometrli şekillendirmede</a:t>
            </a:r>
            <a:r>
              <a:rPr lang="cs-CZ" sz="3600" dirty="0">
                <a:latin typeface="Times New Roman" panose="02020603050405020304" pitchFamily="18" charset="0"/>
                <a:ea typeface="Times New Roman" panose="02020603050405020304" pitchFamily="18" charset="0"/>
              </a:rPr>
              <a:t> esasy ulanylýan gural taheometr bolup, onuň bilen meýdanda gorizontal, wertikal burçlar we dalnomer bilen aralyk ölçenýär. </a:t>
            </a:r>
            <a:endParaRPr lang="ru-RU" sz="2000" dirty="0">
              <a:latin typeface="Times New Roman" panose="02020603050405020304" pitchFamily="18" charset="0"/>
              <a:ea typeface="Times New Roman" panose="02020603050405020304" pitchFamily="18" charset="0"/>
            </a:endParaRPr>
          </a:p>
          <a:p>
            <a:pPr indent="381000" algn="just">
              <a:spcAft>
                <a:spcPts val="0"/>
              </a:spcAft>
            </a:pPr>
            <a:r>
              <a:rPr lang="cs-CZ" sz="3600" b="1" dirty="0">
                <a:latin typeface="Times New Roman" panose="02020603050405020304" pitchFamily="18" charset="0"/>
                <a:ea typeface="Times New Roman" panose="02020603050405020304" pitchFamily="18" charset="0"/>
              </a:rPr>
              <a:t>Taheometrli şekillendirme</a:t>
            </a:r>
            <a:r>
              <a:rPr lang="cs-CZ" sz="3600" dirty="0">
                <a:latin typeface="Times New Roman" panose="02020603050405020304" pitchFamily="18" charset="0"/>
                <a:ea typeface="Times New Roman" panose="02020603050405020304" pitchFamily="18" charset="0"/>
              </a:rPr>
              <a:t> umumy işlerden hususy işlere geçmek düzgüninde ýerine ýetirilýär, ýagny ilkinji nobatda ýerleşişi boýunça belentlik esaslary döredilýär, soňra aýratyn ýer elementleri şekillendirilip, ölçegiñ netijelerini işläp plan gurulýar.</a:t>
            </a:r>
            <a:endParaRPr lang="ru-RU" sz="2000" dirty="0">
              <a:latin typeface="Times New Roman" panose="02020603050405020304" pitchFamily="18" charset="0"/>
              <a:ea typeface="Times New Roman" panose="02020603050405020304" pitchFamily="18" charset="0"/>
            </a:endParaRPr>
          </a:p>
          <a:p>
            <a:endParaRPr lang="ru-RU" sz="36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indent="381000" algn="just">
              <a:spcAft>
                <a:spcPts val="0"/>
              </a:spcAft>
            </a:pPr>
            <a:r>
              <a:rPr lang="en-US" sz="4000" b="1" dirty="0" smtClean="0">
                <a:latin typeface="Times New Roman" panose="02020603050405020304" pitchFamily="18" charset="0"/>
                <a:cs typeface="Times New Roman" panose="02020603050405020304" pitchFamily="18" charset="0"/>
              </a:rPr>
              <a:t>      </a:t>
            </a:r>
            <a:r>
              <a:rPr lang="cs-CZ" sz="4000" b="1" dirty="0">
                <a:latin typeface="Times New Roman" panose="02020603050405020304" pitchFamily="18" charset="0"/>
                <a:ea typeface="Times New Roman" panose="02020603050405020304" pitchFamily="18" charset="0"/>
              </a:rPr>
              <a:t>Taheometrli şekillendirmäni</a:t>
            </a:r>
            <a:r>
              <a:rPr lang="cs-CZ" sz="4000" dirty="0">
                <a:latin typeface="Times New Roman" panose="02020603050405020304" pitchFamily="18" charset="0"/>
                <a:ea typeface="Times New Roman" panose="02020603050405020304" pitchFamily="18" charset="0"/>
              </a:rPr>
              <a:t> giň bolmadyk zolakda, ýagny: ýol, ýap we jar zolaklarynda geçirmek amatly bolýar. Taheometrli şekillendirme iri masştablarda, ýagny 1:500-1:5000 aralykdaky masştablarda geçirilýär. </a:t>
            </a:r>
            <a:r>
              <a:rPr lang="ru-RU" sz="4000" dirty="0" err="1">
                <a:latin typeface="Times New Roman" panose="02020603050405020304" pitchFamily="18" charset="0"/>
                <a:ea typeface="Times New Roman" panose="02020603050405020304" pitchFamily="18" charset="0"/>
              </a:rPr>
              <a:t>Bu</a:t>
            </a:r>
            <a:r>
              <a:rPr lang="ru-RU" sz="4000"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teodolit-niwelir ýörelgelerinde belentlik geometriki niwelirleme esasynda kesgitlenýär, teodolit-taheometrli ýörelgede bolsa belentlik trigonometriki niwelirleme esasynda kesgitlenýär. Taheometrli şekillendirmede relýefiň wertikal kesimi 1m-den uly bolsa, onda trigonometriki niwelirleme geçirilýär.</a:t>
            </a:r>
            <a:endParaRPr lang="ru-RU" sz="40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3543299" y="5626350"/>
            <a:ext cx="5503985" cy="523220"/>
          </a:xfrm>
          <a:prstGeom prst="rect">
            <a:avLst/>
          </a:prstGeom>
        </p:spPr>
        <p:txBody>
          <a:bodyPr wrap="square">
            <a:spAutoFit/>
          </a:bodyPr>
          <a:lstStyle/>
          <a:p>
            <a:pPr algn="ctr"/>
            <a:endParaRPr lang="ru-RU" sz="2800" b="1"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0" y="791308"/>
            <a:ext cx="10946321" cy="4770537"/>
          </a:xfrm>
          <a:prstGeom prst="rect">
            <a:avLst/>
          </a:prstGeom>
        </p:spPr>
        <p:txBody>
          <a:bodyPr wrap="square">
            <a:spAutoFit/>
          </a:bodyPr>
          <a:lstStyle/>
          <a:p>
            <a:pPr indent="381000" algn="just">
              <a:spcAft>
                <a:spcPts val="0"/>
              </a:spcAft>
            </a:pPr>
            <a:r>
              <a:rPr lang="cs-CZ" sz="4000" dirty="0">
                <a:latin typeface="Times New Roman" panose="02020603050405020304" pitchFamily="18" charset="0"/>
                <a:ea typeface="Times New Roman" panose="02020603050405020304" pitchFamily="18" charset="0"/>
              </a:rPr>
              <a:t>Önümçilikde taheometrleriň  birnäçe görnüşi ulanylýar, olardan</a:t>
            </a:r>
            <a:r>
              <a:rPr lang="cs-CZ" sz="4000" b="1" dirty="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Teodolit-taheometr, elektron taheometr we başgalar. Ýerlerde relýefi şekillendirmek üçin  teodolit-taheometriñ wertikal tegeleginiň kömegi bilen alynan ölçegler esasynda  ýapgytlyk burçy (v) we nol ýeri (NE) şeýle formula bilen kesgitlenýär.</a:t>
            </a:r>
            <a:endParaRPr lang="ru-RU" sz="4000" dirty="0">
              <a:latin typeface="Times New Roman" panose="02020603050405020304" pitchFamily="18" charset="0"/>
              <a:ea typeface="Times New Roman" panose="02020603050405020304" pitchFamily="18" charset="0"/>
            </a:endParaRPr>
          </a:p>
          <a:p>
            <a:pPr algn="just">
              <a:spcAft>
                <a:spcPts val="0"/>
              </a:spcAft>
            </a:pP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06375"/>
          </a:xfrm>
        </p:spPr>
        <p:txBody>
          <a:bodyPr>
            <a:normAutofit fontScale="90000"/>
          </a:bodyPr>
          <a:lstStyle/>
          <a:p>
            <a:endParaRPr lang="ru-RU" dirty="0"/>
          </a:p>
        </p:txBody>
      </p:sp>
      <p:sp>
        <p:nvSpPr>
          <p:cNvPr id="6" name="Объект 5"/>
          <p:cNvSpPr>
            <a:spLocks noGrp="1"/>
          </p:cNvSpPr>
          <p:nvPr>
            <p:ph idx="1"/>
          </p:nvPr>
        </p:nvSpPr>
        <p:spPr>
          <a:xfrm>
            <a:off x="838200" y="571500"/>
            <a:ext cx="10776438" cy="5605463"/>
          </a:xfrm>
        </p:spPr>
        <p:txBody>
          <a:bodyPr>
            <a:normAutofit/>
          </a:bodyPr>
          <a:lstStyle/>
          <a:p>
            <a:endParaRPr lang="en-US" dirty="0"/>
          </a:p>
          <a:p>
            <a:endParaRPr lang="tk-TM" dirty="0" smtClean="0"/>
          </a:p>
          <a:p>
            <a:endParaRPr lang="tk-TM" dirty="0"/>
          </a:p>
          <a:p>
            <a:endParaRPr lang="tk-TM" dirty="0" smtClean="0"/>
          </a:p>
          <a:p>
            <a:endParaRPr lang="tk-TM" dirty="0"/>
          </a:p>
          <a:p>
            <a:endParaRPr lang="tk-TM" dirty="0" smtClean="0"/>
          </a:p>
          <a:p>
            <a:endParaRPr lang="tk-TM" dirty="0"/>
          </a:p>
          <a:p>
            <a:endParaRPr lang="tk-TM" dirty="0" smtClean="0"/>
          </a:p>
          <a:p>
            <a:endParaRPr lang="ru-RU" dirty="0"/>
          </a:p>
        </p:txBody>
      </p:sp>
      <p:pic>
        <p:nvPicPr>
          <p:cNvPr id="7" name="Рисунок 6"/>
          <p:cNvPicPr>
            <a:picLocks noChangeAspect="1"/>
          </p:cNvPicPr>
          <p:nvPr/>
        </p:nvPicPr>
        <p:blipFill>
          <a:blip r:embed="rId2"/>
          <a:stretch>
            <a:fillRect/>
          </a:stretch>
        </p:blipFill>
        <p:spPr>
          <a:xfrm>
            <a:off x="1872761" y="517253"/>
            <a:ext cx="7930661" cy="1134207"/>
          </a:xfrm>
          <a:prstGeom prst="rect">
            <a:avLst/>
          </a:prstGeom>
        </p:spPr>
      </p:pic>
      <p:pic>
        <p:nvPicPr>
          <p:cNvPr id="8" name="Рисунок 7"/>
          <p:cNvPicPr>
            <a:picLocks noChangeAspect="1"/>
          </p:cNvPicPr>
          <p:nvPr/>
        </p:nvPicPr>
        <p:blipFill>
          <a:blip r:embed="rId3"/>
          <a:stretch>
            <a:fillRect/>
          </a:stretch>
        </p:blipFill>
        <p:spPr>
          <a:xfrm>
            <a:off x="3401251" y="1484854"/>
            <a:ext cx="5055577" cy="1143000"/>
          </a:xfrm>
          <a:prstGeom prst="rect">
            <a:avLst/>
          </a:prstGeom>
        </p:spPr>
      </p:pic>
      <p:sp>
        <p:nvSpPr>
          <p:cNvPr id="9" name="Прямоугольник 8"/>
          <p:cNvSpPr/>
          <p:nvPr/>
        </p:nvSpPr>
        <p:spPr>
          <a:xfrm>
            <a:off x="1233855" y="2415908"/>
            <a:ext cx="10119945" cy="1569660"/>
          </a:xfrm>
          <a:prstGeom prst="rect">
            <a:avLst/>
          </a:prstGeom>
        </p:spPr>
        <p:txBody>
          <a:bodyPr wrap="square">
            <a:spAutoFit/>
          </a:bodyPr>
          <a:lstStyle/>
          <a:p>
            <a:pPr indent="381000" algn="just">
              <a:spcAft>
                <a:spcPts val="0"/>
              </a:spcAft>
            </a:pPr>
            <a:r>
              <a:rPr lang="en-US" sz="2400" dirty="0">
                <a:latin typeface="Times New Roman" panose="02020603050405020304" pitchFamily="18" charset="0"/>
                <a:ea typeface="Times New Roman" panose="02020603050405020304" pitchFamily="18" charset="0"/>
              </a:rPr>
              <a:t>Bu </a:t>
            </a:r>
            <a:r>
              <a:rPr lang="en-US" sz="2400" dirty="0" err="1">
                <a:latin typeface="Times New Roman" panose="02020603050405020304" pitchFamily="18" charset="0"/>
                <a:ea typeface="Times New Roman" panose="02020603050405020304" pitchFamily="18" charset="0"/>
              </a:rPr>
              <a:t>ýerde</a:t>
            </a:r>
            <a:r>
              <a:rPr lang="en-US" sz="2400" dirty="0">
                <a:latin typeface="Times New Roman" panose="02020603050405020304" pitchFamily="18" charset="0"/>
                <a:ea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rPr>
              <a:t>S,C</a:t>
            </a:r>
            <a:r>
              <a:rPr lang="en-US" sz="2400" dirty="0">
                <a:latin typeface="Times New Roman" panose="02020603050405020304" pitchFamily="18" charset="0"/>
                <a:ea typeface="Times New Roman" panose="02020603050405020304" pitchFamily="18" charset="0"/>
              </a:rPr>
              <a:t>–</a:t>
            </a:r>
            <a:r>
              <a:rPr lang="en-US" sz="2400" dirty="0" err="1">
                <a:latin typeface="Times New Roman" panose="02020603050405020304" pitchFamily="18" charset="0"/>
                <a:ea typeface="Times New Roman" panose="02020603050405020304" pitchFamily="18" charset="0"/>
              </a:rPr>
              <a:t>wertikal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tegelegiň</a:t>
            </a:r>
            <a:r>
              <a:rPr lang="en-US" sz="2400" dirty="0">
                <a:latin typeface="Times New Roman" panose="02020603050405020304" pitchFamily="18" charset="0"/>
                <a:ea typeface="Times New Roman" panose="02020603050405020304" pitchFamily="18" charset="0"/>
              </a:rPr>
              <a:t> sag we </a:t>
            </a:r>
            <a:r>
              <a:rPr lang="en-US" sz="2400" dirty="0" err="1">
                <a:latin typeface="Times New Roman" panose="02020603050405020304" pitchFamily="18" charset="0"/>
                <a:ea typeface="Times New Roman" panose="02020603050405020304" pitchFamily="18" charset="0"/>
              </a:rPr>
              <a:t>çep</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taraplaryndan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alynan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hasap</a:t>
            </a:r>
            <a:r>
              <a:rPr lang="en-US" sz="2400" dirty="0">
                <a:latin typeface="Times New Roman" panose="02020603050405020304" pitchFamily="18" charset="0"/>
                <a:ea typeface="Times New Roman" panose="02020603050405020304" pitchFamily="18" charset="0"/>
              </a:rPr>
              <a:t>.</a:t>
            </a:r>
            <a:endParaRPr lang="ru-RU" sz="2400" dirty="0">
              <a:latin typeface="Times New Roman" panose="02020603050405020304" pitchFamily="18" charset="0"/>
              <a:ea typeface="Times New Roman" panose="02020603050405020304" pitchFamily="18" charset="0"/>
            </a:endParaRPr>
          </a:p>
          <a:p>
            <a:pPr indent="381000" algn="just">
              <a:spcAft>
                <a:spcPts val="0"/>
              </a:spcAft>
            </a:pPr>
            <a:r>
              <a:rPr lang="en-US" sz="2400" b="1" dirty="0">
                <a:latin typeface="Times New Roman" panose="02020603050405020304" pitchFamily="18" charset="0"/>
                <a:ea typeface="Times New Roman" panose="02020603050405020304" pitchFamily="18" charset="0"/>
              </a:rPr>
              <a:t>T-30 </a:t>
            </a:r>
            <a:r>
              <a:rPr lang="en-US" sz="2400" b="1" dirty="0" err="1">
                <a:latin typeface="Times New Roman" panose="02020603050405020304" pitchFamily="18" charset="0"/>
                <a:ea typeface="Times New Roman" panose="02020603050405020304" pitchFamily="18" charset="0"/>
              </a:rPr>
              <a:t>teodolidiň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wertikal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tegelekde</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ýazgylary</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sagat</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ýörelgesiniň</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ugruna</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ýazylan</a:t>
            </a:r>
            <a:r>
              <a:rPr lang="en-US" sz="2400" dirty="0">
                <a:latin typeface="Times New Roman" panose="02020603050405020304" pitchFamily="18" charset="0"/>
                <a:ea typeface="Times New Roman" panose="02020603050405020304" pitchFamily="18" charset="0"/>
              </a:rPr>
              <a:t>, </a:t>
            </a:r>
            <a:r>
              <a:rPr lang="tk-TM" sz="24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n-US" sz="2400" dirty="0" err="1" smtClean="0">
                <a:latin typeface="Times New Roman" panose="02020603050405020304" pitchFamily="18" charset="0"/>
                <a:ea typeface="Times New Roman" panose="02020603050405020304" pitchFamily="18" charset="0"/>
              </a:rPr>
              <a:t>onuň</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üçin</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ýapgytlyk</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burçu</a:t>
            </a:r>
            <a:r>
              <a:rPr lang="cs-CZ" sz="2400" dirty="0">
                <a:latin typeface="Times New Roman" panose="02020603050405020304" pitchFamily="18" charset="0"/>
                <a:ea typeface="Times New Roman" panose="02020603050405020304" pitchFamily="18" charset="0"/>
              </a:rPr>
              <a:t>ň</a:t>
            </a:r>
            <a:r>
              <a:rPr lang="en-US" sz="2400" dirty="0">
                <a:latin typeface="Times New Roman" panose="02020603050405020304" pitchFamily="18" charset="0"/>
                <a:ea typeface="Times New Roman" panose="02020603050405020304" pitchFamily="18" charset="0"/>
              </a:rPr>
              <a:t> (v) we </a:t>
            </a:r>
            <a:r>
              <a:rPr lang="en-US" sz="2400" dirty="0" err="1">
                <a:latin typeface="Times New Roman" panose="02020603050405020304" pitchFamily="18" charset="0"/>
                <a:ea typeface="Times New Roman" panose="02020603050405020304" pitchFamily="18" charset="0"/>
              </a:rPr>
              <a:t>nol</a:t>
            </a:r>
            <a:r>
              <a:rPr lang="en-US" sz="2400" dirty="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ýeriñ</a:t>
            </a:r>
            <a:r>
              <a:rPr lang="en-US" sz="2400" dirty="0">
                <a:latin typeface="Times New Roman" panose="02020603050405020304" pitchFamily="18" charset="0"/>
                <a:ea typeface="Times New Roman" panose="02020603050405020304" pitchFamily="18" charset="0"/>
              </a:rPr>
              <a:t> (NE) </a:t>
            </a:r>
            <a:r>
              <a:rPr lang="en-US" sz="2400" dirty="0" err="1">
                <a:latin typeface="Times New Roman" panose="02020603050405020304" pitchFamily="18" charset="0"/>
                <a:ea typeface="Times New Roman" panose="02020603050405020304" pitchFamily="18" charset="0"/>
              </a:rPr>
              <a:t>bahalary</a:t>
            </a:r>
            <a:r>
              <a:rPr lang="en-US" sz="2400" dirty="0">
                <a:latin typeface="Times New Roman" panose="02020603050405020304" pitchFamily="18" charset="0"/>
                <a:ea typeface="Times New Roman" panose="02020603050405020304" pitchFamily="18" charset="0"/>
              </a:rPr>
              <a:t> </a:t>
            </a:r>
            <a:r>
              <a:rPr lang="tk-TM" sz="24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n-US" sz="2400" dirty="0" err="1" smtClean="0">
                <a:latin typeface="Times New Roman" panose="02020603050405020304" pitchFamily="18" charset="0"/>
                <a:ea typeface="Times New Roman" panose="02020603050405020304" pitchFamily="18" charset="0"/>
              </a:rPr>
              <a:t>eýle</a:t>
            </a:r>
            <a:r>
              <a:rPr lang="en-US" sz="2400" dirty="0" smtClean="0">
                <a:latin typeface="Times New Roman" panose="02020603050405020304" pitchFamily="18" charset="0"/>
                <a:ea typeface="Times New Roman" panose="02020603050405020304" pitchFamily="18" charset="0"/>
              </a:rPr>
              <a:t> </a:t>
            </a:r>
            <a:r>
              <a:rPr lang="en-US" sz="2400" dirty="0" err="1">
                <a:latin typeface="Times New Roman" panose="02020603050405020304" pitchFamily="18" charset="0"/>
                <a:ea typeface="Times New Roman" panose="02020603050405020304" pitchFamily="18" charset="0"/>
              </a:rPr>
              <a:t>aňladylýar</a:t>
            </a:r>
            <a:r>
              <a:rPr lang="en-US" sz="2400" dirty="0">
                <a:latin typeface="Times New Roman" panose="02020603050405020304" pitchFamily="18" charset="0"/>
                <a:ea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endParaRPr>
          </a:p>
        </p:txBody>
      </p:sp>
      <p:pic>
        <p:nvPicPr>
          <p:cNvPr id="16" name="Рисунок 15"/>
          <p:cNvPicPr>
            <a:picLocks noChangeAspect="1"/>
          </p:cNvPicPr>
          <p:nvPr/>
        </p:nvPicPr>
        <p:blipFill>
          <a:blip r:embed="rId4"/>
          <a:stretch>
            <a:fillRect/>
          </a:stretch>
        </p:blipFill>
        <p:spPr>
          <a:xfrm>
            <a:off x="1488832" y="3985568"/>
            <a:ext cx="3444309" cy="1226685"/>
          </a:xfrm>
          <a:prstGeom prst="rect">
            <a:avLst/>
          </a:prstGeom>
        </p:spPr>
      </p:pic>
      <p:pic>
        <p:nvPicPr>
          <p:cNvPr id="17" name="Рисунок 16"/>
          <p:cNvPicPr>
            <a:picLocks noChangeAspect="1"/>
          </p:cNvPicPr>
          <p:nvPr/>
        </p:nvPicPr>
        <p:blipFill>
          <a:blip r:embed="rId5"/>
          <a:stretch>
            <a:fillRect/>
          </a:stretch>
        </p:blipFill>
        <p:spPr>
          <a:xfrm>
            <a:off x="7193762" y="4039815"/>
            <a:ext cx="3269085" cy="965062"/>
          </a:xfrm>
          <a:prstGeom prst="rect">
            <a:avLst/>
          </a:prstGeom>
        </p:spPr>
      </p:pic>
      <p:sp>
        <p:nvSpPr>
          <p:cNvPr id="18" name="Прямоугольник 17"/>
          <p:cNvSpPr/>
          <p:nvPr/>
        </p:nvSpPr>
        <p:spPr>
          <a:xfrm>
            <a:off x="4158762" y="5961185"/>
            <a:ext cx="1195753" cy="3970318"/>
          </a:xfrm>
          <a:prstGeom prst="rect">
            <a:avLst/>
          </a:prstGeom>
        </p:spPr>
        <p:txBody>
          <a:bodyPr wrap="square">
            <a:spAutoFit/>
          </a:bodyPr>
          <a:lstStyle/>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endParaRPr lang="tk-TM" sz="1400" dirty="0">
              <a:latin typeface="Times New Roman" panose="02020603050405020304" pitchFamily="18" charset="0"/>
              <a:ea typeface="Times New Roman" panose="02020603050405020304" pitchFamily="18" charset="0"/>
            </a:endParaRPr>
          </a:p>
          <a:p>
            <a:pPr indent="381000" algn="just">
              <a:spcAft>
                <a:spcPts val="0"/>
              </a:spcAft>
            </a:pPr>
            <a:endParaRPr lang="tk-TM" sz="1400" dirty="0" smtClean="0">
              <a:latin typeface="Times New Roman" panose="02020603050405020304" pitchFamily="18" charset="0"/>
              <a:ea typeface="Times New Roman" panose="02020603050405020304" pitchFamily="18" charset="0"/>
            </a:endParaRPr>
          </a:p>
          <a:p>
            <a:pPr indent="381000" algn="just">
              <a:spcAft>
                <a:spcPts val="0"/>
              </a:spcAft>
            </a:pPr>
            <a:r>
              <a:rPr lang="en-US" sz="1400" dirty="0" err="1" smtClean="0">
                <a:latin typeface="Times New Roman" panose="02020603050405020304" pitchFamily="18" charset="0"/>
                <a:ea typeface="Times New Roman" panose="02020603050405020304" pitchFamily="18" charset="0"/>
              </a:rPr>
              <a:t>Aralyk</a:t>
            </a:r>
            <a:r>
              <a:rPr lang="en-US" sz="1400" dirty="0" smtClean="0">
                <a:latin typeface="Times New Roman" panose="02020603050405020304" pitchFamily="18" charset="0"/>
                <a:ea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rPr>
              <a:t>adaty</a:t>
            </a:r>
            <a:r>
              <a:rPr lang="en-US" sz="1400" dirty="0">
                <a:latin typeface="Times New Roman" panose="02020603050405020304" pitchFamily="18" charset="0"/>
                <a:ea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rPr>
              <a:t>dalnomeriň</a:t>
            </a:r>
            <a:r>
              <a:rPr lang="en-US" sz="1400" dirty="0">
                <a:latin typeface="Times New Roman" panose="02020603050405020304" pitchFamily="18" charset="0"/>
                <a:ea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rPr>
              <a:t>kömegi</a:t>
            </a:r>
            <a:r>
              <a:rPr lang="en-US" sz="1400" dirty="0">
                <a:latin typeface="Times New Roman" panose="02020603050405020304" pitchFamily="18" charset="0"/>
                <a:ea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rPr>
              <a:t>bilen</a:t>
            </a:r>
            <a:r>
              <a:rPr lang="en-US" sz="1400" dirty="0">
                <a:latin typeface="Times New Roman" panose="02020603050405020304" pitchFamily="18" charset="0"/>
                <a:ea typeface="Times New Roman" panose="02020603050405020304" pitchFamily="18" charset="0"/>
              </a:rPr>
              <a:t> </a:t>
            </a:r>
            <a:r>
              <a:rPr lang="en-US" sz="1400" dirty="0" err="1">
                <a:latin typeface="Times New Roman" panose="02020603050405020304" pitchFamily="18" charset="0"/>
                <a:ea typeface="Times New Roman" panose="02020603050405020304" pitchFamily="18" charset="0"/>
              </a:rPr>
              <a:t>ölçenýär</a:t>
            </a:r>
            <a:r>
              <a:rPr lang="en-US" sz="1400" dirty="0">
                <a:latin typeface="Times New Roman" panose="02020603050405020304" pitchFamily="18" charset="0"/>
                <a:ea typeface="Times New Roman" panose="02020603050405020304" pitchFamily="18" charset="0"/>
              </a:rPr>
              <a:t>.</a:t>
            </a:r>
            <a:endParaRPr lang="ru-RU" sz="1000" dirty="0">
              <a:effectLst/>
              <a:latin typeface="Times New Roman" panose="02020603050405020304" pitchFamily="18" charset="0"/>
              <a:ea typeface="Times New Roman" panose="02020603050405020304" pitchFamily="18" charset="0"/>
            </a:endParaRPr>
          </a:p>
        </p:txBody>
      </p:sp>
      <p:sp>
        <p:nvSpPr>
          <p:cNvPr id="20" name="Прямоугольник 19"/>
          <p:cNvSpPr/>
          <p:nvPr/>
        </p:nvSpPr>
        <p:spPr>
          <a:xfrm>
            <a:off x="1116622" y="5572938"/>
            <a:ext cx="8818685" cy="523220"/>
          </a:xfrm>
          <a:prstGeom prst="rect">
            <a:avLst/>
          </a:prstGeom>
        </p:spPr>
        <p:txBody>
          <a:bodyPr wrap="square">
            <a:spAutoFit/>
          </a:bodyPr>
          <a:lstStyle/>
          <a:p>
            <a:pPr indent="381000" algn="just">
              <a:spcAft>
                <a:spcPts val="0"/>
              </a:spcAft>
            </a:pPr>
            <a:r>
              <a:rPr lang="en-US" sz="2800" dirty="0" err="1">
                <a:latin typeface="Times New Roman" panose="02020603050405020304" pitchFamily="18" charset="0"/>
                <a:ea typeface="Times New Roman" panose="02020603050405020304" pitchFamily="18" charset="0"/>
              </a:rPr>
              <a:t>Aralyk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adaty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dalnomeriň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kömegi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ölçenýär</a:t>
            </a:r>
            <a:r>
              <a:rPr lang="en-US" sz="2800" dirty="0">
                <a:latin typeface="Times New Roman" panose="02020603050405020304" pitchFamily="18" charset="0"/>
                <a:ea typeface="Times New Roman" panose="02020603050405020304" pitchFamily="18" charset="0"/>
              </a:rPr>
              <a:t>.</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87256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59423" y="501162"/>
            <a:ext cx="11034345" cy="5675801"/>
          </a:xfrm>
        </p:spPr>
        <p:txBody>
          <a:bodyPr>
            <a:normAutofit fontScale="92500" lnSpcReduction="1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ru-RU" sz="4300" dirty="0" err="1">
                <a:latin typeface="Times New Roman" panose="02020603050405020304" pitchFamily="18" charset="0"/>
                <a:ea typeface="Times New Roman" panose="02020603050405020304" pitchFamily="18" charset="0"/>
              </a:rPr>
              <a:t>Taheometrli</a:t>
            </a:r>
            <a:r>
              <a:rPr lang="ru-RU" sz="4300" dirty="0">
                <a:latin typeface="Times New Roman" panose="02020603050405020304" pitchFamily="18" charset="0"/>
                <a:ea typeface="Times New Roman" panose="02020603050405020304" pitchFamily="18" charset="0"/>
              </a:rPr>
              <a:t> </a:t>
            </a:r>
            <a:r>
              <a:rPr lang="ru-RU" sz="4300" dirty="0" err="1">
                <a:latin typeface="Times New Roman" panose="02020603050405020304" pitchFamily="18" charset="0"/>
                <a:ea typeface="Times New Roman" panose="02020603050405020304" pitchFamily="18" charset="0"/>
              </a:rPr>
              <a:t>şekillendirmede</a:t>
            </a:r>
            <a:r>
              <a:rPr lang="ru-RU" sz="4300" dirty="0">
                <a:latin typeface="Times New Roman" panose="02020603050405020304" pitchFamily="18" charset="0"/>
                <a:ea typeface="Times New Roman" panose="02020603050405020304" pitchFamily="18" charset="0"/>
              </a:rPr>
              <a:t> </a:t>
            </a:r>
            <a:r>
              <a:rPr lang="ru-RU" sz="4300" dirty="0" err="1">
                <a:latin typeface="Times New Roman" panose="02020603050405020304" pitchFamily="18" charset="0"/>
                <a:ea typeface="Times New Roman" panose="02020603050405020304" pitchFamily="18" charset="0"/>
              </a:rPr>
              <a:t>aralyklar</a:t>
            </a:r>
            <a:r>
              <a:rPr lang="ru-RU" sz="4300" dirty="0">
                <a:latin typeface="Times New Roman" panose="02020603050405020304" pitchFamily="18" charset="0"/>
                <a:ea typeface="Times New Roman" panose="02020603050405020304" pitchFamily="18" charset="0"/>
              </a:rPr>
              <a:t> o</a:t>
            </a:r>
            <a:r>
              <a:rPr lang="cs-CZ" sz="4300" dirty="0">
                <a:latin typeface="Times New Roman" panose="02020603050405020304" pitchFamily="18" charset="0"/>
                <a:ea typeface="Times New Roman" panose="02020603050405020304" pitchFamily="18" charset="0"/>
              </a:rPr>
              <a:t>ptiki sapakly uzakdan öçeýjileriñ (dalnomerleriñ) kömegi bilen ölçe</a:t>
            </a:r>
            <a:r>
              <a:rPr lang="ru-RU" sz="4300" dirty="0" err="1">
                <a:latin typeface="Times New Roman" panose="02020603050405020304" pitchFamily="18" charset="0"/>
                <a:ea typeface="Times New Roman" panose="02020603050405020304" pitchFamily="18" charset="0"/>
              </a:rPr>
              <a:t>ni</a:t>
            </a:r>
            <a:r>
              <a:rPr lang="cs-CZ" sz="4300" dirty="0">
                <a:latin typeface="Times New Roman" panose="02020603050405020304" pitchFamily="18" charset="0"/>
                <a:ea typeface="Times New Roman" panose="02020603050405020304" pitchFamily="18" charset="0"/>
              </a:rPr>
              <a:t>lýändir. Onuñ üçin başlangyç nokatda taheometr, ahyrky nokatda bolsa reýka goýulýar, soñ taheometr işçi ýagdaýa getirilip, göriş turbasynyň millimetr (orta) sapagy reýkanyň takmyny ortasyna (guralyň gorizontyna) dogurlanýar we perpendikulýar ugrykdyryp, dalnomeriň sapaklary (iki gyraky gorizontal sapaklary) bilen reýkanyň kesişýän ýerinden hasaplary alynýar we şu formula bilen hasaplanýar.</a:t>
            </a:r>
            <a:endParaRPr lang="ru-RU" sz="43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200" y="888024"/>
            <a:ext cx="10515600" cy="5288940"/>
          </a:xfrm>
        </p:spPr>
        <p:txBody>
          <a:bodyPr>
            <a:normAutofit/>
          </a:bodyPr>
          <a:lstStyle/>
          <a:p>
            <a:pPr marL="0" indent="0" algn="ctr">
              <a:buNone/>
            </a:pPr>
            <a:endParaRPr lang="tk-TM" sz="4400" b="1" dirty="0" smtClean="0"/>
          </a:p>
          <a:p>
            <a:pPr marL="0" indent="0" algn="ctr">
              <a:buNone/>
            </a:pPr>
            <a:r>
              <a:rPr lang="en-US" sz="4400" b="1" dirty="0" smtClean="0"/>
              <a:t>d'=k(a–b</a:t>
            </a:r>
            <a:r>
              <a:rPr lang="en-US" sz="4400" b="1" dirty="0"/>
              <a:t>);</a:t>
            </a:r>
          </a:p>
          <a:p>
            <a:pPr marL="0" indent="0">
              <a:buNone/>
            </a:pPr>
            <a:r>
              <a:rPr lang="en-US" sz="4400" dirty="0" smtClean="0"/>
              <a:t>Bu </a:t>
            </a:r>
            <a:r>
              <a:rPr lang="en-US" sz="4400" dirty="0" err="1"/>
              <a:t>ýerde</a:t>
            </a:r>
            <a:r>
              <a:rPr lang="en-US" sz="4400" dirty="0"/>
              <a:t>: </a:t>
            </a:r>
            <a:r>
              <a:rPr lang="en-US" sz="4400" b="1" dirty="0"/>
              <a:t>a</a:t>
            </a:r>
            <a:r>
              <a:rPr lang="en-US" sz="4400" dirty="0"/>
              <a:t>–</a:t>
            </a:r>
            <a:r>
              <a:rPr lang="en-US" sz="4400" dirty="0" err="1"/>
              <a:t>ýokarky</a:t>
            </a:r>
            <a:r>
              <a:rPr lang="en-US" sz="4400" dirty="0"/>
              <a:t> </a:t>
            </a:r>
            <a:r>
              <a:rPr lang="en-US" sz="4400" dirty="0" err="1"/>
              <a:t>sapakdan</a:t>
            </a:r>
            <a:r>
              <a:rPr lang="en-US" sz="4400" dirty="0"/>
              <a:t> </a:t>
            </a:r>
            <a:r>
              <a:rPr lang="en-US" sz="4400" dirty="0" err="1"/>
              <a:t>alynan</a:t>
            </a:r>
            <a:r>
              <a:rPr lang="en-US" sz="4400" dirty="0"/>
              <a:t> </a:t>
            </a:r>
            <a:r>
              <a:rPr lang="en-US" sz="4400" dirty="0" err="1"/>
              <a:t>hasap</a:t>
            </a:r>
            <a:r>
              <a:rPr lang="en-US" sz="4400" dirty="0"/>
              <a:t>, </a:t>
            </a:r>
          </a:p>
          <a:p>
            <a:r>
              <a:rPr lang="en-US" sz="4400" dirty="0"/>
              <a:t>                 </a:t>
            </a:r>
            <a:r>
              <a:rPr lang="en-US" sz="4400" b="1" dirty="0" smtClean="0"/>
              <a:t>b</a:t>
            </a:r>
            <a:r>
              <a:rPr lang="en-US" sz="4400" dirty="0" smtClean="0"/>
              <a:t>–</a:t>
            </a:r>
            <a:r>
              <a:rPr lang="en-US" sz="4400" dirty="0" err="1" smtClean="0"/>
              <a:t>aşaky</a:t>
            </a:r>
            <a:r>
              <a:rPr lang="en-US" sz="4400" dirty="0" smtClean="0"/>
              <a:t> </a:t>
            </a:r>
            <a:r>
              <a:rPr lang="en-US" sz="4400" dirty="0" err="1"/>
              <a:t>sapakdan</a:t>
            </a:r>
            <a:r>
              <a:rPr lang="en-US" sz="4400" dirty="0"/>
              <a:t> </a:t>
            </a:r>
            <a:r>
              <a:rPr lang="en-US" sz="4400" dirty="0" err="1"/>
              <a:t>alynan</a:t>
            </a:r>
            <a:r>
              <a:rPr lang="en-US" sz="4400" dirty="0"/>
              <a:t> </a:t>
            </a:r>
            <a:r>
              <a:rPr lang="en-US" sz="4400" dirty="0" err="1"/>
              <a:t>hasap</a:t>
            </a:r>
            <a:r>
              <a:rPr lang="en-US" sz="4400" dirty="0"/>
              <a:t>, </a:t>
            </a:r>
          </a:p>
          <a:p>
            <a:r>
              <a:rPr lang="en-US" sz="4400" dirty="0"/>
              <a:t>                 </a:t>
            </a:r>
            <a:r>
              <a:rPr lang="en-US" sz="4400" b="1" dirty="0" smtClean="0"/>
              <a:t>k</a:t>
            </a:r>
            <a:r>
              <a:rPr lang="en-US" sz="4400" dirty="0" smtClean="0"/>
              <a:t>–</a:t>
            </a:r>
            <a:r>
              <a:rPr lang="en-US" sz="4400" dirty="0" err="1" smtClean="0"/>
              <a:t>dalnomeriň</a:t>
            </a:r>
            <a:r>
              <a:rPr lang="en-US" sz="4400" dirty="0" smtClean="0"/>
              <a:t> </a:t>
            </a:r>
            <a:r>
              <a:rPr lang="en-US" sz="4400" dirty="0" err="1"/>
              <a:t>koeffisenti</a:t>
            </a:r>
            <a:r>
              <a:rPr lang="en-US" sz="4400" dirty="0"/>
              <a:t> </a:t>
            </a:r>
          </a:p>
          <a:p>
            <a:endParaRPr lang="ru-RU" sz="4400" dirty="0"/>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703</Words>
  <Application>Microsoft Office PowerPoint</Application>
  <PresentationFormat>Широкоэкранный</PresentationFormat>
  <Paragraphs>87</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Arial</vt:lpstr>
      <vt:lpstr>Calibri</vt:lpstr>
      <vt:lpstr>Calibri Light</vt:lpstr>
      <vt:lpstr>Times New Roman</vt:lpstr>
      <vt:lpstr>Тема Office</vt:lpstr>
      <vt:lpstr>Tema:Taheometrli şekillendirme</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88</cp:revision>
  <dcterms:created xsi:type="dcterms:W3CDTF">2019-02-11T16:56:33Z</dcterms:created>
  <dcterms:modified xsi:type="dcterms:W3CDTF">2019-05-09T11:39:09Z</dcterms:modified>
</cp:coreProperties>
</file>