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1E00BA-DC0A-41E5-AF23-B338825C3993}"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396846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1E00BA-DC0A-41E5-AF23-B338825C3993}"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295886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1E00BA-DC0A-41E5-AF23-B338825C3993}"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335012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1E00BA-DC0A-41E5-AF23-B338825C3993}"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82380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1E00BA-DC0A-41E5-AF23-B338825C3993}"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418456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1E00BA-DC0A-41E5-AF23-B338825C3993}" type="datetimeFigureOut">
              <a:rPr lang="ru-RU" smtClean="0"/>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186588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1E00BA-DC0A-41E5-AF23-B338825C3993}" type="datetimeFigureOut">
              <a:rPr lang="ru-RU" smtClean="0"/>
              <a:t>02.12.2020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268087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1E00BA-DC0A-41E5-AF23-B338825C3993}" type="datetimeFigureOut">
              <a:rPr lang="ru-RU" smtClean="0"/>
              <a:t>02.12.2020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277813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1E00BA-DC0A-41E5-AF23-B338825C3993}" type="datetimeFigureOut">
              <a:rPr lang="ru-RU" smtClean="0"/>
              <a:t>02.12.2020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19807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B1E00BA-DC0A-41E5-AF23-B338825C3993}" type="datetimeFigureOut">
              <a:rPr lang="ru-RU" smtClean="0"/>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11678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B1E00BA-DC0A-41E5-AF23-B338825C3993}" type="datetimeFigureOut">
              <a:rPr lang="ru-RU" smtClean="0"/>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9055D0-E2B4-4F5B-B48C-90DE837B33BA}" type="slidenum">
              <a:rPr lang="ru-RU" smtClean="0"/>
              <a:t>‹#›</a:t>
            </a:fld>
            <a:endParaRPr lang="ru-RU"/>
          </a:p>
        </p:txBody>
      </p:sp>
    </p:spTree>
    <p:extLst>
      <p:ext uri="{BB962C8B-B14F-4D97-AF65-F5344CB8AC3E}">
        <p14:creationId xmlns:p14="http://schemas.microsoft.com/office/powerpoint/2010/main" val="152702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E00BA-DC0A-41E5-AF23-B338825C3993}" type="datetimeFigureOut">
              <a:rPr lang="ru-RU" smtClean="0"/>
              <a:t>02.12.2020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055D0-E2B4-4F5B-B48C-90DE837B33BA}" type="slidenum">
              <a:rPr lang="ru-RU" smtClean="0"/>
              <a:t>‹#›</a:t>
            </a:fld>
            <a:endParaRPr lang="ru-RU"/>
          </a:p>
        </p:txBody>
      </p:sp>
    </p:spTree>
    <p:extLst>
      <p:ext uri="{BB962C8B-B14F-4D97-AF65-F5344CB8AC3E}">
        <p14:creationId xmlns:p14="http://schemas.microsoft.com/office/powerpoint/2010/main" val="118529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538" y="2048607"/>
            <a:ext cx="10993316" cy="2288565"/>
          </a:xfrm>
        </p:spPr>
        <p:txBody>
          <a:bodyPr>
            <a:normAutofit fontScale="90000"/>
          </a:bodyPr>
          <a:lstStyle/>
          <a:p>
            <a:pPr>
              <a:lnSpc>
                <a:spcPct val="107000"/>
              </a:lnSpc>
              <a:spcAft>
                <a:spcPts val="0"/>
              </a:spcAft>
            </a:pP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 Tema: </a:t>
            </a:r>
            <a:r>
              <a:rPr lang="sq-AL" b="1" dirty="0" smtClean="0">
                <a:latin typeface="Times New Roman" panose="02020603050405020304" pitchFamily="18" charset="0"/>
                <a:ea typeface="Times New Roman" panose="02020603050405020304" pitchFamily="18" charset="0"/>
                <a:cs typeface="Times New Roman" panose="02020603050405020304" pitchFamily="18" charset="0"/>
              </a:rPr>
              <a:t>Awtomobiliň </a:t>
            </a:r>
            <a:r>
              <a:rPr lang="sq-AL" b="1" dirty="0">
                <a:latin typeface="Times New Roman" panose="02020603050405020304" pitchFamily="18" charset="0"/>
                <a:ea typeface="Times New Roman" panose="02020603050405020304" pitchFamily="18" charset="0"/>
                <a:cs typeface="Times New Roman" panose="02020603050405020304" pitchFamily="18" charset="0"/>
              </a:rPr>
              <a:t>umumy gurluşy.</a:t>
            </a:r>
            <a:r>
              <a:rPr lang="ru-RU" sz="3600" b="1"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3600" b="1" dirty="0" smtClean="0">
                <a:effectLst/>
                <a:latin typeface="Calibri" panose="020F0502020204030204" pitchFamily="34" charset="0"/>
                <a:ea typeface="Calibri" panose="020F0502020204030204" pitchFamily="34" charset="0"/>
                <a:cs typeface="Times New Roman" panose="02020603050405020304" pitchFamily="18" charset="0"/>
              </a:rPr>
            </a:br>
            <a:r>
              <a:rPr lang="tk-TM" b="1" dirty="0" smtClean="0">
                <a:latin typeface="Times New Roman" panose="02020603050405020304" pitchFamily="18" charset="0"/>
                <a:ea typeface="Calibri" panose="020F0502020204030204" pitchFamily="34" charset="0"/>
                <a:cs typeface="Times New Roman" panose="02020603050405020304" pitchFamily="18" charset="0"/>
              </a:rPr>
              <a:t>1. </a:t>
            </a:r>
            <a:r>
              <a:rPr lang="sq-AL" b="1" dirty="0" smtClean="0">
                <a:latin typeface="Times New Roman" panose="02020603050405020304" pitchFamily="18" charset="0"/>
                <a:ea typeface="Times New Roman" panose="02020603050405020304" pitchFamily="18" charset="0"/>
                <a:cs typeface="Times New Roman" panose="02020603050405020304" pitchFamily="18" charset="0"/>
              </a:rPr>
              <a:t>Transmissiýa</a:t>
            </a:r>
            <a:r>
              <a:rPr lang="sq-AL" b="1" dirty="0">
                <a:latin typeface="Times New Roman" panose="02020603050405020304" pitchFamily="18" charset="0"/>
                <a:ea typeface="Times New Roman" panose="02020603050405020304" pitchFamily="18" charset="0"/>
                <a:cs typeface="Times New Roman" panose="02020603050405020304" pitchFamily="18" charset="0"/>
              </a:rPr>
              <a:t>. </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
            </a:r>
            <a:br>
              <a:rPr lang="tk-TM" b="1" dirty="0" smtClean="0">
                <a:latin typeface="Times New Roman" panose="02020603050405020304" pitchFamily="18" charset="0"/>
                <a:ea typeface="Times New Roman" panose="02020603050405020304" pitchFamily="18" charset="0"/>
                <a:cs typeface="Times New Roman" panose="02020603050405020304" pitchFamily="18" charset="0"/>
              </a:rPr>
            </a:b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sq-AL" b="1" dirty="0" smtClean="0">
                <a:latin typeface="Times New Roman" panose="02020603050405020304" pitchFamily="18" charset="0"/>
                <a:ea typeface="Times New Roman" panose="02020603050405020304" pitchFamily="18" charset="0"/>
                <a:cs typeface="Times New Roman" panose="02020603050405020304" pitchFamily="18" charset="0"/>
              </a:rPr>
              <a:t>Tizlik </a:t>
            </a:r>
            <a:r>
              <a:rPr lang="sq-AL" b="1" dirty="0">
                <a:latin typeface="Times New Roman" panose="02020603050405020304" pitchFamily="18" charset="0"/>
                <a:ea typeface="Times New Roman" panose="02020603050405020304" pitchFamily="18" charset="0"/>
                <a:cs typeface="Times New Roman" panose="02020603050405020304" pitchFamily="18" charset="0"/>
              </a:rPr>
              <a:t>geçiriji. Kardan geçirijisi</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sq-AL" b="1" dirty="0">
                <a:latin typeface="Times New Roman" panose="02020603050405020304" pitchFamily="18" charset="0"/>
                <a:ea typeface="Times New Roman" panose="02020603050405020304" pitchFamily="18" charset="0"/>
                <a:cs typeface="Times New Roman" panose="02020603050405020304" pitchFamily="18" charset="0"/>
              </a:rPr>
              <a:t>Baş geçiriji. </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
            </a:r>
            <a:br>
              <a:rPr lang="tk-TM" b="1" dirty="0" smtClean="0">
                <a:latin typeface="Times New Roman" panose="02020603050405020304" pitchFamily="18" charset="0"/>
                <a:ea typeface="Times New Roman" panose="02020603050405020304" pitchFamily="18" charset="0"/>
                <a:cs typeface="Times New Roman" panose="02020603050405020304" pitchFamily="18" charset="0"/>
              </a:rPr>
            </a:b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sq-AL" b="1" dirty="0" smtClean="0">
                <a:latin typeface="Times New Roman" panose="02020603050405020304" pitchFamily="18" charset="0"/>
                <a:ea typeface="Times New Roman" panose="02020603050405020304" pitchFamily="18" charset="0"/>
                <a:cs typeface="Times New Roman" panose="02020603050405020304" pitchFamily="18" charset="0"/>
              </a:rPr>
              <a:t>Differensial</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sq-AL" b="1" dirty="0" smtClean="0">
                <a:latin typeface="Times New Roman" panose="02020603050405020304" pitchFamily="18" charset="0"/>
                <a:ea typeface="Times New Roman" panose="02020603050405020304" pitchFamily="18" charset="0"/>
                <a:cs typeface="Times New Roman" panose="02020603050405020304" pitchFamily="18" charset="0"/>
              </a:rPr>
              <a:t>Awtomobiliň </a:t>
            </a:r>
            <a:r>
              <a:rPr lang="sq-AL" b="1" dirty="0">
                <a:latin typeface="Times New Roman" panose="02020603050405020304" pitchFamily="18" charset="0"/>
                <a:ea typeface="Times New Roman" panose="02020603050405020304" pitchFamily="18" charset="0"/>
                <a:cs typeface="Times New Roman" panose="02020603050405020304" pitchFamily="18" charset="0"/>
              </a:rPr>
              <a:t>podweskasy</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
            </a:r>
            <a:br>
              <a:rPr lang="tk-TM" b="1" dirty="0" smtClean="0">
                <a:latin typeface="Times New Roman" panose="02020603050405020304" pitchFamily="18" charset="0"/>
                <a:ea typeface="Times New Roman" panose="02020603050405020304" pitchFamily="18" charset="0"/>
                <a:cs typeface="Times New Roman" panose="02020603050405020304" pitchFamily="18" charset="0"/>
              </a:rPr>
            </a:b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4. </a:t>
            </a:r>
            <a:r>
              <a:rPr lang="sq-AL" b="1" dirty="0" smtClean="0">
                <a:latin typeface="Times New Roman" panose="02020603050405020304" pitchFamily="18" charset="0"/>
                <a:ea typeface="Times New Roman" panose="02020603050405020304" pitchFamily="18" charset="0"/>
                <a:cs typeface="Times New Roman" panose="02020603050405020304" pitchFamily="18" charset="0"/>
              </a:rPr>
              <a:t>Paýlaýjy </a:t>
            </a:r>
            <a:r>
              <a:rPr lang="sq-AL" b="1" dirty="0">
                <a:latin typeface="Times New Roman" panose="02020603050405020304" pitchFamily="18" charset="0"/>
                <a:ea typeface="Times New Roman" panose="02020603050405020304" pitchFamily="18" charset="0"/>
                <a:cs typeface="Times New Roman" panose="02020603050405020304" pitchFamily="18" charset="0"/>
              </a:rPr>
              <a:t>gutylar</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sq-AL" b="1" dirty="0">
                <a:latin typeface="Times New Roman" panose="02020603050405020304" pitchFamily="18" charset="0"/>
                <a:ea typeface="Times New Roman" panose="02020603050405020304" pitchFamily="18" charset="0"/>
                <a:cs typeface="Times New Roman" panose="02020603050405020304" pitchFamily="18" charset="0"/>
              </a:rPr>
              <a:t>Rul ulgamy</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sq-AL" b="1" dirty="0">
                <a:latin typeface="Times New Roman" panose="02020603050405020304" pitchFamily="18" charset="0"/>
                <a:ea typeface="Times New Roman" panose="02020603050405020304" pitchFamily="18" charset="0"/>
                <a:cs typeface="Times New Roman" panose="02020603050405020304" pitchFamily="18" charset="0"/>
              </a:rPr>
              <a:t>Tormoz ulgamy</a:t>
            </a:r>
            <a:r>
              <a:rPr lang="ru-RU" b="1" dirty="0">
                <a:latin typeface="Times New Roman" panose="02020603050405020304" pitchFamily="18" charset="0"/>
                <a:ea typeface="Times New Roman" panose="02020603050405020304" pitchFamily="18" charset="0"/>
                <a:cs typeface="Times New Roman" panose="02020603050405020304" pitchFamily="18" charset="0"/>
              </a:rPr>
              <a:t>.</a:t>
            </a:r>
            <a:r>
              <a:rPr lang="ru-RU" sz="3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tk-TM" sz="3600" b="1" dirty="0" smtClean="0">
                <a:effectLst/>
                <a:latin typeface="Calibri" panose="020F0502020204030204" pitchFamily="34" charset="0"/>
                <a:ea typeface="Calibri" panose="020F0502020204030204" pitchFamily="34" charset="0"/>
                <a:cs typeface="Times New Roman" panose="02020603050405020304" pitchFamily="18" charset="0"/>
              </a:rPr>
              <a:t/>
            </a:r>
            <a:br>
              <a:rPr lang="tk-TM" sz="3600" b="1" dirty="0" smtClean="0">
                <a:effectLst/>
                <a:latin typeface="Calibri" panose="020F0502020204030204" pitchFamily="34" charset="0"/>
                <a:ea typeface="Calibri" panose="020F0502020204030204" pitchFamily="34" charset="0"/>
                <a:cs typeface="Times New Roman" panose="02020603050405020304" pitchFamily="18" charset="0"/>
              </a:rPr>
            </a:br>
            <a:r>
              <a:rPr lang="tk-TM" b="1" dirty="0" smtClean="0">
                <a:latin typeface="Times New Roman" panose="02020603050405020304" pitchFamily="18" charset="0"/>
                <a:ea typeface="Calibri" panose="020F0502020204030204" pitchFamily="34" charset="0"/>
                <a:cs typeface="Times New Roman" panose="02020603050405020304" pitchFamily="18" charset="0"/>
              </a:rPr>
              <a:t>5. </a:t>
            </a:r>
            <a:r>
              <a:rPr lang="ru-RU" b="1" dirty="0" err="1" smtClean="0">
                <a:latin typeface="Times New Roman" panose="02020603050405020304" pitchFamily="18" charset="0"/>
                <a:ea typeface="Times New Roman" panose="02020603050405020304" pitchFamily="18" charset="0"/>
                <a:cs typeface="Times New Roman" panose="02020603050405020304" pitchFamily="18" charset="0"/>
              </a:rPr>
              <a:t>Karýer</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awtomobil</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ýollary</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
            </a:r>
            <a:br>
              <a:rPr lang="tk-TM" b="1" dirty="0" smtClean="0">
                <a:latin typeface="Times New Roman" panose="02020603050405020304" pitchFamily="18" charset="0"/>
                <a:ea typeface="Times New Roman" panose="02020603050405020304" pitchFamily="18" charset="0"/>
                <a:cs typeface="Times New Roman" panose="02020603050405020304" pitchFamily="18" charset="0"/>
              </a:rPr>
            </a:b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6. </a:t>
            </a:r>
            <a:r>
              <a:rPr lang="ru-RU" b="1" dirty="0" err="1" smtClean="0">
                <a:latin typeface="Times New Roman" panose="02020603050405020304" pitchFamily="18" charset="0"/>
                <a:ea typeface="Times New Roman" panose="02020603050405020304" pitchFamily="18" charset="0"/>
                <a:cs typeface="Times New Roman" panose="02020603050405020304" pitchFamily="18" charset="0"/>
              </a:rPr>
              <a:t>Awtoulaglaryň</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işini</a:t>
            </a:r>
            <a:r>
              <a:rPr 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ea typeface="Times New Roman" panose="02020603050405020304" pitchFamily="18" charset="0"/>
                <a:cs typeface="Times New Roman" panose="02020603050405020304" pitchFamily="18" charset="0"/>
              </a:rPr>
              <a:t>gurnamak</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sz="3600" b="1" dirty="0" smtClean="0">
                <a:effectLst/>
                <a:latin typeface="Calibri" panose="020F0502020204030204" pitchFamily="34" charset="0"/>
                <a:ea typeface="Calibri" panose="020F0502020204030204" pitchFamily="34" charset="0"/>
                <a:cs typeface="Times New Roman" panose="02020603050405020304" pitchFamily="18" charset="0"/>
              </a:rPr>
              <a:t/>
            </a:r>
            <a:br>
              <a:rPr lang="ru-RU" sz="3600" b="1" dirty="0" smtClean="0">
                <a:effectLst/>
                <a:latin typeface="Calibri" panose="020F0502020204030204" pitchFamily="34" charset="0"/>
                <a:ea typeface="Calibri" panose="020F0502020204030204" pitchFamily="34" charset="0"/>
                <a:cs typeface="Times New Roman" panose="02020603050405020304" pitchFamily="18" charset="0"/>
              </a:rPr>
            </a:br>
            <a:r>
              <a:rPr lang="ru-RU" b="1" dirty="0" err="1" smtClean="0">
                <a:latin typeface="Times New Roman" panose="02020603050405020304" pitchFamily="18" charset="0"/>
                <a:ea typeface="Times New Roman" panose="02020603050405020304" pitchFamily="18" charset="0"/>
              </a:rPr>
              <a:t>Netije</a:t>
            </a:r>
            <a:r>
              <a:rPr lang="ru-RU" b="1" dirty="0" smtClean="0">
                <a:latin typeface="Times New Roman" panose="02020603050405020304" pitchFamily="18" charset="0"/>
                <a:ea typeface="Times New Roman" panose="02020603050405020304" pitchFamily="18" charset="0"/>
              </a:rPr>
              <a:t>.</a:t>
            </a:r>
            <a:endParaRPr lang="ru-RU" b="1" dirty="0"/>
          </a:p>
        </p:txBody>
      </p:sp>
    </p:spTree>
    <p:extLst>
      <p:ext uri="{BB962C8B-B14F-4D97-AF65-F5344CB8AC3E}">
        <p14:creationId xmlns:p14="http://schemas.microsoft.com/office/powerpoint/2010/main" val="279828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1546"/>
            <a:ext cx="10515600" cy="6453554"/>
          </a:xfrm>
        </p:spPr>
        <p:txBody>
          <a:bodyPr>
            <a:noAutofit/>
          </a:bodyPr>
          <a:lstStyle/>
          <a:p>
            <a:r>
              <a:rPr lang="en-US" b="1" dirty="0">
                <a:solidFill>
                  <a:srgbClr val="000000"/>
                </a:solidFill>
                <a:latin typeface="Times New Roman" panose="02020603050405020304" pitchFamily="18" charset="0"/>
              </a:rPr>
              <a:t>MA</a:t>
            </a:r>
            <a:r>
              <a:rPr lang="ru-RU" b="1" dirty="0">
                <a:solidFill>
                  <a:srgbClr val="000000"/>
                </a:solidFill>
                <a:latin typeface="Times New Roman" panose="02020603050405020304" pitchFamily="18" charset="0"/>
              </a:rPr>
              <a:t>З – 500 </a:t>
            </a:r>
            <a:r>
              <a:rPr lang="en-US" b="1" dirty="0" err="1">
                <a:solidFill>
                  <a:srgbClr val="000000"/>
                </a:solidFill>
                <a:latin typeface="Times New Roman" panose="02020603050405020304" pitchFamily="18" charset="0"/>
              </a:rPr>
              <a:t>awtomobiliniň</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öň</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podweskasy</a:t>
            </a:r>
            <a:r>
              <a:rPr lang="en-US" b="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1-öňki </a:t>
            </a:r>
            <a:r>
              <a:rPr lang="en-US" dirty="0" err="1">
                <a:solidFill>
                  <a:srgbClr val="000000"/>
                </a:solidFill>
                <a:latin typeface="Times New Roman" panose="02020603050405020304" pitchFamily="18" charset="0"/>
              </a:rPr>
              <a:t>okyň</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balkasy</a:t>
            </a:r>
            <a:r>
              <a:rPr lang="en-US" dirty="0">
                <a:solidFill>
                  <a:srgbClr val="000000"/>
                </a:solidFill>
                <a:latin typeface="Times New Roman" panose="02020603050405020304" pitchFamily="18" charset="0"/>
              </a:rPr>
              <a:t>; 2-amortizator; 3,4-stremýankalar; 5-9,11,13-15,21-ressoryň </a:t>
            </a:r>
            <a:r>
              <a:rPr lang="en-US" dirty="0" err="1">
                <a:solidFill>
                  <a:srgbClr val="000000"/>
                </a:solidFill>
                <a:latin typeface="Times New Roman" panose="02020603050405020304" pitchFamily="18" charset="0"/>
              </a:rPr>
              <a:t>listleri</a:t>
            </a:r>
            <a:r>
              <a:rPr lang="en-US" dirty="0">
                <a:solidFill>
                  <a:srgbClr val="000000"/>
                </a:solidFill>
                <a:latin typeface="Times New Roman" panose="02020603050405020304" pitchFamily="18" charset="0"/>
              </a:rPr>
              <a:t>; 10,17-homutlar; </a:t>
            </a:r>
            <a:r>
              <a:rPr lang="en-US" dirty="0" smtClean="0">
                <a:solidFill>
                  <a:srgbClr val="000000"/>
                </a:solidFill>
                <a:latin typeface="Times New Roman" panose="02020603050405020304" pitchFamily="18" charset="0"/>
              </a:rPr>
              <a:t>12–</a:t>
            </a:r>
            <a:r>
              <a:rPr lang="en-US" dirty="0" err="1" smtClean="0">
                <a:solidFill>
                  <a:srgbClr val="000000"/>
                </a:solidFill>
                <a:latin typeface="Times New Roman" panose="02020603050405020304" pitchFamily="18" charset="0"/>
              </a:rPr>
              <a:t>boltlar</a:t>
            </a:r>
            <a:r>
              <a:rPr lang="en-US" dirty="0">
                <a:solidFill>
                  <a:srgbClr val="000000"/>
                </a:solidFill>
                <a:latin typeface="Times New Roman" panose="02020603050405020304" pitchFamily="18" charset="0"/>
              </a:rPr>
              <a:t>; 18-nakladka; 19-nakladkanyň </a:t>
            </a:r>
            <a:r>
              <a:rPr lang="en-US" dirty="0" err="1">
                <a:solidFill>
                  <a:srgbClr val="000000"/>
                </a:solidFill>
                <a:latin typeface="Times New Roman" panose="02020603050405020304" pitchFamily="18" charset="0"/>
              </a:rPr>
              <a:t>stremýankasy</a:t>
            </a:r>
            <a:r>
              <a:rPr lang="en-US" dirty="0">
                <a:solidFill>
                  <a:srgbClr val="000000"/>
                </a:solidFill>
                <a:latin typeface="Times New Roman" panose="02020603050405020304" pitchFamily="18" charset="0"/>
              </a:rPr>
              <a:t>; 20-nakladkanyň </a:t>
            </a:r>
            <a:r>
              <a:rPr lang="en-US" dirty="0" err="1">
                <a:solidFill>
                  <a:srgbClr val="000000"/>
                </a:solidFill>
                <a:latin typeface="Times New Roman" panose="02020603050405020304" pitchFamily="18" charset="0"/>
              </a:rPr>
              <a:t>ýokarky</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bölegi</a:t>
            </a:r>
            <a:r>
              <a:rPr lang="en-US" dirty="0">
                <a:solidFill>
                  <a:srgbClr val="000000"/>
                </a:solidFill>
                <a:latin typeface="Times New Roman" panose="02020603050405020304" pitchFamily="18" charset="0"/>
              </a:rPr>
              <a:t>; 22-çekilýän bolt; 23-pals; 24-skoba; 25,32-kronşteýnerler; 26-basgançakly pales; 27-ýaglanylýan </a:t>
            </a:r>
            <a:r>
              <a:rPr lang="en-US" dirty="0" err="1">
                <a:solidFill>
                  <a:srgbClr val="000000"/>
                </a:solidFill>
                <a:latin typeface="Times New Roman" panose="02020603050405020304" pitchFamily="18" charset="0"/>
              </a:rPr>
              <a:t>ýer</a:t>
            </a:r>
            <a:r>
              <a:rPr lang="en-US" dirty="0">
                <a:solidFill>
                  <a:srgbClr val="000000"/>
                </a:solidFill>
                <a:latin typeface="Times New Roman" panose="02020603050405020304" pitchFamily="18" charset="0"/>
              </a:rPr>
              <a:t>; 28-wtulkalar; 29-bufer; 30- </a:t>
            </a:r>
            <a:r>
              <a:rPr lang="en-US" dirty="0" err="1">
                <a:solidFill>
                  <a:srgbClr val="000000"/>
                </a:solidFill>
                <a:latin typeface="Times New Roman" panose="02020603050405020304" pitchFamily="18" charset="0"/>
              </a:rPr>
              <a:t>ýokarky</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wkladyş</a:t>
            </a:r>
            <a:r>
              <a:rPr lang="en-US" dirty="0">
                <a:solidFill>
                  <a:srgbClr val="000000"/>
                </a:solidFill>
                <a:latin typeface="Times New Roman" panose="02020603050405020304" pitchFamily="18" charset="0"/>
              </a:rPr>
              <a:t>; 31-gapdal </a:t>
            </a:r>
            <a:r>
              <a:rPr lang="en-US" dirty="0" err="1">
                <a:solidFill>
                  <a:srgbClr val="000000"/>
                </a:solidFill>
                <a:latin typeface="Times New Roman" panose="02020603050405020304" pitchFamily="18" charset="0"/>
              </a:rPr>
              <a:t>wkladyşy</a:t>
            </a:r>
            <a:r>
              <a:rPr lang="en-US" dirty="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145370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65" y="764931"/>
            <a:ext cx="12112869" cy="4009292"/>
          </a:xfrm>
        </p:spPr>
        <p:txBody>
          <a:bodyPr>
            <a:noAutofit/>
          </a:bodyPr>
          <a:lstStyle/>
          <a:p>
            <a:r>
              <a:rPr lang="tk-TM" sz="4800" dirty="0" smtClean="0">
                <a:solidFill>
                  <a:srgbClr val="000000"/>
                </a:solidFill>
                <a:latin typeface="Times New Roman" panose="02020603050405020304" pitchFamily="18" charset="0"/>
              </a:rPr>
              <a:t>      </a:t>
            </a:r>
            <a:r>
              <a:rPr lang="en-US" sz="4800" b="1" dirty="0" err="1" smtClean="0">
                <a:solidFill>
                  <a:srgbClr val="000000"/>
                </a:solidFill>
                <a:latin typeface="Times New Roman" panose="02020603050405020304" pitchFamily="18" charset="0"/>
              </a:rPr>
              <a:t>Paýlaýjy</a:t>
            </a:r>
            <a:r>
              <a:rPr lang="en-US" sz="4800" b="1" dirty="0" smtClean="0">
                <a:solidFill>
                  <a:srgbClr val="000000"/>
                </a:solidFill>
                <a:latin typeface="Times New Roman" panose="02020603050405020304" pitchFamily="18" charset="0"/>
              </a:rPr>
              <a:t> </a:t>
            </a:r>
            <a:r>
              <a:rPr lang="en-US" sz="4800" b="1" dirty="0" err="1">
                <a:solidFill>
                  <a:srgbClr val="000000"/>
                </a:solidFill>
                <a:latin typeface="Times New Roman" panose="02020603050405020304" pitchFamily="18" charset="0"/>
              </a:rPr>
              <a:t>gutylaryň</a:t>
            </a:r>
            <a:r>
              <a:rPr lang="en-US" sz="4800" b="1" dirty="0">
                <a:solidFill>
                  <a:srgbClr val="000000"/>
                </a:solidFill>
                <a:latin typeface="Times New Roman" panose="02020603050405020304" pitchFamily="18" charset="0"/>
              </a:rPr>
              <a:t> </a:t>
            </a:r>
            <a:r>
              <a:rPr lang="en-US" sz="4800" b="1" dirty="0" err="1" smtClean="0">
                <a:solidFill>
                  <a:srgbClr val="000000"/>
                </a:solidFill>
                <a:latin typeface="Times New Roman" panose="02020603050405020304" pitchFamily="18" charset="0"/>
              </a:rPr>
              <a:t>çyzgylary</a:t>
            </a:r>
            <a:r>
              <a:rPr lang="tk-TM" sz="4800" b="1" dirty="0" smtClean="0">
                <a:solidFill>
                  <a:srgbClr val="000000"/>
                </a:solidFill>
                <a:latin typeface="Times New Roman" panose="02020603050405020304" pitchFamily="18" charset="0"/>
              </a:rPr>
              <a:t>:</a:t>
            </a:r>
            <a:r>
              <a:rPr lang="en-US" sz="4800" b="1" dirty="0" smtClean="0">
                <a:solidFill>
                  <a:srgbClr val="000000"/>
                </a:solidFill>
                <a:latin typeface="Times New Roman" panose="02020603050405020304" pitchFamily="18" charset="0"/>
              </a:rPr>
              <a:t> </a:t>
            </a:r>
            <a:r>
              <a:rPr lang="en-US" sz="4800" dirty="0">
                <a:solidFill>
                  <a:srgbClr val="000000"/>
                </a:solidFill>
                <a:latin typeface="Times New Roman" panose="02020603050405020304" pitchFamily="18" charset="0"/>
              </a:rPr>
              <a:t/>
            </a:r>
            <a:br>
              <a:rPr lang="en-US" sz="4800" dirty="0">
                <a:solidFill>
                  <a:srgbClr val="000000"/>
                </a:solidFill>
                <a:latin typeface="Times New Roman" panose="02020603050405020304" pitchFamily="18" charset="0"/>
              </a:rPr>
            </a:br>
            <a:r>
              <a:rPr lang="en-US" sz="4800" dirty="0" smtClean="0">
                <a:solidFill>
                  <a:srgbClr val="000000"/>
                </a:solidFill>
                <a:latin typeface="Times New Roman" panose="02020603050405020304" pitchFamily="18" charset="0"/>
              </a:rPr>
              <a:t>A–</a:t>
            </a:r>
            <a:r>
              <a:rPr lang="en-US" sz="4800" dirty="0" err="1" smtClean="0">
                <a:solidFill>
                  <a:srgbClr val="000000"/>
                </a:solidFill>
                <a:latin typeface="Times New Roman" panose="02020603050405020304" pitchFamily="18" charset="0"/>
              </a:rPr>
              <a:t>blokirowkaly</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priwod</a:t>
            </a:r>
            <a:r>
              <a:rPr lang="en-US" sz="4800" dirty="0">
                <a:solidFill>
                  <a:srgbClr val="000000"/>
                </a:solidFill>
                <a:latin typeface="Times New Roman" panose="02020603050405020304" pitchFamily="18" charset="0"/>
              </a:rPr>
              <a:t>; </a:t>
            </a:r>
            <a:r>
              <a:rPr lang="en-US" sz="4800" dirty="0" err="1" smtClean="0">
                <a:solidFill>
                  <a:srgbClr val="000000"/>
                </a:solidFill>
                <a:latin typeface="Times New Roman" panose="02020603050405020304" pitchFamily="18" charset="0"/>
              </a:rPr>
              <a:t>b,ç</a:t>
            </a:r>
            <a:r>
              <a:rPr lang="en-US" sz="4800" dirty="0" smtClean="0">
                <a:solidFill>
                  <a:srgbClr val="000000"/>
                </a:solidFill>
                <a:latin typeface="Times New Roman" panose="02020603050405020304" pitchFamily="18" charset="0"/>
              </a:rPr>
              <a:t>–</a:t>
            </a:r>
            <a:r>
              <a:rPr lang="en-US" sz="4800" dirty="0" err="1" smtClean="0">
                <a:solidFill>
                  <a:srgbClr val="000000"/>
                </a:solidFill>
                <a:latin typeface="Times New Roman" panose="02020603050405020304" pitchFamily="18" charset="0"/>
              </a:rPr>
              <a:t>diferensially</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priwod</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1–</a:t>
            </a:r>
            <a:r>
              <a:rPr lang="en-US" sz="4800" dirty="0" err="1" smtClean="0">
                <a:solidFill>
                  <a:srgbClr val="000000"/>
                </a:solidFill>
                <a:latin typeface="Times New Roman" panose="02020603050405020304" pitchFamily="18" charset="0"/>
              </a:rPr>
              <a:t>ýörediji</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wal</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2–</a:t>
            </a:r>
            <a:r>
              <a:rPr lang="en-US" sz="4800" dirty="0" err="1" smtClean="0">
                <a:solidFill>
                  <a:srgbClr val="000000"/>
                </a:solidFill>
                <a:latin typeface="Times New Roman" panose="02020603050405020304" pitchFamily="18" charset="0"/>
              </a:rPr>
              <a:t>ýörediji</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dişli</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tigir</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3–</a:t>
            </a:r>
            <a:r>
              <a:rPr lang="en-US" sz="4800" dirty="0" err="1" smtClean="0">
                <a:solidFill>
                  <a:srgbClr val="000000"/>
                </a:solidFill>
                <a:latin typeface="Times New Roman" panose="02020603050405020304" pitchFamily="18" charset="0"/>
              </a:rPr>
              <a:t>araky</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dişli</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tigir</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4–</a:t>
            </a:r>
            <a:r>
              <a:rPr lang="en-US" sz="4800" dirty="0" err="1" smtClean="0">
                <a:solidFill>
                  <a:srgbClr val="000000"/>
                </a:solidFill>
                <a:latin typeface="Times New Roman" panose="02020603050405020304" pitchFamily="18" charset="0"/>
              </a:rPr>
              <a:t>araky</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wal</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5–</a:t>
            </a:r>
            <a:r>
              <a:rPr lang="en-US" sz="4800" dirty="0" err="1" smtClean="0">
                <a:solidFill>
                  <a:srgbClr val="000000"/>
                </a:solidFill>
                <a:latin typeface="Times New Roman" panose="02020603050405020304" pitchFamily="18" charset="0"/>
              </a:rPr>
              <a:t>yzky</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mostyň</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priwodynyň</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waly</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6–</a:t>
            </a:r>
            <a:r>
              <a:rPr lang="en-US" sz="4800" dirty="0" err="1" smtClean="0">
                <a:solidFill>
                  <a:srgbClr val="000000"/>
                </a:solidFill>
                <a:latin typeface="Times New Roman" panose="02020603050405020304" pitchFamily="18" charset="0"/>
              </a:rPr>
              <a:t>ýöreýji</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dişli</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tigir</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7–</a:t>
            </a:r>
            <a:r>
              <a:rPr lang="en-US" sz="4800" dirty="0" err="1" smtClean="0">
                <a:solidFill>
                  <a:srgbClr val="000000"/>
                </a:solidFill>
                <a:latin typeface="Times New Roman" panose="02020603050405020304" pitchFamily="18" charset="0"/>
              </a:rPr>
              <a:t>öňki</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mosty</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birleşdirýän</a:t>
            </a:r>
            <a:r>
              <a:rPr lang="en-US" sz="4800" dirty="0">
                <a:solidFill>
                  <a:srgbClr val="000000"/>
                </a:solidFill>
                <a:latin typeface="Times New Roman" panose="02020603050405020304" pitchFamily="18" charset="0"/>
              </a:rPr>
              <a:t> we </a:t>
            </a:r>
            <a:r>
              <a:rPr lang="en-US" sz="4800" dirty="0" err="1">
                <a:solidFill>
                  <a:srgbClr val="000000"/>
                </a:solidFill>
                <a:latin typeface="Times New Roman" panose="02020603050405020304" pitchFamily="18" charset="0"/>
              </a:rPr>
              <a:t>öçürýän</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mufta</a:t>
            </a:r>
            <a:r>
              <a:rPr lang="en-US" sz="4800" dirty="0">
                <a:solidFill>
                  <a:srgbClr val="000000"/>
                </a:solidFill>
                <a:latin typeface="Times New Roman" panose="02020603050405020304" pitchFamily="18" charset="0"/>
              </a:rPr>
              <a:t>; </a:t>
            </a:r>
            <a:r>
              <a:rPr lang="tk-TM" sz="4800" dirty="0" smtClean="0">
                <a:solidFill>
                  <a:srgbClr val="000000"/>
                </a:solidFill>
                <a:latin typeface="Times New Roman" panose="02020603050405020304" pitchFamily="18" charset="0"/>
              </a:rPr>
              <a:t/>
            </a:r>
            <a:br>
              <a:rPr lang="tk-TM" sz="4800" dirty="0" smtClean="0">
                <a:solidFill>
                  <a:srgbClr val="000000"/>
                </a:solidFill>
                <a:latin typeface="Times New Roman" panose="02020603050405020304" pitchFamily="18" charset="0"/>
              </a:rPr>
            </a:br>
            <a:r>
              <a:rPr lang="en-US" sz="4800" dirty="0" smtClean="0">
                <a:solidFill>
                  <a:srgbClr val="000000"/>
                </a:solidFill>
                <a:latin typeface="Times New Roman" panose="02020603050405020304" pitchFamily="18" charset="0"/>
              </a:rPr>
              <a:t>8–</a:t>
            </a:r>
            <a:r>
              <a:rPr lang="en-US" sz="4800" dirty="0" err="1" smtClean="0">
                <a:solidFill>
                  <a:srgbClr val="000000"/>
                </a:solidFill>
                <a:latin typeface="Times New Roman" panose="02020603050405020304" pitchFamily="18" charset="0"/>
              </a:rPr>
              <a:t>öňki</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mostyň</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priwodynyň</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waly</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9–</a:t>
            </a:r>
            <a:r>
              <a:rPr lang="en-US" sz="4800" dirty="0" err="1" smtClean="0">
                <a:solidFill>
                  <a:srgbClr val="000000"/>
                </a:solidFill>
                <a:latin typeface="Times New Roman" panose="02020603050405020304" pitchFamily="18" charset="0"/>
              </a:rPr>
              <a:t>simmetriki</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diferensial</a:t>
            </a:r>
            <a:r>
              <a:rPr lang="en-US" sz="4800" dirty="0">
                <a:solidFill>
                  <a:srgbClr val="000000"/>
                </a:solidFill>
                <a:latin typeface="Times New Roman" panose="02020603050405020304" pitchFamily="18" charset="0"/>
              </a:rPr>
              <a:t>; </a:t>
            </a:r>
            <a:r>
              <a:rPr lang="en-US" sz="4800" dirty="0" smtClean="0">
                <a:solidFill>
                  <a:srgbClr val="000000"/>
                </a:solidFill>
                <a:latin typeface="Times New Roman" panose="02020603050405020304" pitchFamily="18" charset="0"/>
              </a:rPr>
              <a:t>10–</a:t>
            </a:r>
            <a:r>
              <a:rPr lang="en-US" sz="4800" dirty="0" err="1" smtClean="0">
                <a:solidFill>
                  <a:srgbClr val="000000"/>
                </a:solidFill>
                <a:latin typeface="Times New Roman" panose="02020603050405020304" pitchFamily="18" charset="0"/>
              </a:rPr>
              <a:t>simmetriki</a:t>
            </a:r>
            <a:r>
              <a:rPr lang="en-US" sz="4800" dirty="0" smtClean="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däl</a:t>
            </a:r>
            <a:r>
              <a:rPr lang="en-US" sz="4800" dirty="0">
                <a:solidFill>
                  <a:srgbClr val="000000"/>
                </a:solidFill>
                <a:latin typeface="Times New Roman" panose="02020603050405020304" pitchFamily="18" charset="0"/>
              </a:rPr>
              <a:t> </a:t>
            </a:r>
            <a:r>
              <a:rPr lang="en-US" sz="4800" dirty="0" err="1">
                <a:solidFill>
                  <a:srgbClr val="000000"/>
                </a:solidFill>
                <a:latin typeface="Times New Roman" panose="02020603050405020304" pitchFamily="18" charset="0"/>
              </a:rPr>
              <a:t>differensial</a:t>
            </a:r>
            <a:r>
              <a:rPr lang="en-US" sz="4800" dirty="0">
                <a:solidFill>
                  <a:srgbClr val="000000"/>
                </a:solidFill>
                <a:latin typeface="Times New Roman" panose="02020603050405020304" pitchFamily="18" charset="0"/>
              </a:rPr>
              <a:t>. </a:t>
            </a:r>
            <a:endParaRPr lang="ru-RU" sz="4800" dirty="0"/>
          </a:p>
        </p:txBody>
      </p:sp>
      <p:sp>
        <p:nvSpPr>
          <p:cNvPr id="3" name="Объект 2"/>
          <p:cNvSpPr>
            <a:spLocks noGrp="1"/>
          </p:cNvSpPr>
          <p:nvPr>
            <p:ph idx="1"/>
          </p:nvPr>
        </p:nvSpPr>
        <p:spPr>
          <a:xfrm>
            <a:off x="838200" y="6365630"/>
            <a:ext cx="10515600" cy="145439"/>
          </a:xfrm>
        </p:spPr>
        <p:txBody>
          <a:bodyPr>
            <a:normAutofit fontScale="25000" lnSpcReduction="20000"/>
          </a:bodyPr>
          <a:lstStyle/>
          <a:p>
            <a:endParaRPr lang="ru-RU" dirty="0"/>
          </a:p>
        </p:txBody>
      </p:sp>
    </p:spTree>
    <p:extLst>
      <p:ext uri="{BB962C8B-B14F-4D97-AF65-F5344CB8AC3E}">
        <p14:creationId xmlns:p14="http://schemas.microsoft.com/office/powerpoint/2010/main" val="33683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615" y="-206986"/>
            <a:ext cx="10515600" cy="2852737"/>
          </a:xfrm>
        </p:spPr>
        <p:txBody>
          <a:bodyPr>
            <a:noAutofit/>
          </a:bodyPr>
          <a:lstStyle/>
          <a:p>
            <a:pPr>
              <a:lnSpc>
                <a:spcPct val="100000"/>
              </a:lnSpc>
            </a:pPr>
            <a:r>
              <a:rPr lang="en-US" sz="3200" b="1" dirty="0" err="1" smtClean="0">
                <a:solidFill>
                  <a:srgbClr val="000000"/>
                </a:solidFill>
                <a:latin typeface="Times New Roman" panose="02020603050405020304" pitchFamily="18" charset="0"/>
              </a:rPr>
              <a:t>Awtomobil</a:t>
            </a:r>
            <a:r>
              <a:rPr lang="tk-TM" sz="3200" b="1" dirty="0" smtClean="0">
                <a:solidFill>
                  <a:srgbClr val="000000"/>
                </a:solidFill>
                <a:latin typeface="Times New Roman" panose="02020603050405020304" pitchFamily="18" charset="0"/>
              </a:rPr>
              <a:t> ulagyň</a:t>
            </a:r>
            <a:r>
              <a:rPr lang="en-US" sz="3200" b="1" dirty="0" smtClean="0">
                <a:solidFill>
                  <a:srgbClr val="000000"/>
                </a:solidFill>
                <a:latin typeface="Times New Roman" panose="02020603050405020304" pitchFamily="18" charset="0"/>
              </a:rPr>
              <a:t> </a:t>
            </a:r>
            <a:r>
              <a:rPr lang="en-US" sz="3200" b="1" dirty="0" err="1">
                <a:solidFill>
                  <a:srgbClr val="000000"/>
                </a:solidFill>
                <a:latin typeface="Times New Roman" panose="02020603050405020304" pitchFamily="18" charset="0"/>
              </a:rPr>
              <a:t>esasy</a:t>
            </a:r>
            <a:r>
              <a:rPr lang="en-US" sz="3200" b="1" dirty="0">
                <a:solidFill>
                  <a:srgbClr val="000000"/>
                </a:solidFill>
                <a:latin typeface="Times New Roman" panose="02020603050405020304" pitchFamily="18" charset="0"/>
              </a:rPr>
              <a:t> </a:t>
            </a:r>
            <a:r>
              <a:rPr lang="en-US" sz="3200" b="1" dirty="0" err="1">
                <a:solidFill>
                  <a:srgbClr val="000000"/>
                </a:solidFill>
                <a:latin typeface="Times New Roman" panose="02020603050405020304" pitchFamily="18" charset="0"/>
              </a:rPr>
              <a:t>geçirijileriň</a:t>
            </a:r>
            <a:r>
              <a:rPr lang="en-US" sz="3200" b="1" dirty="0">
                <a:solidFill>
                  <a:srgbClr val="000000"/>
                </a:solidFill>
                <a:latin typeface="Times New Roman" panose="02020603050405020304" pitchFamily="18" charset="0"/>
              </a:rPr>
              <a:t> we </a:t>
            </a:r>
            <a:r>
              <a:rPr lang="en-US" sz="3200" b="1" dirty="0" err="1" smtClean="0">
                <a:solidFill>
                  <a:srgbClr val="000000"/>
                </a:solidFill>
                <a:latin typeface="Times New Roman" panose="02020603050405020304" pitchFamily="18" charset="0"/>
              </a:rPr>
              <a:t>mehanizmleriň</a:t>
            </a:r>
            <a:r>
              <a:rPr lang="en-US" sz="3200" b="1" dirty="0" smtClean="0">
                <a:solidFill>
                  <a:srgbClr val="000000"/>
                </a:solidFill>
                <a:latin typeface="Times New Roman" panose="02020603050405020304" pitchFamily="18" charset="0"/>
              </a:rPr>
              <a:t> </a:t>
            </a:r>
            <a:r>
              <a:rPr lang="en-US" sz="3200" b="1" dirty="0" err="1" smtClean="0">
                <a:solidFill>
                  <a:srgbClr val="000000"/>
                </a:solidFill>
                <a:latin typeface="Times New Roman" panose="02020603050405020304" pitchFamily="18" charset="0"/>
              </a:rPr>
              <a:t>çyzgysy</a:t>
            </a:r>
            <a:r>
              <a:rPr lang="tk-TM" sz="3200" b="1" dirty="0" smtClean="0">
                <a:solidFill>
                  <a:srgbClr val="000000"/>
                </a:solidFill>
                <a:latin typeface="Times New Roman" panose="02020603050405020304" pitchFamily="18" charset="0"/>
              </a:rPr>
              <a:t>:</a:t>
            </a:r>
            <a:r>
              <a:rPr lang="en-US" sz="3200" b="1" dirty="0" smtClean="0">
                <a:solidFill>
                  <a:srgbClr val="000000"/>
                </a:solidFill>
                <a:latin typeface="Times New Roman" panose="02020603050405020304" pitchFamily="18" charset="0"/>
              </a:rPr>
              <a:t> </a:t>
            </a:r>
            <a:r>
              <a:rPr lang="en-US" sz="3200" dirty="0">
                <a:solidFill>
                  <a:srgbClr val="000000"/>
                </a:solidFill>
                <a:latin typeface="Times New Roman" panose="02020603050405020304" pitchFamily="18" charset="0"/>
              </a:rPr>
              <a:t/>
            </a:r>
            <a:br>
              <a:rPr lang="en-US" sz="3200" dirty="0">
                <a:solidFill>
                  <a:srgbClr val="000000"/>
                </a:solidFill>
                <a:latin typeface="Times New Roman" panose="02020603050405020304" pitchFamily="18" charset="0"/>
              </a:rPr>
            </a:br>
            <a:r>
              <a:rPr lang="en-US" sz="3200" dirty="0" smtClean="0">
                <a:solidFill>
                  <a:srgbClr val="000000"/>
                </a:solidFill>
                <a:latin typeface="Times New Roman" panose="02020603050405020304" pitchFamily="18" charset="0"/>
              </a:rPr>
              <a:t>1–</a:t>
            </a:r>
            <a:r>
              <a:rPr lang="en-US" sz="3200" dirty="0" err="1" smtClean="0">
                <a:solidFill>
                  <a:srgbClr val="000000"/>
                </a:solidFill>
                <a:latin typeface="Times New Roman" panose="02020603050405020304" pitchFamily="18" charset="0"/>
              </a:rPr>
              <a:t>hereketlendirijiniň</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waly</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2–</a:t>
            </a:r>
            <a:r>
              <a:rPr lang="en-US" sz="3200" dirty="0" err="1" smtClean="0">
                <a:solidFill>
                  <a:srgbClr val="000000"/>
                </a:solidFill>
                <a:latin typeface="Times New Roman" panose="02020603050405020304" pitchFamily="18" charset="0"/>
              </a:rPr>
              <a:t>öňki</a:t>
            </a:r>
            <a:r>
              <a:rPr lang="en-US" sz="3200" dirty="0" smtClean="0">
                <a:solidFill>
                  <a:srgbClr val="000000"/>
                </a:solidFill>
                <a:latin typeface="Times New Roman" panose="02020603050405020304" pitchFamily="18" charset="0"/>
              </a:rPr>
              <a:t> </a:t>
            </a:r>
            <a:r>
              <a:rPr lang="en-US" sz="3200" dirty="0">
                <a:solidFill>
                  <a:srgbClr val="000000"/>
                </a:solidFill>
                <a:latin typeface="Times New Roman" panose="02020603050405020304" pitchFamily="18" charset="0"/>
              </a:rPr>
              <a:t>most; </a:t>
            </a:r>
            <a:r>
              <a:rPr lang="en-US" sz="3200" dirty="0" smtClean="0">
                <a:solidFill>
                  <a:srgbClr val="000000"/>
                </a:solidFill>
                <a:latin typeface="Times New Roman" panose="02020603050405020304" pitchFamily="18" charset="0"/>
              </a:rPr>
              <a:t>3–</a:t>
            </a:r>
            <a:r>
              <a:rPr lang="en-US" sz="3200" dirty="0" err="1" smtClean="0">
                <a:solidFill>
                  <a:srgbClr val="000000"/>
                </a:solidFill>
                <a:latin typeface="Times New Roman" panose="02020603050405020304" pitchFamily="18" charset="0"/>
              </a:rPr>
              <a:t>sepleniýe</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4–</a:t>
            </a:r>
            <a:r>
              <a:rPr lang="en-US" sz="3200" dirty="0" err="1" smtClean="0">
                <a:solidFill>
                  <a:srgbClr val="000000"/>
                </a:solidFill>
                <a:latin typeface="Times New Roman" panose="02020603050405020304" pitchFamily="18" charset="0"/>
              </a:rPr>
              <a:t>tizlik</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geçiriji</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5–</a:t>
            </a:r>
            <a:r>
              <a:rPr lang="en-US" sz="3200" dirty="0" err="1" smtClean="0">
                <a:solidFill>
                  <a:srgbClr val="000000"/>
                </a:solidFill>
                <a:latin typeface="Times New Roman" panose="02020603050405020304" pitchFamily="18" charset="0"/>
              </a:rPr>
              <a:t>kardan</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geçirijisi</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6–</a:t>
            </a:r>
            <a:r>
              <a:rPr lang="en-US" sz="3200" dirty="0" err="1" smtClean="0">
                <a:solidFill>
                  <a:srgbClr val="000000"/>
                </a:solidFill>
                <a:latin typeface="Times New Roman" panose="02020603050405020304" pitchFamily="18" charset="0"/>
              </a:rPr>
              <a:t>baş</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geçiriji</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7–</a:t>
            </a:r>
            <a:r>
              <a:rPr lang="en-US" sz="3200" dirty="0" err="1" smtClean="0">
                <a:solidFill>
                  <a:srgbClr val="000000"/>
                </a:solidFill>
                <a:latin typeface="Times New Roman" panose="02020603050405020304" pitchFamily="18" charset="0"/>
              </a:rPr>
              <a:t>diferensial</a:t>
            </a:r>
            <a:r>
              <a:rPr lang="en-US" sz="3200" dirty="0">
                <a:solidFill>
                  <a:srgbClr val="000000"/>
                </a:solidFill>
                <a:latin typeface="Times New Roman" panose="02020603050405020304" pitchFamily="18" charset="0"/>
              </a:rPr>
              <a:t>; </a:t>
            </a:r>
            <a:r>
              <a:rPr lang="tk-TM" sz="3200" dirty="0" smtClean="0">
                <a:solidFill>
                  <a:srgbClr val="000000"/>
                </a:solidFill>
                <a:latin typeface="Times New Roman" panose="02020603050405020304" pitchFamily="18" charset="0"/>
              </a:rPr>
              <a:t/>
            </a:r>
            <a:br>
              <a:rPr lang="tk-TM" sz="3200" dirty="0" smtClean="0">
                <a:solidFill>
                  <a:srgbClr val="000000"/>
                </a:solidFill>
                <a:latin typeface="Times New Roman" panose="02020603050405020304" pitchFamily="18" charset="0"/>
              </a:rPr>
            </a:br>
            <a:r>
              <a:rPr lang="en-US" sz="3200" dirty="0" smtClean="0">
                <a:solidFill>
                  <a:srgbClr val="000000"/>
                </a:solidFill>
                <a:latin typeface="Times New Roman" panose="02020603050405020304" pitchFamily="18" charset="0"/>
              </a:rPr>
              <a:t>8–</a:t>
            </a:r>
            <a:r>
              <a:rPr lang="en-US" sz="3200" dirty="0" err="1" smtClean="0">
                <a:solidFill>
                  <a:srgbClr val="000000"/>
                </a:solidFill>
                <a:latin typeface="Times New Roman" panose="02020603050405020304" pitchFamily="18" charset="0"/>
              </a:rPr>
              <a:t>yzky</a:t>
            </a:r>
            <a:r>
              <a:rPr lang="en-US" sz="3200" dirty="0" smtClean="0">
                <a:solidFill>
                  <a:srgbClr val="000000"/>
                </a:solidFill>
                <a:latin typeface="Times New Roman" panose="02020603050405020304" pitchFamily="18" charset="0"/>
              </a:rPr>
              <a:t> </a:t>
            </a:r>
            <a:r>
              <a:rPr lang="en-US" sz="3200" dirty="0">
                <a:solidFill>
                  <a:srgbClr val="000000"/>
                </a:solidFill>
                <a:latin typeface="Times New Roman" panose="02020603050405020304" pitchFamily="18" charset="0"/>
              </a:rPr>
              <a:t>most; </a:t>
            </a:r>
            <a:r>
              <a:rPr lang="en-US" sz="3200" dirty="0" smtClean="0">
                <a:solidFill>
                  <a:srgbClr val="000000"/>
                </a:solidFill>
                <a:latin typeface="Times New Roman" panose="02020603050405020304" pitchFamily="18" charset="0"/>
              </a:rPr>
              <a:t>9–</a:t>
            </a:r>
            <a:r>
              <a:rPr lang="en-US" sz="3200" dirty="0" err="1" smtClean="0">
                <a:solidFill>
                  <a:srgbClr val="000000"/>
                </a:solidFill>
                <a:latin typeface="Times New Roman" panose="02020603050405020304" pitchFamily="18" charset="0"/>
              </a:rPr>
              <a:t>rama</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10–</a:t>
            </a:r>
            <a:r>
              <a:rPr lang="en-US" sz="3200" dirty="0" err="1" smtClean="0">
                <a:solidFill>
                  <a:srgbClr val="000000"/>
                </a:solidFill>
                <a:latin typeface="Times New Roman" panose="02020603050405020304" pitchFamily="18" charset="0"/>
              </a:rPr>
              <a:t>ugrukdyryjy</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rul</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ulgamy</a:t>
            </a:r>
            <a:r>
              <a:rPr lang="en-US" sz="3200" dirty="0">
                <a:solidFill>
                  <a:srgbClr val="000000"/>
                </a:solidFill>
                <a:latin typeface="Times New Roman" panose="02020603050405020304" pitchFamily="18" charset="0"/>
              </a:rPr>
              <a:t>. </a:t>
            </a:r>
            <a:endParaRPr lang="ru-RU" sz="3200" dirty="0"/>
          </a:p>
        </p:txBody>
      </p:sp>
      <p:pic>
        <p:nvPicPr>
          <p:cNvPr id="4" name="Рисунок 3"/>
          <p:cNvPicPr>
            <a:picLocks noChangeAspect="1"/>
          </p:cNvPicPr>
          <p:nvPr/>
        </p:nvPicPr>
        <p:blipFill>
          <a:blip r:embed="rId2"/>
          <a:stretch>
            <a:fillRect/>
          </a:stretch>
        </p:blipFill>
        <p:spPr>
          <a:xfrm>
            <a:off x="1441938" y="2716823"/>
            <a:ext cx="9029700" cy="4026878"/>
          </a:xfrm>
          <a:prstGeom prst="rect">
            <a:avLst/>
          </a:prstGeom>
        </p:spPr>
      </p:pic>
      <p:sp>
        <p:nvSpPr>
          <p:cNvPr id="3" name="Текст 2"/>
          <p:cNvSpPr>
            <a:spLocks noGrp="1"/>
          </p:cNvSpPr>
          <p:nvPr>
            <p:ph type="body" idx="1"/>
          </p:nvPr>
        </p:nvSpPr>
        <p:spPr>
          <a:xfrm>
            <a:off x="79131" y="219808"/>
            <a:ext cx="11966331" cy="2425943"/>
          </a:xfrm>
        </p:spPr>
        <p:txBody>
          <a:bodyPr>
            <a:normAutofit/>
          </a:bodyPr>
          <a:lstStyle/>
          <a:p>
            <a:r>
              <a:rPr lang="tk-TM" dirty="0" smtClean="0"/>
              <a:t>  </a:t>
            </a:r>
            <a:endParaRPr lang="ru-RU" dirty="0"/>
          </a:p>
        </p:txBody>
      </p:sp>
    </p:spTree>
    <p:extLst>
      <p:ext uri="{BB962C8B-B14F-4D97-AF65-F5344CB8AC3E}">
        <p14:creationId xmlns:p14="http://schemas.microsoft.com/office/powerpoint/2010/main" val="83971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49470"/>
            <a:ext cx="10515600" cy="720968"/>
          </a:xfrm>
        </p:spPr>
        <p:txBody>
          <a:bodyPr>
            <a:normAutofit fontScale="90000"/>
          </a:bodyPr>
          <a:lstStyle/>
          <a:p>
            <a:endParaRPr lang="ru-RU" dirty="0"/>
          </a:p>
        </p:txBody>
      </p:sp>
      <p:pic>
        <p:nvPicPr>
          <p:cNvPr id="4" name="Рисунок 3"/>
          <p:cNvPicPr>
            <a:picLocks noChangeAspect="1"/>
          </p:cNvPicPr>
          <p:nvPr/>
        </p:nvPicPr>
        <p:blipFill>
          <a:blip r:embed="rId2"/>
          <a:stretch>
            <a:fillRect/>
          </a:stretch>
        </p:blipFill>
        <p:spPr>
          <a:xfrm>
            <a:off x="1513254" y="879232"/>
            <a:ext cx="9152792" cy="5882054"/>
          </a:xfrm>
          <a:prstGeom prst="rect">
            <a:avLst/>
          </a:prstGeom>
        </p:spPr>
      </p:pic>
      <p:sp>
        <p:nvSpPr>
          <p:cNvPr id="3" name="Текст 2"/>
          <p:cNvSpPr>
            <a:spLocks noGrp="1"/>
          </p:cNvSpPr>
          <p:nvPr>
            <p:ph type="body" idx="1"/>
          </p:nvPr>
        </p:nvSpPr>
        <p:spPr>
          <a:xfrm>
            <a:off x="831850" y="254978"/>
            <a:ext cx="10515600" cy="518746"/>
          </a:xfrm>
        </p:spPr>
        <p:txBody>
          <a:bodyPr>
            <a:normAutofit fontScale="40000" lnSpcReduction="20000"/>
          </a:bodyPr>
          <a:lstStyle/>
          <a:p>
            <a:r>
              <a:rPr lang="tk-TM" sz="5700" dirty="0" smtClean="0">
                <a:solidFill>
                  <a:srgbClr val="000000"/>
                </a:solidFill>
                <a:latin typeface="Times New Roman" panose="02020603050405020304" pitchFamily="18" charset="0"/>
              </a:rPr>
              <a:t>         </a:t>
            </a:r>
            <a:r>
              <a:rPr lang="en-US" sz="10100" b="1" dirty="0" err="1" smtClean="0">
                <a:solidFill>
                  <a:srgbClr val="000000"/>
                </a:solidFill>
                <a:latin typeface="Times New Roman" panose="02020603050405020304" pitchFamily="18" charset="0"/>
              </a:rPr>
              <a:t>Sepleniýäniň</a:t>
            </a:r>
            <a:r>
              <a:rPr lang="en-US" sz="10100" b="1" dirty="0" smtClean="0">
                <a:solidFill>
                  <a:srgbClr val="000000"/>
                </a:solidFill>
                <a:latin typeface="Times New Roman" panose="02020603050405020304" pitchFamily="18" charset="0"/>
              </a:rPr>
              <a:t> </a:t>
            </a:r>
            <a:r>
              <a:rPr lang="en-US" sz="10100" b="1" dirty="0" err="1">
                <a:solidFill>
                  <a:srgbClr val="000000"/>
                </a:solidFill>
                <a:latin typeface="Times New Roman" panose="02020603050405020304" pitchFamily="18" charset="0"/>
              </a:rPr>
              <a:t>gidrawliki</a:t>
            </a:r>
            <a:r>
              <a:rPr lang="en-US" sz="10100" b="1" dirty="0">
                <a:solidFill>
                  <a:srgbClr val="000000"/>
                </a:solidFill>
                <a:latin typeface="Times New Roman" panose="02020603050405020304" pitchFamily="18" charset="0"/>
              </a:rPr>
              <a:t> </a:t>
            </a:r>
            <a:r>
              <a:rPr lang="en-US" sz="10100" b="1" dirty="0" err="1">
                <a:solidFill>
                  <a:srgbClr val="000000"/>
                </a:solidFill>
                <a:latin typeface="Times New Roman" panose="02020603050405020304" pitchFamily="18" charset="0"/>
              </a:rPr>
              <a:t>priwody</a:t>
            </a:r>
            <a:r>
              <a:rPr lang="en-US" sz="10100" b="1" dirty="0">
                <a:solidFill>
                  <a:srgbClr val="000000"/>
                </a:solidFill>
                <a:latin typeface="Times New Roman" panose="02020603050405020304" pitchFamily="18" charset="0"/>
              </a:rPr>
              <a:t>. </a:t>
            </a:r>
            <a:endParaRPr lang="ru-RU" sz="10100" b="1" dirty="0"/>
          </a:p>
        </p:txBody>
      </p:sp>
    </p:spTree>
    <p:extLst>
      <p:ext uri="{BB962C8B-B14F-4D97-AF65-F5344CB8AC3E}">
        <p14:creationId xmlns:p14="http://schemas.microsoft.com/office/powerpoint/2010/main" val="235373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52853"/>
          </a:xfrm>
        </p:spPr>
        <p:txBody>
          <a:bodyPr/>
          <a:lstStyle/>
          <a:p>
            <a:r>
              <a:rPr lang="tk-TM" dirty="0" smtClean="0">
                <a:solidFill>
                  <a:srgbClr val="000000"/>
                </a:solidFill>
                <a:latin typeface="Times New Roman" panose="02020603050405020304" pitchFamily="18" charset="0"/>
              </a:rPr>
              <a:t>           </a:t>
            </a:r>
            <a:r>
              <a:rPr lang="en-US" b="1" dirty="0" err="1" smtClean="0">
                <a:solidFill>
                  <a:srgbClr val="000000"/>
                </a:solidFill>
                <a:latin typeface="Times New Roman" panose="02020603050405020304" pitchFamily="18" charset="0"/>
              </a:rPr>
              <a:t>Awtomobi</a:t>
            </a:r>
            <a:r>
              <a:rPr lang="tk-TM" b="1" dirty="0" smtClean="0">
                <a:solidFill>
                  <a:srgbClr val="000000"/>
                </a:solidFill>
                <a:latin typeface="Times New Roman" panose="02020603050405020304" pitchFamily="18" charset="0"/>
              </a:rPr>
              <a:t>l ulagyň</a:t>
            </a:r>
            <a:r>
              <a:rPr lang="en-US" b="1" dirty="0" smtClean="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tizlik</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geçirijisi</a:t>
            </a:r>
            <a:r>
              <a:rPr lang="en-US" b="1" dirty="0">
                <a:solidFill>
                  <a:srgbClr val="000000"/>
                </a:solidFill>
                <a:latin typeface="Times New Roman" panose="02020603050405020304" pitchFamily="18" charset="0"/>
              </a:rPr>
              <a:t>. </a:t>
            </a:r>
            <a:endParaRPr lang="ru-RU" b="1" dirty="0"/>
          </a:p>
        </p:txBody>
      </p:sp>
      <p:pic>
        <p:nvPicPr>
          <p:cNvPr id="4" name="Объект 3"/>
          <p:cNvPicPr>
            <a:picLocks noGrp="1" noChangeAspect="1"/>
          </p:cNvPicPr>
          <p:nvPr>
            <p:ph idx="1"/>
          </p:nvPr>
        </p:nvPicPr>
        <p:blipFill rotWithShape="1">
          <a:blip r:embed="rId2"/>
          <a:srcRect r="1813" b="29842"/>
          <a:stretch/>
        </p:blipFill>
        <p:spPr>
          <a:xfrm>
            <a:off x="2277208" y="729762"/>
            <a:ext cx="7798776" cy="6057900"/>
          </a:xfrm>
          <a:prstGeom prst="rect">
            <a:avLst/>
          </a:prstGeom>
        </p:spPr>
      </p:pic>
    </p:spTree>
    <p:extLst>
      <p:ext uri="{BB962C8B-B14F-4D97-AF65-F5344CB8AC3E}">
        <p14:creationId xmlns:p14="http://schemas.microsoft.com/office/powerpoint/2010/main" val="269026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054" y="365125"/>
            <a:ext cx="11904784" cy="5947752"/>
          </a:xfrm>
        </p:spPr>
        <p:txBody>
          <a:bodyPr>
            <a:normAutofit fontScale="90000"/>
          </a:bodyPr>
          <a:lstStyle/>
          <a:p>
            <a:r>
              <a:rPr lang="tk-TM" sz="3600" dirty="0" smtClean="0">
                <a:solidFill>
                  <a:srgbClr val="000000"/>
                </a:solidFill>
                <a:latin typeface="Times New Roman" panose="02020603050405020304" pitchFamily="18" charset="0"/>
              </a:rPr>
              <a:t>                                 </a:t>
            </a:r>
            <a:r>
              <a:rPr lang="en-US" sz="3600" b="1" dirty="0" err="1" smtClean="0">
                <a:solidFill>
                  <a:srgbClr val="000000"/>
                </a:solidFill>
                <a:latin typeface="Times New Roman" panose="02020603050405020304" pitchFamily="18" charset="0"/>
              </a:rPr>
              <a:t>Awtomobiliň</a:t>
            </a:r>
            <a:r>
              <a:rPr lang="en-US" sz="3600" b="1" dirty="0" smtClean="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tizlik</a:t>
            </a:r>
            <a:r>
              <a:rPr lang="en-US" sz="3600" b="1" dirty="0">
                <a:solidFill>
                  <a:srgbClr val="000000"/>
                </a:solidFill>
                <a:latin typeface="Times New Roman" panose="02020603050405020304" pitchFamily="18" charset="0"/>
              </a:rPr>
              <a:t> </a:t>
            </a:r>
            <a:r>
              <a:rPr lang="en-US" sz="3600" b="1" dirty="0" err="1">
                <a:solidFill>
                  <a:srgbClr val="000000"/>
                </a:solidFill>
                <a:latin typeface="Times New Roman" panose="02020603050405020304" pitchFamily="18" charset="0"/>
              </a:rPr>
              <a:t>geçirijisi</a:t>
            </a:r>
            <a:r>
              <a:rPr lang="en-US" sz="3600" b="1" dirty="0">
                <a:solidFill>
                  <a:srgbClr val="000000"/>
                </a:solidFill>
                <a:latin typeface="Times New Roman" panose="02020603050405020304" pitchFamily="18" charset="0"/>
              </a:rPr>
              <a:t>. </a:t>
            </a:r>
            <a:br>
              <a:rPr lang="en-US" sz="3600" b="1" dirty="0">
                <a:solidFill>
                  <a:srgbClr val="000000"/>
                </a:solidFill>
                <a:latin typeface="Times New Roman" panose="02020603050405020304" pitchFamily="18" charset="0"/>
              </a:rPr>
            </a:br>
            <a:r>
              <a:rPr lang="en-US" sz="3600" dirty="0" smtClean="0">
                <a:solidFill>
                  <a:srgbClr val="000000"/>
                </a:solidFill>
                <a:latin typeface="Times New Roman" panose="02020603050405020304" pitchFamily="18" charset="0"/>
              </a:rPr>
              <a:t>1–</a:t>
            </a:r>
            <a:r>
              <a:rPr lang="en-US" sz="3600" dirty="0" err="1" smtClean="0">
                <a:solidFill>
                  <a:srgbClr val="000000"/>
                </a:solidFill>
                <a:latin typeface="Times New Roman" panose="02020603050405020304" pitchFamily="18" charset="0"/>
              </a:rPr>
              <a:t>araky</a:t>
            </a:r>
            <a:r>
              <a:rPr lang="en-US" sz="3600" dirty="0" smtClean="0">
                <a:solidFill>
                  <a:srgbClr val="000000"/>
                </a:solidFill>
                <a:latin typeface="Times New Roman" panose="02020603050405020304" pitchFamily="18" charset="0"/>
              </a:rPr>
              <a:t> </a:t>
            </a:r>
            <a:r>
              <a:rPr lang="en-US" sz="3600" dirty="0" err="1">
                <a:solidFill>
                  <a:srgbClr val="000000"/>
                </a:solidFill>
                <a:latin typeface="Times New Roman" panose="02020603050405020304" pitchFamily="18" charset="0"/>
              </a:rPr>
              <a:t>wal</a:t>
            </a:r>
            <a:r>
              <a:rPr lang="en-US" sz="3600" dirty="0">
                <a:solidFill>
                  <a:srgbClr val="000000"/>
                </a:solidFill>
                <a:latin typeface="Times New Roman" panose="02020603050405020304" pitchFamily="18" charset="0"/>
              </a:rPr>
              <a:t>; </a:t>
            </a:r>
            <a:r>
              <a:rPr lang="en-US" sz="3600" dirty="0" smtClean="0">
                <a:solidFill>
                  <a:srgbClr val="000000"/>
                </a:solidFill>
                <a:latin typeface="Times New Roman" panose="02020603050405020304" pitchFamily="18" charset="0"/>
              </a:rPr>
              <a:t>2–</a:t>
            </a:r>
            <a:r>
              <a:rPr lang="en-US" sz="3600" dirty="0" err="1" smtClean="0">
                <a:solidFill>
                  <a:srgbClr val="000000"/>
                </a:solidFill>
                <a:latin typeface="Times New Roman" panose="02020603050405020304" pitchFamily="18" charset="0"/>
              </a:rPr>
              <a:t>birinji</a:t>
            </a:r>
            <a:r>
              <a:rPr lang="en-US" sz="3600" dirty="0" smtClean="0">
                <a:solidFill>
                  <a:srgbClr val="000000"/>
                </a:solidFill>
                <a:latin typeface="Times New Roman" panose="02020603050405020304" pitchFamily="18" charset="0"/>
              </a:rPr>
              <a:t> </a:t>
            </a:r>
            <a:r>
              <a:rPr lang="en-US" sz="3600" dirty="0" err="1">
                <a:solidFill>
                  <a:srgbClr val="000000"/>
                </a:solidFill>
                <a:latin typeface="Times New Roman" panose="02020603050405020304" pitchFamily="18" charset="0"/>
              </a:rPr>
              <a:t>wal</a:t>
            </a:r>
            <a:r>
              <a:rPr lang="en-US" sz="3600" dirty="0">
                <a:solidFill>
                  <a:srgbClr val="000000"/>
                </a:solidFill>
                <a:latin typeface="Times New Roman" panose="02020603050405020304" pitchFamily="18" charset="0"/>
              </a:rPr>
              <a:t>; </a:t>
            </a:r>
            <a:r>
              <a:rPr lang="en-US" sz="3600" dirty="0" smtClean="0">
                <a:solidFill>
                  <a:srgbClr val="000000"/>
                </a:solidFill>
                <a:latin typeface="Times New Roman" panose="02020603050405020304" pitchFamily="18" charset="0"/>
              </a:rPr>
              <a:t>3–</a:t>
            </a:r>
            <a:r>
              <a:rPr lang="en-US" sz="3600" dirty="0" err="1" smtClean="0">
                <a:solidFill>
                  <a:srgbClr val="000000"/>
                </a:solidFill>
                <a:latin typeface="Times New Roman" panose="02020603050405020304" pitchFamily="18" charset="0"/>
              </a:rPr>
              <a:t>birinji</a:t>
            </a:r>
            <a:r>
              <a:rPr lang="en-US" sz="3600" dirty="0" smtClean="0">
                <a:solidFill>
                  <a:srgbClr val="000000"/>
                </a:solidFill>
                <a:latin typeface="Times New Roman" panose="02020603050405020304" pitchFamily="18" charset="0"/>
              </a:rPr>
              <a:t> </a:t>
            </a:r>
            <a:r>
              <a:rPr lang="en-US" sz="3600" dirty="0" err="1">
                <a:solidFill>
                  <a:srgbClr val="000000"/>
                </a:solidFill>
                <a:latin typeface="Times New Roman" panose="02020603050405020304" pitchFamily="18" charset="0"/>
              </a:rPr>
              <a:t>wal</a:t>
            </a:r>
            <a:r>
              <a:rPr lang="en-US" sz="3600" dirty="0">
                <a:solidFill>
                  <a:srgbClr val="000000"/>
                </a:solidFill>
                <a:latin typeface="Times New Roman" panose="02020603050405020304" pitchFamily="18" charset="0"/>
              </a:rPr>
              <a:t> </a:t>
            </a:r>
            <a:r>
              <a:rPr lang="en-US" sz="3600" dirty="0" err="1">
                <a:solidFill>
                  <a:srgbClr val="000000"/>
                </a:solidFill>
                <a:latin typeface="Times New Roman" panose="02020603050405020304" pitchFamily="18" charset="0"/>
              </a:rPr>
              <a:t>bilen</a:t>
            </a:r>
            <a:r>
              <a:rPr lang="en-US" sz="3600" dirty="0">
                <a:solidFill>
                  <a:srgbClr val="000000"/>
                </a:solidFill>
                <a:latin typeface="Times New Roman" panose="02020603050405020304" pitchFamily="18" charset="0"/>
              </a:rPr>
              <a:t> bile </a:t>
            </a:r>
            <a:r>
              <a:rPr lang="en-US" sz="3600" dirty="0" err="1">
                <a:solidFill>
                  <a:srgbClr val="000000"/>
                </a:solidFill>
                <a:latin typeface="Times New Roman" panose="02020603050405020304" pitchFamily="18" charset="0"/>
              </a:rPr>
              <a:t>ýasalan</a:t>
            </a:r>
            <a:r>
              <a:rPr lang="en-US" sz="3600" dirty="0">
                <a:solidFill>
                  <a:srgbClr val="000000"/>
                </a:solidFill>
                <a:latin typeface="Times New Roman" panose="02020603050405020304" pitchFamily="18" charset="0"/>
              </a:rPr>
              <a:t> </a:t>
            </a:r>
            <a:r>
              <a:rPr lang="en-US" sz="3600" dirty="0" err="1">
                <a:solidFill>
                  <a:srgbClr val="000000"/>
                </a:solidFill>
                <a:latin typeface="Times New Roman" panose="02020603050405020304" pitchFamily="18" charset="0"/>
              </a:rPr>
              <a:t>dişli</a:t>
            </a:r>
            <a:r>
              <a:rPr lang="en-US" sz="3600" dirty="0">
                <a:solidFill>
                  <a:srgbClr val="000000"/>
                </a:solidFill>
                <a:latin typeface="Times New Roman" panose="02020603050405020304" pitchFamily="18" charset="0"/>
              </a:rPr>
              <a:t> </a:t>
            </a:r>
            <a:r>
              <a:rPr lang="en-US" sz="3600" dirty="0" err="1">
                <a:solidFill>
                  <a:srgbClr val="000000"/>
                </a:solidFill>
                <a:latin typeface="Times New Roman" panose="02020603050405020304" pitchFamily="18" charset="0"/>
              </a:rPr>
              <a:t>tigir</a:t>
            </a:r>
            <a:r>
              <a:rPr lang="en-US" sz="3600" dirty="0">
                <a:solidFill>
                  <a:srgbClr val="000000"/>
                </a:solidFill>
                <a:latin typeface="Times New Roman" panose="02020603050405020304" pitchFamily="18" charset="0"/>
              </a:rPr>
              <a:t>; </a:t>
            </a:r>
            <a:r>
              <a:rPr lang="en-US" sz="3600" dirty="0" smtClean="0">
                <a:solidFill>
                  <a:srgbClr val="000000"/>
                </a:solidFill>
                <a:latin typeface="Times New Roman" panose="02020603050405020304" pitchFamily="18" charset="0"/>
              </a:rPr>
              <a:t>4–</a:t>
            </a:r>
            <a:r>
              <a:rPr lang="en-US" sz="3600" dirty="0" err="1" smtClean="0">
                <a:solidFill>
                  <a:srgbClr val="000000"/>
                </a:solidFill>
                <a:latin typeface="Times New Roman" panose="02020603050405020304" pitchFamily="18" charset="0"/>
              </a:rPr>
              <a:t>sinhronizator</a:t>
            </a:r>
            <a:r>
              <a:rPr lang="en-US" sz="3600" dirty="0" smtClean="0">
                <a:solidFill>
                  <a:srgbClr val="000000"/>
                </a:solidFill>
                <a:latin typeface="Times New Roman" panose="02020603050405020304" pitchFamily="18" charset="0"/>
              </a:rPr>
              <a:t> </a:t>
            </a:r>
            <a:r>
              <a:rPr lang="en-US" sz="3600" dirty="0">
                <a:solidFill>
                  <a:srgbClr val="000000"/>
                </a:solidFill>
                <a:latin typeface="Times New Roman" panose="02020603050405020304" pitchFamily="18" charset="0"/>
              </a:rPr>
              <a:t>(</a:t>
            </a:r>
            <a:r>
              <a:rPr lang="en-US" sz="3600" dirty="0" err="1">
                <a:solidFill>
                  <a:srgbClr val="000000"/>
                </a:solidFill>
                <a:latin typeface="Times New Roman" panose="02020603050405020304" pitchFamily="18" charset="0"/>
              </a:rPr>
              <a:t>tizlik</a:t>
            </a:r>
            <a:r>
              <a:rPr lang="en-US" sz="3600" dirty="0">
                <a:solidFill>
                  <a:srgbClr val="000000"/>
                </a:solidFill>
                <a:latin typeface="Times New Roman" panose="02020603050405020304" pitchFamily="18" charset="0"/>
              </a:rPr>
              <a:t> </a:t>
            </a:r>
            <a:r>
              <a:rPr lang="en-US" sz="3600" dirty="0" err="1">
                <a:solidFill>
                  <a:srgbClr val="000000"/>
                </a:solidFill>
                <a:latin typeface="Times New Roman" panose="02020603050405020304" pitchFamily="18" charset="0"/>
              </a:rPr>
              <a:t>geçirilende</a:t>
            </a:r>
            <a:r>
              <a:rPr lang="en-US" sz="3600" dirty="0">
                <a:solidFill>
                  <a:srgbClr val="000000"/>
                </a:solidFill>
                <a:latin typeface="Times New Roman" panose="02020603050405020304" pitchFamily="18" charset="0"/>
              </a:rPr>
              <a:t> </a:t>
            </a:r>
            <a:r>
              <a:rPr lang="en-US" sz="3600" dirty="0" err="1" smtClean="0">
                <a:solidFill>
                  <a:srgbClr val="000000"/>
                </a:solidFill>
                <a:latin typeface="Times New Roman" panose="02020603050405020304" pitchFamily="18" charset="0"/>
              </a:rPr>
              <a:t>wallaryň</a:t>
            </a:r>
            <a:r>
              <a:rPr lang="en-US" sz="3600" dirty="0" smtClean="0">
                <a:solidFill>
                  <a:srgbClr val="000000"/>
                </a:solidFill>
                <a:latin typeface="Times New Roman" panose="02020603050405020304" pitchFamily="18" charset="0"/>
              </a:rPr>
              <a:t> </a:t>
            </a:r>
            <a:r>
              <a:rPr lang="en-US" sz="3600" dirty="0">
                <a:solidFill>
                  <a:srgbClr val="000000"/>
                </a:solidFill>
                <a:latin typeface="Times New Roman" panose="02020603050405020304" pitchFamily="18" charset="0"/>
              </a:rPr>
              <a:t/>
            </a:r>
            <a:br>
              <a:rPr lang="en-US" sz="3600" dirty="0">
                <a:solidFill>
                  <a:srgbClr val="000000"/>
                </a:solidFill>
                <a:latin typeface="Times New Roman" panose="02020603050405020304" pitchFamily="18" charset="0"/>
              </a:rPr>
            </a:br>
            <a:r>
              <a:rPr lang="en-US" sz="3600" dirty="0" err="1" smtClean="0">
                <a:latin typeface="Times New Roman" panose="02020603050405020304" pitchFamily="18" charset="0"/>
              </a:rPr>
              <a:t>aýlawyny</a:t>
            </a:r>
            <a:r>
              <a:rPr lang="en-US" sz="3600" dirty="0" smtClean="0">
                <a:latin typeface="Times New Roman" panose="02020603050405020304" pitchFamily="18" charset="0"/>
              </a:rPr>
              <a:t> </a:t>
            </a:r>
            <a:r>
              <a:rPr lang="en-US" sz="3600" dirty="0" err="1">
                <a:latin typeface="Times New Roman" panose="02020603050405020304" pitchFamily="18" charset="0"/>
              </a:rPr>
              <a:t>deňleşdirip</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tigirleri</a:t>
            </a:r>
            <a:r>
              <a:rPr lang="en-US" sz="3600" dirty="0">
                <a:latin typeface="Times New Roman" panose="02020603050405020304" pitchFamily="18" charset="0"/>
              </a:rPr>
              <a:t> </a:t>
            </a:r>
            <a:r>
              <a:rPr lang="en-US" sz="3600" dirty="0" err="1">
                <a:latin typeface="Times New Roman" panose="02020603050405020304" pitchFamily="18" charset="0"/>
              </a:rPr>
              <a:t>sessiz</a:t>
            </a:r>
            <a:r>
              <a:rPr lang="en-US" sz="3600" dirty="0">
                <a:latin typeface="Times New Roman" panose="02020603050405020304" pitchFamily="18" charset="0"/>
              </a:rPr>
              <a:t> </a:t>
            </a:r>
            <a:r>
              <a:rPr lang="en-US" sz="3600" dirty="0" err="1">
                <a:latin typeface="Times New Roman" panose="02020603050405020304" pitchFamily="18" charset="0"/>
              </a:rPr>
              <a:t>birikdiriji</a:t>
            </a:r>
            <a:r>
              <a:rPr lang="en-US" sz="3600" dirty="0">
                <a:latin typeface="Times New Roman" panose="02020603050405020304" pitchFamily="18" charset="0"/>
              </a:rPr>
              <a:t>); </a:t>
            </a:r>
            <a:r>
              <a:rPr lang="en-US" sz="3600" dirty="0" smtClean="0">
                <a:latin typeface="Times New Roman" panose="02020603050405020304" pitchFamily="18" charset="0"/>
              </a:rPr>
              <a:t>5–</a:t>
            </a:r>
            <a:r>
              <a:rPr lang="en-US" sz="3600" dirty="0" err="1" smtClean="0">
                <a:latin typeface="Times New Roman" panose="02020603050405020304" pitchFamily="18" charset="0"/>
              </a:rPr>
              <a:t>dö</a:t>
            </a:r>
            <a:r>
              <a:rPr lang="tk-TM" sz="3600" dirty="0" smtClean="0">
                <a:latin typeface="Times New Roman" panose="02020603050405020304" pitchFamily="18" charset="0"/>
              </a:rPr>
              <a:t>r</a:t>
            </a:r>
            <a:r>
              <a:rPr lang="en-US" sz="3600" dirty="0" err="1" smtClean="0">
                <a:latin typeface="Times New Roman" panose="02020603050405020304" pitchFamily="18" charset="0"/>
              </a:rPr>
              <a:t>dünji</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6–</a:t>
            </a:r>
            <a:r>
              <a:rPr lang="en-US" sz="3600" dirty="0" err="1" smtClean="0">
                <a:latin typeface="Times New Roman" panose="02020603050405020304" pitchFamily="18" charset="0"/>
              </a:rPr>
              <a:t>üçünji</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7–</a:t>
            </a:r>
            <a:r>
              <a:rPr lang="en-US" sz="3600" dirty="0" err="1" smtClean="0">
                <a:latin typeface="Times New Roman" panose="02020603050405020304" pitchFamily="18" charset="0"/>
              </a:rPr>
              <a:t>sinhronizator</a:t>
            </a:r>
            <a:r>
              <a:rPr lang="en-US" sz="3600" dirty="0">
                <a:latin typeface="Times New Roman" panose="02020603050405020304" pitchFamily="18" charset="0"/>
              </a:rPr>
              <a:t>; </a:t>
            </a:r>
            <a:r>
              <a:rPr lang="en-US" sz="3600" dirty="0" smtClean="0">
                <a:latin typeface="Times New Roman" panose="02020603050405020304" pitchFamily="18" charset="0"/>
              </a:rPr>
              <a:t>8–</a:t>
            </a:r>
            <a:r>
              <a:rPr lang="en-US" sz="3600" dirty="0" err="1" smtClean="0">
                <a:latin typeface="Times New Roman" panose="02020603050405020304" pitchFamily="18" charset="0"/>
              </a:rPr>
              <a:t>ikinji</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9–</a:t>
            </a:r>
            <a:r>
              <a:rPr lang="en-US" sz="3600" dirty="0" err="1" smtClean="0">
                <a:latin typeface="Times New Roman" panose="02020603050405020304" pitchFamily="18" charset="0"/>
              </a:rPr>
              <a:t>birinji</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10–el </a:t>
            </a:r>
            <a:r>
              <a:rPr lang="en-US" sz="3600" dirty="0" err="1">
                <a:latin typeface="Times New Roman" panose="02020603050405020304" pitchFamily="18" charset="0"/>
              </a:rPr>
              <a:t>tormozy</a:t>
            </a:r>
            <a:r>
              <a:rPr lang="en-US" sz="3600" dirty="0">
                <a:latin typeface="Times New Roman" panose="02020603050405020304" pitchFamily="18" charset="0"/>
              </a:rPr>
              <a:t>; </a:t>
            </a:r>
            <a:r>
              <a:rPr lang="en-US" sz="3600" dirty="0" smtClean="0">
                <a:latin typeface="Times New Roman" panose="02020603050405020304" pitchFamily="18" charset="0"/>
              </a:rPr>
              <a:t>11–</a:t>
            </a:r>
            <a:r>
              <a:rPr lang="en-US" sz="3600" dirty="0" err="1" smtClean="0">
                <a:latin typeface="Times New Roman" panose="02020603050405020304" pitchFamily="18" charset="0"/>
              </a:rPr>
              <a:t>ikinji</a:t>
            </a:r>
            <a:r>
              <a:rPr lang="en-US" sz="3600" dirty="0" smtClean="0">
                <a:latin typeface="Times New Roman" panose="02020603050405020304" pitchFamily="18" charset="0"/>
              </a:rPr>
              <a:t> </a:t>
            </a:r>
            <a:r>
              <a:rPr lang="en-US" sz="3600" dirty="0" err="1">
                <a:latin typeface="Times New Roman" panose="02020603050405020304" pitchFamily="18" charset="0"/>
              </a:rPr>
              <a:t>wal</a:t>
            </a:r>
            <a:r>
              <a:rPr lang="en-US" sz="3600" dirty="0">
                <a:latin typeface="Times New Roman" panose="02020603050405020304" pitchFamily="18" charset="0"/>
              </a:rPr>
              <a:t>; </a:t>
            </a:r>
            <a:r>
              <a:rPr lang="en-US" sz="3600" dirty="0" smtClean="0">
                <a:latin typeface="Times New Roman" panose="02020603050405020304" pitchFamily="18" charset="0"/>
              </a:rPr>
              <a:t>12–</a:t>
            </a:r>
            <a:r>
              <a:rPr lang="en-US" sz="3600" dirty="0" err="1" smtClean="0">
                <a:latin typeface="Times New Roman" panose="02020603050405020304" pitchFamily="18" charset="0"/>
              </a:rPr>
              <a:t>spidometriň</a:t>
            </a:r>
            <a:r>
              <a:rPr lang="en-US" sz="3600" dirty="0" smtClean="0">
                <a:latin typeface="Times New Roman" panose="02020603050405020304" pitchFamily="18" charset="0"/>
              </a:rPr>
              <a:t> </a:t>
            </a:r>
            <a:r>
              <a:rPr lang="en-US" sz="3600" dirty="0" err="1">
                <a:latin typeface="Times New Roman" panose="02020603050405020304" pitchFamily="18" charset="0"/>
              </a:rPr>
              <a:t>priwodynyň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13</a:t>
            </a:r>
            <a:r>
              <a:rPr lang="en-US" sz="3600" dirty="0">
                <a:latin typeface="Times New Roman" panose="02020603050405020304" pitchFamily="18" charset="0"/>
              </a:rPr>
              <a:t>, </a:t>
            </a:r>
            <a:r>
              <a:rPr lang="en-US" sz="3600" dirty="0" smtClean="0">
                <a:latin typeface="Times New Roman" panose="02020603050405020304" pitchFamily="18" charset="0"/>
              </a:rPr>
              <a:t>19–</a:t>
            </a:r>
            <a:r>
              <a:rPr lang="en-US" sz="3600" dirty="0" err="1" smtClean="0">
                <a:latin typeface="Times New Roman" panose="02020603050405020304" pitchFamily="18" charset="0"/>
              </a:rPr>
              <a:t>yza</a:t>
            </a:r>
            <a:r>
              <a:rPr lang="en-US" sz="3600" dirty="0" smtClean="0">
                <a:latin typeface="Times New Roman" panose="02020603050405020304" pitchFamily="18" charset="0"/>
              </a:rPr>
              <a:t> </a:t>
            </a:r>
            <a:r>
              <a:rPr lang="en-US" sz="3600" dirty="0" err="1">
                <a:latin typeface="Times New Roman" panose="02020603050405020304" pitchFamily="18" charset="0"/>
              </a:rPr>
              <a:t>hereketiň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tigirleriniň</a:t>
            </a:r>
            <a:r>
              <a:rPr lang="en-US" sz="3600" dirty="0">
                <a:latin typeface="Times New Roman" panose="02020603050405020304" pitchFamily="18" charset="0"/>
              </a:rPr>
              <a:t> </a:t>
            </a:r>
            <a:r>
              <a:rPr lang="en-US" sz="3600" dirty="0" err="1">
                <a:latin typeface="Times New Roman" panose="02020603050405020304" pitchFamily="18" charset="0"/>
              </a:rPr>
              <a:t>blogy</a:t>
            </a:r>
            <a:r>
              <a:rPr lang="en-US" sz="3600" dirty="0">
                <a:latin typeface="Times New Roman" panose="02020603050405020304" pitchFamily="18" charset="0"/>
              </a:rPr>
              <a:t>; </a:t>
            </a:r>
            <a:r>
              <a:rPr lang="en-US" sz="3600" dirty="0" smtClean="0">
                <a:latin typeface="Times New Roman" panose="02020603050405020304" pitchFamily="18" charset="0"/>
              </a:rPr>
              <a:t>14–</a:t>
            </a:r>
            <a:r>
              <a:rPr lang="en-US" sz="3600" dirty="0" err="1" smtClean="0">
                <a:latin typeface="Times New Roman" panose="02020603050405020304" pitchFamily="18" charset="0"/>
              </a:rPr>
              <a:t>araky</a:t>
            </a:r>
            <a:r>
              <a:rPr lang="en-US" sz="3600" dirty="0" smtClean="0">
                <a:latin typeface="Times New Roman" panose="02020603050405020304" pitchFamily="18" charset="0"/>
              </a:rPr>
              <a:t> </a:t>
            </a:r>
            <a:r>
              <a:rPr lang="en-US" sz="3600" dirty="0" err="1">
                <a:latin typeface="Times New Roman" panose="02020603050405020304" pitchFamily="18" charset="0"/>
              </a:rPr>
              <a:t>wal</a:t>
            </a:r>
            <a:r>
              <a:rPr lang="en-US" sz="3600" dirty="0">
                <a:latin typeface="Times New Roman" panose="02020603050405020304" pitchFamily="18" charset="0"/>
              </a:rPr>
              <a:t> </a:t>
            </a:r>
            <a:r>
              <a:rPr lang="en-US" sz="3600" dirty="0" err="1">
                <a:latin typeface="Times New Roman" panose="02020603050405020304" pitchFamily="18" charset="0"/>
              </a:rPr>
              <a:t>bilen</a:t>
            </a:r>
            <a:r>
              <a:rPr lang="en-US" sz="3600" dirty="0">
                <a:latin typeface="Times New Roman" panose="02020603050405020304" pitchFamily="18" charset="0"/>
              </a:rPr>
              <a:t> bile </a:t>
            </a:r>
            <a:r>
              <a:rPr lang="en-US" sz="3600" dirty="0" err="1">
                <a:latin typeface="Times New Roman" panose="02020603050405020304" pitchFamily="18" charset="0"/>
              </a:rPr>
              <a:t>ýasalan</a:t>
            </a:r>
            <a:r>
              <a:rPr lang="en-US" sz="3600" dirty="0">
                <a:latin typeface="Times New Roman" panose="02020603050405020304" pitchFamily="18" charset="0"/>
              </a:rPr>
              <a:t> </a:t>
            </a:r>
            <a:r>
              <a:rPr lang="en-US" sz="3600" dirty="0" err="1">
                <a:latin typeface="Times New Roman" panose="02020603050405020304" pitchFamily="18" charset="0"/>
              </a:rPr>
              <a:t>birinji</a:t>
            </a:r>
            <a:r>
              <a:rPr lang="en-US" sz="3600" dirty="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15–</a:t>
            </a:r>
            <a:r>
              <a:rPr lang="en-US" sz="3600" dirty="0" err="1" smtClean="0">
                <a:latin typeface="Times New Roman" panose="02020603050405020304" pitchFamily="18" charset="0"/>
              </a:rPr>
              <a:t>ikinji</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araky</a:t>
            </a:r>
            <a:r>
              <a:rPr lang="en-US" sz="3600" dirty="0">
                <a:latin typeface="Times New Roman" panose="02020603050405020304" pitchFamily="18" charset="0"/>
              </a:rPr>
              <a:t> </a:t>
            </a:r>
            <a:r>
              <a:rPr lang="en-US" sz="3600" dirty="0" err="1">
                <a:latin typeface="Times New Roman" panose="02020603050405020304" pitchFamily="18" charset="0"/>
              </a:rPr>
              <a:t>waldaky</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16–</a:t>
            </a:r>
            <a:r>
              <a:rPr lang="en-US" sz="3600" dirty="0" err="1" smtClean="0">
                <a:latin typeface="Times New Roman" panose="02020603050405020304" pitchFamily="18" charset="0"/>
              </a:rPr>
              <a:t>yza</a:t>
            </a:r>
            <a:r>
              <a:rPr lang="en-US" sz="3600" dirty="0" smtClean="0">
                <a:latin typeface="Times New Roman" panose="02020603050405020304" pitchFamily="18" charset="0"/>
              </a:rPr>
              <a:t> </a:t>
            </a:r>
            <a:r>
              <a:rPr lang="en-US" sz="3600" dirty="0" err="1">
                <a:latin typeface="Times New Roman" panose="02020603050405020304" pitchFamily="18" charset="0"/>
              </a:rPr>
              <a:t>hereketiň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17–</a:t>
            </a:r>
            <a:r>
              <a:rPr lang="en-US" sz="3600" dirty="0" err="1" smtClean="0">
                <a:latin typeface="Times New Roman" panose="02020603050405020304" pitchFamily="18" charset="0"/>
              </a:rPr>
              <a:t>üçünji</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araky</a:t>
            </a:r>
            <a:r>
              <a:rPr lang="en-US" sz="3600" dirty="0">
                <a:latin typeface="Times New Roman" panose="02020603050405020304" pitchFamily="18" charset="0"/>
              </a:rPr>
              <a:t> </a:t>
            </a:r>
            <a:r>
              <a:rPr lang="en-US" sz="3600" dirty="0" err="1">
                <a:latin typeface="Times New Roman" panose="02020603050405020304" pitchFamily="18" charset="0"/>
              </a:rPr>
              <a:t>waldaky</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18–</a:t>
            </a:r>
            <a:r>
              <a:rPr lang="en-US" sz="3600" dirty="0" err="1" smtClean="0">
                <a:latin typeface="Times New Roman" panose="02020603050405020304" pitchFamily="18" charset="0"/>
              </a:rPr>
              <a:t>dördünji</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tigiri</a:t>
            </a:r>
            <a:r>
              <a:rPr lang="en-US" sz="3600" dirty="0">
                <a:latin typeface="Times New Roman" panose="02020603050405020304" pitchFamily="18" charset="0"/>
              </a:rPr>
              <a:t>; </a:t>
            </a:r>
            <a:r>
              <a:rPr lang="en-US" sz="3600" dirty="0" smtClean="0">
                <a:latin typeface="Times New Roman" panose="02020603050405020304" pitchFamily="18" charset="0"/>
              </a:rPr>
              <a:t>20–</a:t>
            </a:r>
            <a:r>
              <a:rPr lang="en-US" sz="3600" dirty="0" err="1" smtClean="0">
                <a:latin typeface="Times New Roman" panose="02020603050405020304" pitchFamily="18" charset="0"/>
              </a:rPr>
              <a:t>yza</a:t>
            </a:r>
            <a:r>
              <a:rPr lang="en-US" sz="3600" dirty="0" smtClean="0">
                <a:latin typeface="Times New Roman" panose="02020603050405020304" pitchFamily="18" charset="0"/>
              </a:rPr>
              <a:t> </a:t>
            </a:r>
            <a:r>
              <a:rPr lang="en-US" sz="3600" dirty="0" err="1">
                <a:latin typeface="Times New Roman" panose="02020603050405020304" pitchFamily="18" charset="0"/>
              </a:rPr>
              <a:t>bolan</a:t>
            </a:r>
            <a:r>
              <a:rPr lang="en-US" sz="3600" dirty="0">
                <a:latin typeface="Times New Roman" panose="02020603050405020304" pitchFamily="18" charset="0"/>
              </a:rPr>
              <a:t> </a:t>
            </a:r>
            <a:r>
              <a:rPr lang="en-US" sz="3600" dirty="0" err="1">
                <a:latin typeface="Times New Roman" panose="02020603050405020304" pitchFamily="18" charset="0"/>
              </a:rPr>
              <a:t>hereketiň</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tigirleriniň</a:t>
            </a:r>
            <a:r>
              <a:rPr lang="en-US" sz="3600" dirty="0">
                <a:latin typeface="Times New Roman" panose="02020603050405020304" pitchFamily="18" charset="0"/>
              </a:rPr>
              <a:t> </a:t>
            </a:r>
            <a:r>
              <a:rPr lang="en-US" sz="3600" dirty="0" err="1">
                <a:latin typeface="Times New Roman" panose="02020603050405020304" pitchFamily="18" charset="0"/>
              </a:rPr>
              <a:t>blogynyň</a:t>
            </a:r>
            <a:r>
              <a:rPr lang="en-US" sz="3600" dirty="0">
                <a:latin typeface="Times New Roman" panose="02020603050405020304" pitchFamily="18" charset="0"/>
              </a:rPr>
              <a:t> </a:t>
            </a:r>
            <a:r>
              <a:rPr lang="en-US" sz="3600" dirty="0" err="1">
                <a:latin typeface="Times New Roman" panose="02020603050405020304" pitchFamily="18" charset="0"/>
              </a:rPr>
              <a:t>oky</a:t>
            </a:r>
            <a:r>
              <a:rPr lang="en-US" sz="3600" dirty="0">
                <a:latin typeface="Times New Roman" panose="02020603050405020304" pitchFamily="18" charset="0"/>
              </a:rPr>
              <a:t>; </a:t>
            </a:r>
            <a:r>
              <a:rPr lang="en-US" sz="3600" dirty="0" smtClean="0">
                <a:latin typeface="Times New Roman" panose="02020603050405020304" pitchFamily="18" charset="0"/>
              </a:rPr>
              <a:t>21–</a:t>
            </a:r>
            <a:r>
              <a:rPr lang="en-US" sz="3600" dirty="0" err="1" smtClean="0">
                <a:latin typeface="Times New Roman" panose="02020603050405020304" pitchFamily="18" charset="0"/>
              </a:rPr>
              <a:t>araky</a:t>
            </a:r>
            <a:r>
              <a:rPr lang="en-US" sz="3600" dirty="0" smtClean="0">
                <a:latin typeface="Times New Roman" panose="02020603050405020304" pitchFamily="18" charset="0"/>
              </a:rPr>
              <a:t> </a:t>
            </a:r>
            <a:r>
              <a:rPr lang="en-US" sz="3600" dirty="0" err="1">
                <a:latin typeface="Times New Roman" panose="02020603050405020304" pitchFamily="18" charset="0"/>
              </a:rPr>
              <a:t>waldaky</a:t>
            </a:r>
            <a:r>
              <a:rPr lang="en-US" sz="3600" dirty="0">
                <a:latin typeface="Times New Roman" panose="02020603050405020304" pitchFamily="18" charset="0"/>
              </a:rPr>
              <a:t> </a:t>
            </a:r>
            <a:r>
              <a:rPr lang="en-US" sz="3600" dirty="0" err="1">
                <a:latin typeface="Times New Roman" panose="02020603050405020304" pitchFamily="18" charset="0"/>
              </a:rPr>
              <a:t>dişli</a:t>
            </a:r>
            <a:r>
              <a:rPr lang="en-US" sz="3600" dirty="0">
                <a:latin typeface="Times New Roman" panose="02020603050405020304" pitchFamily="18" charset="0"/>
              </a:rPr>
              <a:t> </a:t>
            </a:r>
            <a:r>
              <a:rPr lang="en-US" sz="3600" dirty="0" err="1">
                <a:latin typeface="Times New Roman" panose="02020603050405020304" pitchFamily="18" charset="0"/>
              </a:rPr>
              <a:t>tigir</a:t>
            </a:r>
            <a:r>
              <a:rPr lang="en-US" sz="3600" dirty="0">
                <a:latin typeface="Times New Roman" panose="02020603050405020304" pitchFamily="18" charset="0"/>
              </a:rPr>
              <a:t>; </a:t>
            </a:r>
            <a:r>
              <a:rPr lang="en-US" sz="3600" dirty="0" smtClean="0">
                <a:latin typeface="Times New Roman" panose="02020603050405020304" pitchFamily="18" charset="0"/>
              </a:rPr>
              <a:t>22–</a:t>
            </a:r>
            <a:r>
              <a:rPr lang="en-US" sz="3600" dirty="0" err="1" smtClean="0">
                <a:latin typeface="Times New Roman" panose="02020603050405020304" pitchFamily="18" charset="0"/>
              </a:rPr>
              <a:t>tizlik</a:t>
            </a:r>
            <a:r>
              <a:rPr lang="en-US" sz="3600" dirty="0" smtClean="0">
                <a:latin typeface="Times New Roman" panose="02020603050405020304" pitchFamily="18" charset="0"/>
              </a:rPr>
              <a:t> </a:t>
            </a:r>
            <a:r>
              <a:rPr lang="en-US" sz="3600" dirty="0" err="1">
                <a:latin typeface="Times New Roman" panose="02020603050405020304" pitchFamily="18" charset="0"/>
              </a:rPr>
              <a:t>geçirijiniň</a:t>
            </a:r>
            <a:r>
              <a:rPr lang="en-US" sz="3600" dirty="0">
                <a:latin typeface="Times New Roman" panose="02020603050405020304" pitchFamily="18" charset="0"/>
              </a:rPr>
              <a:t> </a:t>
            </a:r>
            <a:r>
              <a:rPr lang="en-US" sz="3600" dirty="0" err="1">
                <a:latin typeface="Times New Roman" panose="02020603050405020304" pitchFamily="18" charset="0"/>
              </a:rPr>
              <a:t>korpusy</a:t>
            </a:r>
            <a:r>
              <a:rPr lang="en-US" sz="3600" dirty="0">
                <a:latin typeface="Times New Roman" panose="02020603050405020304" pitchFamily="18" charset="0"/>
              </a:rPr>
              <a:t>. </a:t>
            </a:r>
            <a:endParaRPr lang="ru-RU" sz="3600" dirty="0"/>
          </a:p>
        </p:txBody>
      </p:sp>
    </p:spTree>
    <p:extLst>
      <p:ext uri="{BB962C8B-B14F-4D97-AF65-F5344CB8AC3E}">
        <p14:creationId xmlns:p14="http://schemas.microsoft.com/office/powerpoint/2010/main" val="236610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808891"/>
          </a:xfrm>
        </p:spPr>
        <p:txBody>
          <a:bodyPr/>
          <a:lstStyle/>
          <a:p>
            <a:r>
              <a:rPr lang="tk-TM" dirty="0" smtClean="0">
                <a:solidFill>
                  <a:srgbClr val="000000"/>
                </a:solidFill>
                <a:latin typeface="Times New Roman" panose="02020603050405020304" pitchFamily="18" charset="0"/>
              </a:rPr>
              <a:t>          </a:t>
            </a:r>
            <a:r>
              <a:rPr lang="en-US" b="1" dirty="0" err="1" smtClean="0">
                <a:solidFill>
                  <a:srgbClr val="000000"/>
                </a:solidFill>
                <a:latin typeface="Times New Roman" panose="02020603050405020304" pitchFamily="18" charset="0"/>
              </a:rPr>
              <a:t>Gidrotransformatoryň</a:t>
            </a:r>
            <a:r>
              <a:rPr lang="en-US" b="1" dirty="0" smtClean="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çyzgysy</a:t>
            </a:r>
            <a:r>
              <a:rPr lang="en-US" b="1" dirty="0">
                <a:solidFill>
                  <a:srgbClr val="000000"/>
                </a:solidFill>
                <a:latin typeface="Times New Roman" panose="02020603050405020304" pitchFamily="18" charset="0"/>
              </a:rPr>
              <a:t>. </a:t>
            </a:r>
            <a:endParaRPr lang="ru-RU" b="1" dirty="0"/>
          </a:p>
        </p:txBody>
      </p:sp>
      <p:pic>
        <p:nvPicPr>
          <p:cNvPr id="4" name="Объект 3"/>
          <p:cNvPicPr>
            <a:picLocks noGrp="1" noChangeAspect="1"/>
          </p:cNvPicPr>
          <p:nvPr>
            <p:ph idx="1"/>
          </p:nvPr>
        </p:nvPicPr>
        <p:blipFill>
          <a:blip r:embed="rId2"/>
          <a:stretch>
            <a:fillRect/>
          </a:stretch>
        </p:blipFill>
        <p:spPr>
          <a:xfrm>
            <a:off x="2637693" y="808892"/>
            <a:ext cx="6321670" cy="6049108"/>
          </a:xfrm>
          <a:prstGeom prst="rect">
            <a:avLst/>
          </a:prstGeom>
        </p:spPr>
      </p:pic>
    </p:spTree>
    <p:extLst>
      <p:ext uri="{BB962C8B-B14F-4D97-AF65-F5344CB8AC3E}">
        <p14:creationId xmlns:p14="http://schemas.microsoft.com/office/powerpoint/2010/main" val="155103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9131"/>
            <a:ext cx="10515600" cy="703384"/>
          </a:xfrm>
        </p:spPr>
        <p:txBody>
          <a:bodyPr/>
          <a:lstStyle/>
          <a:p>
            <a:r>
              <a:rPr lang="tk-TM" dirty="0" smtClean="0">
                <a:solidFill>
                  <a:srgbClr val="000000"/>
                </a:solidFill>
                <a:latin typeface="Times New Roman" panose="02020603050405020304" pitchFamily="18" charset="0"/>
              </a:rPr>
              <a:t>            </a:t>
            </a:r>
            <a:r>
              <a:rPr lang="en-US" b="1" dirty="0" err="1" smtClean="0">
                <a:solidFill>
                  <a:srgbClr val="000000"/>
                </a:solidFill>
                <a:latin typeface="Times New Roman" panose="02020603050405020304" pitchFamily="18" charset="0"/>
              </a:rPr>
              <a:t>Kardan</a:t>
            </a:r>
            <a:r>
              <a:rPr lang="en-US" b="1" dirty="0" smtClean="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geçirijisiniň</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çyzgysy</a:t>
            </a:r>
            <a:r>
              <a:rPr lang="en-US" b="1" dirty="0">
                <a:solidFill>
                  <a:srgbClr val="000000"/>
                </a:solidFill>
                <a:latin typeface="Times New Roman" panose="02020603050405020304" pitchFamily="18" charset="0"/>
              </a:rPr>
              <a:t>. </a:t>
            </a:r>
            <a:endParaRPr lang="ru-RU" b="1" dirty="0"/>
          </a:p>
        </p:txBody>
      </p:sp>
      <p:pic>
        <p:nvPicPr>
          <p:cNvPr id="4" name="Объект 3"/>
          <p:cNvPicPr>
            <a:picLocks noGrp="1" noChangeAspect="1"/>
          </p:cNvPicPr>
          <p:nvPr>
            <p:ph idx="1"/>
          </p:nvPr>
        </p:nvPicPr>
        <p:blipFill>
          <a:blip r:embed="rId2"/>
          <a:stretch>
            <a:fillRect/>
          </a:stretch>
        </p:blipFill>
        <p:spPr>
          <a:xfrm>
            <a:off x="158263" y="782514"/>
            <a:ext cx="11878406" cy="6075485"/>
          </a:xfrm>
          <a:prstGeom prst="rect">
            <a:avLst/>
          </a:prstGeom>
        </p:spPr>
      </p:pic>
    </p:spTree>
    <p:extLst>
      <p:ext uri="{BB962C8B-B14F-4D97-AF65-F5344CB8AC3E}">
        <p14:creationId xmlns:p14="http://schemas.microsoft.com/office/powerpoint/2010/main" val="371160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807" y="158263"/>
            <a:ext cx="11799277" cy="1532426"/>
          </a:xfrm>
        </p:spPr>
        <p:txBody>
          <a:bodyPr>
            <a:noAutofit/>
          </a:bodyPr>
          <a:lstStyle/>
          <a:p>
            <a:r>
              <a:rPr lang="tk-TM" sz="3200" dirty="0" smtClean="0">
                <a:solidFill>
                  <a:srgbClr val="000000"/>
                </a:solidFill>
                <a:latin typeface="Times New Roman" panose="02020603050405020304" pitchFamily="18" charset="0"/>
              </a:rPr>
              <a:t>                            </a:t>
            </a:r>
            <a:r>
              <a:rPr lang="en-US" sz="3200" b="1" dirty="0" err="1" smtClean="0">
                <a:solidFill>
                  <a:srgbClr val="000000"/>
                </a:solidFill>
                <a:latin typeface="Times New Roman" panose="02020603050405020304" pitchFamily="18" charset="0"/>
              </a:rPr>
              <a:t>Baş</a:t>
            </a:r>
            <a:r>
              <a:rPr lang="en-US" sz="3200" b="1" dirty="0" smtClean="0">
                <a:solidFill>
                  <a:srgbClr val="000000"/>
                </a:solidFill>
                <a:latin typeface="Times New Roman" panose="02020603050405020304" pitchFamily="18" charset="0"/>
              </a:rPr>
              <a:t> </a:t>
            </a:r>
            <a:r>
              <a:rPr lang="en-US" sz="3200" b="1" dirty="0" err="1">
                <a:solidFill>
                  <a:srgbClr val="000000"/>
                </a:solidFill>
                <a:latin typeface="Times New Roman" panose="02020603050405020304" pitchFamily="18" charset="0"/>
              </a:rPr>
              <a:t>geçiriji</a:t>
            </a:r>
            <a:r>
              <a:rPr lang="en-US" sz="3200" b="1" dirty="0">
                <a:solidFill>
                  <a:srgbClr val="000000"/>
                </a:solidFill>
                <a:latin typeface="Times New Roman" panose="02020603050405020304" pitchFamily="18" charset="0"/>
              </a:rPr>
              <a:t> we </a:t>
            </a:r>
            <a:r>
              <a:rPr lang="en-US" sz="3200" b="1" dirty="0" err="1">
                <a:solidFill>
                  <a:srgbClr val="000000"/>
                </a:solidFill>
                <a:latin typeface="Times New Roman" panose="02020603050405020304" pitchFamily="18" charset="0"/>
              </a:rPr>
              <a:t>defferensial</a:t>
            </a:r>
            <a:r>
              <a:rPr lang="en-US" sz="3200" dirty="0">
                <a:solidFill>
                  <a:srgbClr val="000000"/>
                </a:solidFill>
                <a:latin typeface="Times New Roman" panose="02020603050405020304" pitchFamily="18" charset="0"/>
              </a:rPr>
              <a:t>. </a:t>
            </a:r>
            <a:br>
              <a:rPr lang="en-US" sz="3200" dirty="0">
                <a:solidFill>
                  <a:srgbClr val="000000"/>
                </a:solidFill>
                <a:latin typeface="Times New Roman" panose="02020603050405020304" pitchFamily="18" charset="0"/>
              </a:rPr>
            </a:br>
            <a:r>
              <a:rPr lang="en-US" sz="3200" dirty="0" smtClean="0">
                <a:solidFill>
                  <a:srgbClr val="000000"/>
                </a:solidFill>
                <a:latin typeface="Times New Roman" panose="02020603050405020304" pitchFamily="18" charset="0"/>
              </a:rPr>
              <a:t>1</a:t>
            </a:r>
            <a:r>
              <a:rPr lang="tk-TM" sz="3200" dirty="0" smtClean="0">
                <a:solidFill>
                  <a:srgbClr val="000000"/>
                </a:solidFill>
                <a:latin typeface="Times New Roman" panose="02020603050405020304" pitchFamily="18" charset="0"/>
              </a:rPr>
              <a:t>,</a:t>
            </a:r>
            <a:r>
              <a:rPr lang="en-US" sz="3200" dirty="0" smtClean="0">
                <a:solidFill>
                  <a:srgbClr val="000000"/>
                </a:solidFill>
                <a:latin typeface="Times New Roman" panose="02020603050405020304" pitchFamily="18" charset="0"/>
              </a:rPr>
              <a:t>7–</a:t>
            </a:r>
            <a:r>
              <a:rPr lang="en-US" sz="3200" dirty="0" err="1" smtClean="0">
                <a:solidFill>
                  <a:srgbClr val="000000"/>
                </a:solidFill>
                <a:latin typeface="Times New Roman" panose="02020603050405020304" pitchFamily="18" charset="0"/>
              </a:rPr>
              <a:t>ýarym</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oslaryň</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ujynda</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oturýan</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dişli</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tigirler</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2–</a:t>
            </a:r>
            <a:r>
              <a:rPr lang="en-US" sz="3200" dirty="0" err="1" smtClean="0">
                <a:solidFill>
                  <a:srgbClr val="000000"/>
                </a:solidFill>
                <a:latin typeface="Times New Roman" panose="02020603050405020304" pitchFamily="18" charset="0"/>
              </a:rPr>
              <a:t>diferensialyň</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daşynda</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durýan</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korpus</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3–</a:t>
            </a:r>
            <a:r>
              <a:rPr lang="en-US" sz="3200" dirty="0" err="1" smtClean="0">
                <a:solidFill>
                  <a:srgbClr val="000000"/>
                </a:solidFill>
                <a:latin typeface="Times New Roman" panose="02020603050405020304" pitchFamily="18" charset="0"/>
              </a:rPr>
              <a:t>uly</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dişli</a:t>
            </a:r>
            <a:r>
              <a:rPr lang="en-US" sz="3200" dirty="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tigir</a:t>
            </a:r>
            <a:r>
              <a:rPr lang="en-US" sz="3200" dirty="0">
                <a:solidFill>
                  <a:srgbClr val="000000"/>
                </a:solidFill>
                <a:latin typeface="Times New Roman" panose="02020603050405020304" pitchFamily="18" charset="0"/>
              </a:rPr>
              <a:t>; </a:t>
            </a:r>
            <a:br>
              <a:rPr lang="en-US" sz="3200" dirty="0">
                <a:solidFill>
                  <a:srgbClr val="000000"/>
                </a:solidFill>
                <a:latin typeface="Times New Roman" panose="02020603050405020304" pitchFamily="18" charset="0"/>
              </a:rPr>
            </a:br>
            <a:r>
              <a:rPr lang="en-US" sz="3200" dirty="0" smtClean="0">
                <a:solidFill>
                  <a:srgbClr val="000000"/>
                </a:solidFill>
                <a:latin typeface="Times New Roman" panose="02020603050405020304" pitchFamily="18" charset="0"/>
              </a:rPr>
              <a:t>4–</a:t>
            </a:r>
            <a:r>
              <a:rPr lang="en-US" sz="3200" dirty="0" err="1" smtClean="0">
                <a:solidFill>
                  <a:srgbClr val="000000"/>
                </a:solidFill>
                <a:latin typeface="Times New Roman" panose="02020603050405020304" pitchFamily="18" charset="0"/>
              </a:rPr>
              <a:t>ýörediji</a:t>
            </a:r>
            <a:r>
              <a:rPr lang="en-US" sz="3200" dirty="0" smtClean="0">
                <a:solidFill>
                  <a:srgbClr val="000000"/>
                </a:solidFill>
                <a:latin typeface="Times New Roman" panose="02020603050405020304" pitchFamily="18" charset="0"/>
              </a:rPr>
              <a:t> </a:t>
            </a:r>
            <a:r>
              <a:rPr lang="en-US" sz="3200" dirty="0" err="1">
                <a:solidFill>
                  <a:srgbClr val="000000"/>
                </a:solidFill>
                <a:latin typeface="Times New Roman" panose="02020603050405020304" pitchFamily="18" charset="0"/>
              </a:rPr>
              <a:t>wal</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5–</a:t>
            </a:r>
            <a:r>
              <a:rPr lang="en-US" sz="3200" dirty="0" err="1" smtClean="0">
                <a:solidFill>
                  <a:srgbClr val="000000"/>
                </a:solidFill>
                <a:latin typeface="Times New Roman" panose="02020603050405020304" pitchFamily="18" charset="0"/>
              </a:rPr>
              <a:t>sateliter</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6–</a:t>
            </a:r>
            <a:r>
              <a:rPr lang="en-US" sz="3200" dirty="0" err="1" smtClean="0">
                <a:solidFill>
                  <a:srgbClr val="000000"/>
                </a:solidFill>
                <a:latin typeface="Times New Roman" panose="02020603050405020304" pitchFamily="18" charset="0"/>
              </a:rPr>
              <a:t>krestowina</a:t>
            </a:r>
            <a:r>
              <a:rPr lang="en-US" sz="3200" dirty="0">
                <a:solidFill>
                  <a:srgbClr val="000000"/>
                </a:solidFill>
                <a:latin typeface="Times New Roman" panose="02020603050405020304" pitchFamily="18" charset="0"/>
              </a:rPr>
              <a:t>; </a:t>
            </a:r>
            <a:r>
              <a:rPr lang="en-US" sz="3200" dirty="0" smtClean="0">
                <a:solidFill>
                  <a:srgbClr val="000000"/>
                </a:solidFill>
                <a:latin typeface="Times New Roman" panose="02020603050405020304" pitchFamily="18" charset="0"/>
              </a:rPr>
              <a:t>8</a:t>
            </a:r>
            <a:r>
              <a:rPr lang="tk-TM" sz="3200" dirty="0" smtClean="0">
                <a:solidFill>
                  <a:srgbClr val="000000"/>
                </a:solidFill>
                <a:latin typeface="Times New Roman" panose="02020603050405020304" pitchFamily="18" charset="0"/>
              </a:rPr>
              <a:t>-</a:t>
            </a:r>
            <a:r>
              <a:rPr lang="en-US" sz="3200" dirty="0" err="1" smtClean="0">
                <a:solidFill>
                  <a:srgbClr val="000000"/>
                </a:solidFill>
                <a:latin typeface="Times New Roman" panose="02020603050405020304" pitchFamily="18" charset="0"/>
              </a:rPr>
              <a:t>podşibnig</a:t>
            </a:r>
            <a:r>
              <a:rPr lang="en-US" sz="3200" dirty="0">
                <a:solidFill>
                  <a:srgbClr val="000000"/>
                </a:solidFill>
                <a:latin typeface="Times New Roman" panose="02020603050405020304" pitchFamily="18" charset="0"/>
              </a:rPr>
              <a:t>; </a:t>
            </a:r>
            <a:endParaRPr lang="ru-RU" sz="3200" dirty="0"/>
          </a:p>
        </p:txBody>
      </p:sp>
      <p:pic>
        <p:nvPicPr>
          <p:cNvPr id="6" name="Объект 5"/>
          <p:cNvPicPr>
            <a:picLocks noGrp="1" noChangeAspect="1"/>
          </p:cNvPicPr>
          <p:nvPr>
            <p:ph idx="1"/>
          </p:nvPr>
        </p:nvPicPr>
        <p:blipFill>
          <a:blip r:embed="rId2"/>
          <a:stretch>
            <a:fillRect/>
          </a:stretch>
        </p:blipFill>
        <p:spPr>
          <a:xfrm>
            <a:off x="870438" y="1828800"/>
            <a:ext cx="10040816" cy="5029200"/>
          </a:xfrm>
          <a:prstGeom prst="rect">
            <a:avLst/>
          </a:prstGeom>
        </p:spPr>
      </p:pic>
    </p:spTree>
    <p:extLst>
      <p:ext uri="{BB962C8B-B14F-4D97-AF65-F5344CB8AC3E}">
        <p14:creationId xmlns:p14="http://schemas.microsoft.com/office/powerpoint/2010/main" val="120260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MA</a:t>
            </a:r>
            <a:r>
              <a:rPr lang="ru-RU" dirty="0">
                <a:solidFill>
                  <a:srgbClr val="000000"/>
                </a:solidFill>
                <a:latin typeface="Times New Roman" panose="02020603050405020304" pitchFamily="18" charset="0"/>
              </a:rPr>
              <a:t>З – 500 </a:t>
            </a:r>
            <a:r>
              <a:rPr lang="en-US" dirty="0" err="1">
                <a:solidFill>
                  <a:srgbClr val="000000"/>
                </a:solidFill>
                <a:latin typeface="Times New Roman" panose="02020603050405020304" pitchFamily="18" charset="0"/>
              </a:rPr>
              <a:t>awtomobiliniň</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öň</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podweskasy</a:t>
            </a:r>
            <a:r>
              <a:rPr lang="en-US" dirty="0">
                <a:solidFill>
                  <a:srgbClr val="000000"/>
                </a:solidFill>
                <a:latin typeface="Times New Roman" panose="02020603050405020304" pitchFamily="18" charset="0"/>
              </a:rPr>
              <a:t>. </a:t>
            </a:r>
            <a:endParaRPr lang="ru-RU" dirty="0"/>
          </a:p>
        </p:txBody>
      </p:sp>
      <p:pic>
        <p:nvPicPr>
          <p:cNvPr id="4" name="Объект 3"/>
          <p:cNvPicPr>
            <a:picLocks noGrp="1" noChangeAspect="1"/>
          </p:cNvPicPr>
          <p:nvPr>
            <p:ph idx="1"/>
          </p:nvPr>
        </p:nvPicPr>
        <p:blipFill>
          <a:blip r:embed="rId2"/>
          <a:stretch>
            <a:fillRect/>
          </a:stretch>
        </p:blipFill>
        <p:spPr>
          <a:xfrm>
            <a:off x="1793630" y="1424354"/>
            <a:ext cx="8730761" cy="5433646"/>
          </a:xfrm>
          <a:prstGeom prst="rect">
            <a:avLst/>
          </a:prstGeom>
        </p:spPr>
      </p:pic>
    </p:spTree>
    <p:extLst>
      <p:ext uri="{BB962C8B-B14F-4D97-AF65-F5344CB8AC3E}">
        <p14:creationId xmlns:p14="http://schemas.microsoft.com/office/powerpoint/2010/main" val="38618063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70</Words>
  <Application>Microsoft Office PowerPoint</Application>
  <PresentationFormat>Широкоэкранный</PresentationFormat>
  <Paragraphs>12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 Tema: Awtomobiliň umumy gurluşy. 1. Transmissiýa.  2. Tizlik geçiriji. Kardan geçirijisi. Baş geçiriji.  3. Differensial. Awtomobiliň podweskasy.  4. Paýlaýjy gutylar. Rul ulgamy. Tormoz ulgamy.  5. Karýer awtomobil ýollary.  6. Awtoulaglaryň işini gurnamak. Netije.</vt:lpstr>
      <vt:lpstr>Awtomobil ulagyň esasy geçirijileriň we mehanizmleriň çyzgysy:  1–hereketlendirijiniň waly; 2–öňki most; 3–sepleniýe; 4–tizlik geçiriji; 5–kardan geçirijisi; 6–baş geçiriji; 7–diferensial;  8–yzky most; 9–rama; 10–ugrukdyryjy rul ulgamy. </vt:lpstr>
      <vt:lpstr>Презентация PowerPoint</vt:lpstr>
      <vt:lpstr>           Awtomobil ulagyň tizlik geçirijisi. </vt:lpstr>
      <vt:lpstr>                                 Awtomobiliň tizlik geçirijisi.  1–araky wal; 2–birinji wal; 3–birinji wal bilen bile ýasalan dişli tigir; 4–sinhronizator (tizlik geçirilende wallaryň  aýlawyny deňleşdirip dişli tigirleri sessiz birikdiriji); 5–dördünji geçirijiniň dişli tigiri; 6–üçünji geçirijiniň dişli tigiri; 7–sinhronizator; 8–ikinji geçirijiniň dişli tigiri; 9–birinji geçirijiniň dişli tigiri; 10–el tormozy; 11–ikinji wal; 12–spidometriň priwodynyň dişli tigiri; 13, 19–yza hereketiň dişli tigirleriniň blogy; 14–araky wal bilen bile ýasalan birinji geçirijiniň dişli tigiri; 15–ikinji geçirijiniň araky waldaky dişli tigiri; 16–yza hereketiň dişli tigiri; 17–üçünji geçirijiniň araky waldaky dişli tigiri; 18–dördünji geçirijiniň dişli tigiri; 20–yza bolan hereketiň dişli tigirleriniň blogynyň oky; 21–araky waldaky dişli tigir; 22–tizlik geçirijiniň korpusy. </vt:lpstr>
      <vt:lpstr>          Gidrotransformatoryň çyzgysy. </vt:lpstr>
      <vt:lpstr>            Kardan geçirijisiniň çyzgysy. </vt:lpstr>
      <vt:lpstr>                            Baş geçiriji we defferensial.  1,7–ýarym oslaryň ujynda oturýan dişli tigirler; 2–diferensialyň daşynda durýan korpus; 3–uly dişli tigir;  4–ýörediji wal; 5–sateliter; 6–krestowina; 8-podşibnig; </vt:lpstr>
      <vt:lpstr>   MAЗ – 500 awtomobiliniň öň podweskasy. </vt:lpstr>
      <vt:lpstr>MAЗ – 500 awtomobiliniň öň podweskasy.  1-öňki okyň balkasy; 2-amortizator; 3,4-stremýankalar; 5-9,11,13-15,21-ressoryň listleri; 10,17-homutlar; 12–boltlar; 18-nakladka; 19-nakladkanyň stremýankasy; 20-nakladkanyň ýokarky bölegi; 22-çekilýän bolt; 23-pals; 24-skoba; 25,32-kronşteýnerler; 26-basgançakly pales; 27-ýaglanylýan ýer; 28-wtulkalar; 29-bufer; 30- ýokarky wkladyş; 31-gapdal wkladyşy. </vt:lpstr>
      <vt:lpstr>      Paýlaýjy gutylaryň çyzgylary:  A–blokirowkaly priwod; b,ç–diferensially priwod; 1–ýörediji wal; 2–ýörediji dişli tigir; 3–araky dişli tigir; 4–araky wal; 5–yzky mostyň priwodynyň waly; 6–ýöreýji dişli tigir; 7–öňki mosty birleşdirýän we öçürýän mufta;  8–öňki mostyň priwodynyň waly; 9–simmetriki diferensial; 10–simmetriki däl differensial.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Tema: Awtomobiliň umumy gurluşy. 1. Transmissiýa.  2. Tizlik geçiriji. Kardan geçirijisi. Baş geçiriji.  3. Differensial. Awtomobiliň podweskasy.  4. Paýlaýjy gutylar. Rul ulgamy. Tormoz ulgamy.  5. Karýer awtomobil ýollary.  6. Awtoulaglaryň işini gurnamak. Netije.</dc:title>
  <dc:creator>Lenovo</dc:creator>
  <cp:lastModifiedBy>Lenovo</cp:lastModifiedBy>
  <cp:revision>8</cp:revision>
  <dcterms:created xsi:type="dcterms:W3CDTF">2020-12-02T04:15:10Z</dcterms:created>
  <dcterms:modified xsi:type="dcterms:W3CDTF">2020-12-02T07:06:25Z</dcterms:modified>
</cp:coreProperties>
</file>