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FD6E3AF-3E2C-4E9E-B8AB-DE8D233F2F69}" type="datetimeFigureOut">
              <a:rPr lang="ru-RU" smtClean="0"/>
              <a:t>30.12.2020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922994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FD6E3AF-3E2C-4E9E-B8AB-DE8D233F2F69}" type="datetimeFigureOut">
              <a:rPr lang="ru-RU" smtClean="0"/>
              <a:t>30.12.2020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1430878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FD6E3AF-3E2C-4E9E-B8AB-DE8D233F2F69}" type="datetimeFigureOut">
              <a:rPr lang="ru-RU" smtClean="0"/>
              <a:t>30.12.2020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1609860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FD6E3AF-3E2C-4E9E-B8AB-DE8D233F2F69}" type="datetimeFigureOut">
              <a:rPr lang="ru-RU" smtClean="0"/>
              <a:t>30.12.2020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504604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FD6E3AF-3E2C-4E9E-B8AB-DE8D233F2F69}" type="datetimeFigureOut">
              <a:rPr lang="ru-RU" smtClean="0"/>
              <a:t>30.12.2020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2982449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FD6E3AF-3E2C-4E9E-B8AB-DE8D233F2F69}" type="datetimeFigureOut">
              <a:rPr lang="ru-RU" smtClean="0"/>
              <a:t>30.12.2020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2066477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FD6E3AF-3E2C-4E9E-B8AB-DE8D233F2F69}" type="datetimeFigureOut">
              <a:rPr lang="ru-RU" smtClean="0"/>
              <a:t>30.12.2020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738550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FD6E3AF-3E2C-4E9E-B8AB-DE8D233F2F69}" type="datetimeFigureOut">
              <a:rPr lang="ru-RU" smtClean="0"/>
              <a:t>30.12.2020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2269932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FD6E3AF-3E2C-4E9E-B8AB-DE8D233F2F69}" type="datetimeFigureOut">
              <a:rPr lang="ru-RU" smtClean="0"/>
              <a:t>30.12.2020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1356677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FD6E3AF-3E2C-4E9E-B8AB-DE8D233F2F69}" type="datetimeFigureOut">
              <a:rPr lang="ru-RU" smtClean="0"/>
              <a:t>30.12.2020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2948027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FD6E3AF-3E2C-4E9E-B8AB-DE8D233F2F69}" type="datetimeFigureOut">
              <a:rPr lang="ru-RU" smtClean="0"/>
              <a:t>30.12.2020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2820472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D6E3AF-3E2C-4E9E-B8AB-DE8D233F2F69}" type="datetimeFigureOut">
              <a:rPr lang="ru-RU" smtClean="0"/>
              <a:t>30.12.2020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46CABF-148D-4377-A371-2004BCFC0B33}" type="slidenum">
              <a:rPr lang="ru-RU" smtClean="0"/>
              <a:t>‹#›</a:t>
            </a:fld>
            <a:endParaRPr lang="ru-RU"/>
          </a:p>
        </p:txBody>
      </p:sp>
    </p:spTree>
    <p:extLst>
      <p:ext uri="{BB962C8B-B14F-4D97-AF65-F5344CB8AC3E}">
        <p14:creationId xmlns:p14="http://schemas.microsoft.com/office/powerpoint/2010/main" val="5540682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60485" y="234338"/>
            <a:ext cx="11412415" cy="1576877"/>
          </a:xfrm>
          <a:solidFill>
            <a:schemeClr val="accent6">
              <a:lumMod val="60000"/>
              <a:lumOff val="40000"/>
            </a:schemeClr>
          </a:solidFill>
        </p:spPr>
        <p:txBody>
          <a:bodyPr>
            <a:noAutofit/>
          </a:bodyPr>
          <a:lstStyle/>
          <a:p>
            <a:pPr algn="l"/>
            <a:r>
              <a:rPr lang="tk-TM" sz="3200" b="1" dirty="0" smtClean="0">
                <a:latin typeface="Times New Roman" panose="02020603050405020304" pitchFamily="18" charset="0"/>
                <a:cs typeface="Times New Roman" panose="02020603050405020304" pitchFamily="18" charset="0"/>
              </a:rPr>
              <a:t>Tema: Metrologiki derňew shemalary</a:t>
            </a:r>
            <a:br>
              <a:rPr lang="tk-TM" sz="3200" b="1" dirty="0" smtClean="0">
                <a:latin typeface="Times New Roman" panose="02020603050405020304" pitchFamily="18" charset="0"/>
                <a:cs typeface="Times New Roman" panose="02020603050405020304" pitchFamily="18" charset="0"/>
              </a:rPr>
            </a:br>
            <a:r>
              <a:rPr lang="tk-TM" sz="3200" dirty="0" smtClean="0">
                <a:latin typeface="Times New Roman" panose="02020603050405020304" pitchFamily="18" charset="0"/>
                <a:cs typeface="Times New Roman" panose="02020603050405020304" pitchFamily="18" charset="0"/>
              </a:rPr>
              <a:t>1. Döwlet metrologiki shema</a:t>
            </a:r>
            <a:br>
              <a:rPr lang="tk-TM" sz="3200" dirty="0" smtClean="0">
                <a:latin typeface="Times New Roman" panose="02020603050405020304" pitchFamily="18" charset="0"/>
                <a:cs typeface="Times New Roman" panose="02020603050405020304" pitchFamily="18" charset="0"/>
              </a:rPr>
            </a:br>
            <a:r>
              <a:rPr lang="tk-TM" sz="3200" dirty="0" smtClean="0">
                <a:latin typeface="Times New Roman" panose="02020603050405020304" pitchFamily="18" charset="0"/>
                <a:cs typeface="Times New Roman" panose="02020603050405020304" pitchFamily="18" charset="0"/>
              </a:rPr>
              <a:t>2. Metrologiki derňew döwründe geçirilýän çäreler</a:t>
            </a:r>
            <a:endParaRPr lang="ru-RU" sz="32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360485" y="1811215"/>
            <a:ext cx="11412415" cy="4659923"/>
          </a:xfrm>
          <a:solidFill>
            <a:schemeClr val="accent5">
              <a:lumMod val="60000"/>
              <a:lumOff val="40000"/>
            </a:schemeClr>
          </a:solidFill>
          <a:ln>
            <a:solidFill>
              <a:schemeClr val="accent1"/>
            </a:solidFill>
          </a:ln>
        </p:spPr>
        <p:txBody>
          <a:bodyPr>
            <a:normAutofit/>
          </a:bodyPr>
          <a:lstStyle/>
          <a:p>
            <a:pPr algn="just"/>
            <a:r>
              <a:rPr lang="hr-HR" sz="3200" dirty="0">
                <a:latin typeface="Times New Roman" panose="02020603050405020304" pitchFamily="18" charset="0"/>
                <a:cs typeface="Times New Roman" panose="02020603050405020304" pitchFamily="18" charset="0"/>
              </a:rPr>
              <a:t>Geçirilýän ölçegleriň we ölçeg işleriniň </a:t>
            </a:r>
            <a:r>
              <a:rPr lang="hr-HR" sz="3200" b="1" dirty="0">
                <a:latin typeface="Times New Roman" panose="02020603050405020304" pitchFamily="18" charset="0"/>
                <a:cs typeface="Times New Roman" panose="02020603050405020304" pitchFamily="18" charset="0"/>
              </a:rPr>
              <a:t>bitewiligini</a:t>
            </a:r>
            <a:r>
              <a:rPr lang="hr-HR" sz="3200" dirty="0">
                <a:latin typeface="Times New Roman" panose="02020603050405020304" pitchFamily="18" charset="0"/>
                <a:cs typeface="Times New Roman" panose="02020603050405020304" pitchFamily="18" charset="0"/>
              </a:rPr>
              <a:t>,  olaryň kesgitlenen netijeleriniň </a:t>
            </a:r>
            <a:r>
              <a:rPr lang="hr-HR" sz="3200" b="1" dirty="0">
                <a:latin typeface="Times New Roman" panose="02020603050405020304" pitchFamily="18" charset="0"/>
                <a:cs typeface="Times New Roman" panose="02020603050405020304" pitchFamily="18" charset="0"/>
              </a:rPr>
              <a:t>anyk </a:t>
            </a:r>
            <a:r>
              <a:rPr lang="hr-HR" sz="3200" dirty="0">
                <a:latin typeface="Times New Roman" panose="02020603050405020304" pitchFamily="18" charset="0"/>
                <a:cs typeface="Times New Roman" panose="02020603050405020304" pitchFamily="18" charset="0"/>
              </a:rPr>
              <a:t>we </a:t>
            </a:r>
            <a:r>
              <a:rPr lang="hr-HR" sz="3200" b="1" dirty="0">
                <a:latin typeface="Times New Roman" panose="02020603050405020304" pitchFamily="18" charset="0"/>
                <a:cs typeface="Times New Roman" panose="02020603050405020304" pitchFamily="18" charset="0"/>
              </a:rPr>
              <a:t>takyk</a:t>
            </a:r>
            <a:r>
              <a:rPr lang="hr-HR" sz="3200" dirty="0">
                <a:latin typeface="Times New Roman" panose="02020603050405020304" pitchFamily="18" charset="0"/>
                <a:cs typeface="Times New Roman" panose="02020603050405020304" pitchFamily="18" charset="0"/>
              </a:rPr>
              <a:t> bolmagyny, öndürilýän önümiň </a:t>
            </a:r>
            <a:r>
              <a:rPr lang="hr-HR" sz="3200" b="1" dirty="0">
                <a:latin typeface="Times New Roman" panose="02020603050405020304" pitchFamily="18" charset="0"/>
                <a:cs typeface="Times New Roman" panose="02020603050405020304" pitchFamily="18" charset="0"/>
              </a:rPr>
              <a:t>hiliniň</a:t>
            </a:r>
            <a:r>
              <a:rPr lang="hr-HR" sz="3200" dirty="0">
                <a:latin typeface="Times New Roman" panose="02020603050405020304" pitchFamily="18" charset="0"/>
                <a:cs typeface="Times New Roman" panose="02020603050405020304" pitchFamily="18" charset="0"/>
              </a:rPr>
              <a:t> standart düzgünnamalaryna laýyk gelmegini metrologiki taýdan üpjün etmek maksady bilen, Döwlet  möçberinde </a:t>
            </a:r>
            <a:r>
              <a:rPr lang="hr-HR" sz="3200" b="1" dirty="0">
                <a:latin typeface="Times New Roman" panose="02020603050405020304" pitchFamily="18" charset="0"/>
                <a:cs typeface="Times New Roman" panose="02020603050405020304" pitchFamily="18" charset="0"/>
              </a:rPr>
              <a:t>metrologiki derňew shemalary</a:t>
            </a:r>
            <a:r>
              <a:rPr lang="hr-HR" sz="3200" dirty="0">
                <a:latin typeface="Times New Roman" panose="02020603050405020304" pitchFamily="18" charset="0"/>
                <a:cs typeface="Times New Roman" panose="02020603050405020304" pitchFamily="18" charset="0"/>
              </a:rPr>
              <a:t> işlenip düzülýär. </a:t>
            </a:r>
            <a:endParaRPr lang="ru-RU" sz="3200" dirty="0">
              <a:latin typeface="Times New Roman" panose="02020603050405020304" pitchFamily="18" charset="0"/>
              <a:cs typeface="Times New Roman" panose="02020603050405020304" pitchFamily="18" charset="0"/>
            </a:endParaRPr>
          </a:p>
          <a:p>
            <a:pPr algn="just"/>
            <a:r>
              <a:rPr lang="tk-TM" sz="3200" dirty="0" smtClean="0">
                <a:latin typeface="Times New Roman" panose="02020603050405020304" pitchFamily="18" charset="0"/>
                <a:cs typeface="Times New Roman" panose="02020603050405020304" pitchFamily="18" charset="0"/>
              </a:rPr>
              <a:t>      </a:t>
            </a:r>
            <a:r>
              <a:rPr lang="hr-HR" sz="3200" dirty="0" smtClean="0">
                <a:latin typeface="Times New Roman" panose="02020603050405020304" pitchFamily="18" charset="0"/>
                <a:cs typeface="Times New Roman" panose="02020603050405020304" pitchFamily="18" charset="0"/>
              </a:rPr>
              <a:t>Ölçegleriň </a:t>
            </a:r>
            <a:r>
              <a:rPr lang="hr-HR" sz="3200" dirty="0">
                <a:latin typeface="Times New Roman" panose="02020603050405020304" pitchFamily="18" charset="0"/>
                <a:cs typeface="Times New Roman" panose="02020603050405020304" pitchFamily="18" charset="0"/>
              </a:rPr>
              <a:t>we ölçeg işleriniň, ýerine ýetirilýän  işleriň we durmuşy hyzmatlaryň talap edilýän netijelerini gazanmak, olaryň ykdysady pudaklarda hili dolandyrmak üçin işlenip düzülýän resminama </a:t>
            </a:r>
            <a:r>
              <a:rPr lang="hr-HR" sz="3200" b="1" dirty="0">
                <a:latin typeface="Times New Roman" panose="02020603050405020304" pitchFamily="18" charset="0"/>
                <a:cs typeface="Times New Roman" panose="02020603050405020304" pitchFamily="18" charset="0"/>
              </a:rPr>
              <a:t>metrologiki derňew shemasy</a:t>
            </a:r>
            <a:r>
              <a:rPr lang="hr-HR" sz="3200" dirty="0">
                <a:latin typeface="Times New Roman" panose="02020603050405020304" pitchFamily="18" charset="0"/>
                <a:cs typeface="Times New Roman" panose="02020603050405020304" pitchFamily="18" charset="0"/>
              </a:rPr>
              <a:t> diýilýär. </a:t>
            </a:r>
            <a:endParaRPr lang="ru-RU" sz="3200" dirty="0">
              <a:latin typeface="Times New Roman" panose="02020603050405020304" pitchFamily="18" charset="0"/>
              <a:cs typeface="Times New Roman" panose="02020603050405020304" pitchFamily="18" charset="0"/>
            </a:endParaRPr>
          </a:p>
          <a:p>
            <a:pPr algn="just"/>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3914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22031" y="439615"/>
            <a:ext cx="11438792" cy="6128238"/>
          </a:xfrm>
          <a:solidFill>
            <a:schemeClr val="accent4">
              <a:lumMod val="40000"/>
              <a:lumOff val="60000"/>
            </a:schemeClr>
          </a:solidFill>
        </p:spPr>
        <p:txBody>
          <a:bodyPr>
            <a:normAutofit/>
          </a:bodyPr>
          <a:lstStyle/>
          <a:p>
            <a:pPr algn="just"/>
            <a:r>
              <a:rPr lang="hr-HR" sz="3200" dirty="0">
                <a:latin typeface="Times New Roman" panose="02020603050405020304" pitchFamily="18" charset="0"/>
                <a:cs typeface="Times New Roman" panose="02020603050405020304" pitchFamily="18" charset="0"/>
              </a:rPr>
              <a:t>Döwlet boýunça ulanylýan bu resmi </a:t>
            </a:r>
            <a:r>
              <a:rPr lang="ru-RU" sz="3200" dirty="0" err="1">
                <a:latin typeface="Times New Roman" panose="02020603050405020304" pitchFamily="18" charset="0"/>
                <a:cs typeface="Times New Roman" panose="02020603050405020304" pitchFamily="18" charset="0"/>
              </a:rPr>
              <a:t>resminamanyň</a:t>
            </a:r>
            <a:r>
              <a:rPr lang="hr-HR" sz="3200" dirty="0">
                <a:latin typeface="Times New Roman" panose="02020603050405020304" pitchFamily="18" charset="0"/>
                <a:cs typeface="Times New Roman" panose="02020603050405020304" pitchFamily="18" charset="0"/>
              </a:rPr>
              <a:t> esasynda </a:t>
            </a:r>
            <a:r>
              <a:rPr lang="hr-HR" sz="3200" b="1" dirty="0">
                <a:latin typeface="Times New Roman" panose="02020603050405020304" pitchFamily="18" charset="0"/>
                <a:cs typeface="Times New Roman" panose="02020603050405020304" pitchFamily="18" charset="0"/>
              </a:rPr>
              <a:t>hukuk, ykdysady </a:t>
            </a:r>
            <a:r>
              <a:rPr lang="hr-HR" sz="3200" dirty="0">
                <a:latin typeface="Times New Roman" panose="02020603050405020304" pitchFamily="18" charset="0"/>
                <a:cs typeface="Times New Roman" panose="02020603050405020304" pitchFamily="18" charset="0"/>
              </a:rPr>
              <a:t>we</a:t>
            </a:r>
            <a:r>
              <a:rPr lang="hr-HR" sz="3200" b="1" dirty="0">
                <a:latin typeface="Times New Roman" panose="02020603050405020304" pitchFamily="18" charset="0"/>
                <a:cs typeface="Times New Roman" panose="02020603050405020304" pitchFamily="18" charset="0"/>
              </a:rPr>
              <a:t> tehnologik </a:t>
            </a:r>
            <a:r>
              <a:rPr lang="hr-HR" sz="3200" dirty="0">
                <a:latin typeface="Times New Roman" panose="02020603050405020304" pitchFamily="18" charset="0"/>
                <a:cs typeface="Times New Roman" panose="02020603050405020304" pitchFamily="18" charset="0"/>
              </a:rPr>
              <a:t>düzgünnamalaryň talaplary </a:t>
            </a:r>
            <a:r>
              <a:rPr lang="ru-RU" sz="3200" dirty="0" err="1">
                <a:latin typeface="Times New Roman" panose="02020603050405020304" pitchFamily="18" charset="0"/>
                <a:cs typeface="Times New Roman" panose="02020603050405020304" pitchFamily="18" charset="0"/>
              </a:rPr>
              <a:t>bar</a:t>
            </a:r>
            <a:r>
              <a:rPr lang="hr-HR" sz="3200" dirty="0">
                <a:latin typeface="Times New Roman" panose="02020603050405020304" pitchFamily="18" charset="0"/>
                <a:cs typeface="Times New Roman" panose="02020603050405020304" pitchFamily="18" charset="0"/>
              </a:rPr>
              <a:t>.</a:t>
            </a:r>
            <a:endParaRPr lang="ru-RU" sz="3200" dirty="0">
              <a:latin typeface="Times New Roman" panose="02020603050405020304" pitchFamily="18" charset="0"/>
              <a:cs typeface="Times New Roman" panose="02020603050405020304" pitchFamily="18" charset="0"/>
            </a:endParaRPr>
          </a:p>
          <a:p>
            <a:pPr algn="just"/>
            <a:r>
              <a:rPr lang="hr-HR" sz="3200" dirty="0">
                <a:latin typeface="Times New Roman" panose="02020603050405020304" pitchFamily="18" charset="0"/>
                <a:cs typeface="Times New Roman" panose="02020603050405020304" pitchFamily="18" charset="0"/>
              </a:rPr>
              <a:t>Bu resminamada fiziki ululyklaryň etalon bahalaryny nusgalyk ölçeg serişdelerine, soňra işçi ölçeg serişdelerine geçirmegiň usllary, ölçegleri we ölçeg işlerini  metrologiki taýdan derňemegiň düzgünnamalary saklanylýar.</a:t>
            </a:r>
            <a:endParaRPr lang="ru-RU" sz="3200" dirty="0">
              <a:latin typeface="Times New Roman" panose="02020603050405020304" pitchFamily="18" charset="0"/>
              <a:cs typeface="Times New Roman" panose="02020603050405020304" pitchFamily="18" charset="0"/>
            </a:endParaRPr>
          </a:p>
          <a:p>
            <a:pPr algn="just"/>
            <a:r>
              <a:rPr lang="hr-HR" sz="3200" dirty="0">
                <a:latin typeface="Times New Roman" panose="02020603050405020304" pitchFamily="18" charset="0"/>
                <a:cs typeface="Times New Roman" panose="02020603050405020304" pitchFamily="18" charset="0"/>
              </a:rPr>
              <a:t>	Ýurdymyzyň ykdysady pudaklarynda metrologiki derňew shemasynyň ýerine ýetiriliş tertibi </a:t>
            </a:r>
            <a:r>
              <a:rPr lang="hr-HR" sz="3200" b="1" dirty="0">
                <a:latin typeface="Times New Roman" panose="02020603050405020304" pitchFamily="18" charset="0"/>
                <a:cs typeface="Times New Roman" panose="02020603050405020304" pitchFamily="18" charset="0"/>
              </a:rPr>
              <a:t>TDS 8.061-2002</a:t>
            </a:r>
            <a:r>
              <a:rPr lang="hr-HR" sz="3200" dirty="0">
                <a:latin typeface="Times New Roman" panose="02020603050405020304" pitchFamily="18" charset="0"/>
                <a:cs typeface="Times New Roman" panose="02020603050405020304" pitchFamily="18" charset="0"/>
              </a:rPr>
              <a:t> belgili Döwlet standartyna laýyklykda alnyp barylýar.</a:t>
            </a:r>
            <a:endParaRPr lang="ru-RU" sz="3200" dirty="0">
              <a:latin typeface="Times New Roman" panose="02020603050405020304" pitchFamily="18" charset="0"/>
              <a:cs typeface="Times New Roman" panose="02020603050405020304" pitchFamily="18" charset="0"/>
            </a:endParaRPr>
          </a:p>
          <a:p>
            <a:pPr algn="just"/>
            <a:r>
              <a:rPr lang="hr-HR" sz="3200" dirty="0">
                <a:latin typeface="Times New Roman" panose="02020603050405020304" pitchFamily="18" charset="0"/>
                <a:cs typeface="Times New Roman" panose="02020603050405020304" pitchFamily="18" charset="0"/>
              </a:rPr>
              <a:t>	Amala aşyrýan wezipelerine görä metrologiki derňew shemalary </a:t>
            </a:r>
            <a:r>
              <a:rPr lang="hr-HR" sz="3200" b="1" dirty="0">
                <a:latin typeface="Times New Roman" panose="02020603050405020304" pitchFamily="18" charset="0"/>
                <a:cs typeface="Times New Roman" panose="02020603050405020304" pitchFamily="18" charset="0"/>
              </a:rPr>
              <a:t>Döwlet </a:t>
            </a:r>
            <a:r>
              <a:rPr lang="hr-HR" sz="3200" dirty="0">
                <a:latin typeface="Times New Roman" panose="02020603050405020304" pitchFamily="18" charset="0"/>
                <a:cs typeface="Times New Roman" panose="02020603050405020304" pitchFamily="18" charset="0"/>
              </a:rPr>
              <a:t> we </a:t>
            </a:r>
            <a:r>
              <a:rPr lang="hr-HR" sz="3200" b="1" dirty="0">
                <a:latin typeface="Times New Roman" panose="02020603050405020304" pitchFamily="18" charset="0"/>
                <a:cs typeface="Times New Roman" panose="02020603050405020304" pitchFamily="18" charset="0"/>
              </a:rPr>
              <a:t>pudakara</a:t>
            </a:r>
            <a:r>
              <a:rPr lang="hr-HR" sz="3200" dirty="0">
                <a:latin typeface="Times New Roman" panose="02020603050405020304" pitchFamily="18" charset="0"/>
                <a:cs typeface="Times New Roman" panose="02020603050405020304" pitchFamily="18" charset="0"/>
              </a:rPr>
              <a:t> shemalara bölünýärler</a:t>
            </a:r>
            <a:r>
              <a:rPr lang="hr-HR" sz="3200" dirty="0" smtClean="0">
                <a:latin typeface="Times New Roman" panose="02020603050405020304" pitchFamily="18" charset="0"/>
                <a:cs typeface="Times New Roman" panose="02020603050405020304" pitchFamily="18" charset="0"/>
              </a:rPr>
              <a:t>.</a:t>
            </a:r>
            <a:r>
              <a:rPr lang="hr-HR" dirty="0"/>
              <a:t>	</a:t>
            </a:r>
            <a:endParaRPr lang="ru-RU" dirty="0"/>
          </a:p>
        </p:txBody>
      </p:sp>
    </p:spTree>
    <p:extLst>
      <p:ext uri="{BB962C8B-B14F-4D97-AF65-F5344CB8AC3E}">
        <p14:creationId xmlns:p14="http://schemas.microsoft.com/office/powerpoint/2010/main" val="2318281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78069" y="246184"/>
            <a:ext cx="11456377" cy="6277707"/>
          </a:xfrm>
          <a:solidFill>
            <a:schemeClr val="accent4">
              <a:lumMod val="40000"/>
              <a:lumOff val="60000"/>
            </a:schemeClr>
          </a:solidFill>
        </p:spPr>
        <p:txBody>
          <a:bodyPr/>
          <a:lstStyle/>
          <a:p>
            <a:pPr algn="just"/>
            <a:r>
              <a:rPr lang="hr-HR" sz="3200" b="1" dirty="0">
                <a:latin typeface="Times New Roman" panose="02020603050405020304" pitchFamily="18" charset="0"/>
                <a:cs typeface="Times New Roman" panose="02020603050405020304" pitchFamily="18" charset="0"/>
              </a:rPr>
              <a:t>Döwlet metrologiki shema</a:t>
            </a:r>
            <a:r>
              <a:rPr lang="hr-HR" sz="3200" dirty="0">
                <a:latin typeface="Times New Roman" panose="02020603050405020304" pitchFamily="18" charset="0"/>
                <a:cs typeface="Times New Roman" panose="02020603050405020304" pitchFamily="18" charset="0"/>
              </a:rPr>
              <a:t> ýurt boýunça ölçeg standartyny, esasy pudakara derňew shemalaryny düzmek, nusgalyk we işçi ölçeg serişdelerini metrologiki derňewden geçirmek üçin ulanylýar.</a:t>
            </a:r>
            <a:endParaRPr lang="ru-RU" sz="3200" dirty="0">
              <a:latin typeface="Times New Roman" panose="02020603050405020304" pitchFamily="18" charset="0"/>
              <a:cs typeface="Times New Roman" panose="02020603050405020304" pitchFamily="18" charset="0"/>
            </a:endParaRPr>
          </a:p>
          <a:p>
            <a:pPr algn="just"/>
            <a:r>
              <a:rPr lang="hr-HR" sz="3200" dirty="0">
                <a:latin typeface="Times New Roman" panose="02020603050405020304" pitchFamily="18" charset="0"/>
                <a:cs typeface="Times New Roman" panose="02020603050405020304" pitchFamily="18" charset="0"/>
              </a:rPr>
              <a:t>	</a:t>
            </a:r>
            <a:r>
              <a:rPr lang="hr-HR" sz="3200" b="1" dirty="0">
                <a:latin typeface="Times New Roman" panose="02020603050405020304" pitchFamily="18" charset="0"/>
                <a:cs typeface="Times New Roman" panose="02020603050405020304" pitchFamily="18" charset="0"/>
              </a:rPr>
              <a:t>Pudakara metrologiki shema</a:t>
            </a:r>
            <a:r>
              <a:rPr lang="hr-HR" sz="3200" dirty="0">
                <a:latin typeface="Times New Roman" panose="02020603050405020304" pitchFamily="18" charset="0"/>
                <a:cs typeface="Times New Roman" panose="02020603050405020304" pitchFamily="18" charset="0"/>
              </a:rPr>
              <a:t> önümçilik pudaklarynda ulanylýan nusgalyk we işçi ölçeg serişdelerini metrologiki derňewden geçirmek üçin ulanylýar. Pudaklarda geçirilen metrologiki derňewleriň netijeleri Döwlet standartynyň düzgünnamalaryna laýyk kadalaşdyrylmalydyr.</a:t>
            </a:r>
            <a:endParaRPr lang="ru-RU" sz="3200" dirty="0">
              <a:latin typeface="Times New Roman" panose="02020603050405020304" pitchFamily="18" charset="0"/>
              <a:cs typeface="Times New Roman" panose="02020603050405020304" pitchFamily="18" charset="0"/>
            </a:endParaRPr>
          </a:p>
          <a:p>
            <a:pPr algn="just"/>
            <a:r>
              <a:rPr lang="hr-HR" sz="3200" dirty="0">
                <a:latin typeface="Times New Roman" panose="02020603050405020304" pitchFamily="18" charset="0"/>
                <a:cs typeface="Times New Roman" panose="02020603050405020304" pitchFamily="18" charset="0"/>
              </a:rPr>
              <a:t>	Döwlet metrologiki derňew shemasynyň esasy düzüm elementleri hökmünde </a:t>
            </a:r>
            <a:r>
              <a:rPr lang="hr-HR" sz="3200" b="1" dirty="0">
                <a:latin typeface="Times New Roman" panose="02020603050405020304" pitchFamily="18" charset="0"/>
                <a:cs typeface="Times New Roman" panose="02020603050405020304" pitchFamily="18" charset="0"/>
              </a:rPr>
              <a:t>meňzeşlik etalonyny, şaýatlyk etalonyny, deňeşdirme etalonyny</a:t>
            </a:r>
            <a:r>
              <a:rPr lang="hr-HR" sz="3200" dirty="0">
                <a:latin typeface="Times New Roman" panose="02020603050405020304" pitchFamily="18" charset="0"/>
                <a:cs typeface="Times New Roman" panose="02020603050405020304" pitchFamily="18" charset="0"/>
              </a:rPr>
              <a:t> we </a:t>
            </a:r>
            <a:r>
              <a:rPr lang="hr-HR" sz="3200" b="1" dirty="0">
                <a:latin typeface="Times New Roman" panose="02020603050405020304" pitchFamily="18" charset="0"/>
                <a:cs typeface="Times New Roman" panose="02020603050405020304" pitchFamily="18" charset="0"/>
              </a:rPr>
              <a:t>metrologiki derňewiň geçiriliş usullaryny</a:t>
            </a:r>
            <a:r>
              <a:rPr lang="hr-HR" sz="3200" dirty="0">
                <a:latin typeface="Times New Roman" panose="02020603050405020304" pitchFamily="18" charset="0"/>
                <a:cs typeface="Times New Roman" panose="02020603050405020304" pitchFamily="18" charset="0"/>
              </a:rPr>
              <a:t> ulanmak bolar. </a:t>
            </a:r>
            <a:endParaRPr lang="ru-RU" sz="32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692480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16523" y="254977"/>
            <a:ext cx="11430000" cy="6242538"/>
          </a:xfrm>
          <a:solidFill>
            <a:schemeClr val="accent4">
              <a:lumMod val="40000"/>
              <a:lumOff val="60000"/>
            </a:schemeClr>
          </a:solidFill>
        </p:spPr>
        <p:txBody>
          <a:bodyPr>
            <a:normAutofit/>
          </a:bodyPr>
          <a:lstStyle/>
          <a:p>
            <a:pPr algn="just"/>
            <a:r>
              <a:rPr lang="hr-HR" sz="3200" dirty="0">
                <a:latin typeface="Times New Roman" panose="02020603050405020304" pitchFamily="18" charset="0"/>
                <a:cs typeface="Times New Roman" panose="02020603050405020304" pitchFamily="18" charset="0"/>
              </a:rPr>
              <a:t>Önümçilik pudaklarynda geçirilýän parametrik ölçeg  üçin etalon serişdeleriň bolmadyk halatynda,  metrologiki derňew shemalarynda ölçege gatnaşýan fiziki ululyklaryň ölçeg birlikleri gönümel däl usul arkaly gaýtadan alynýar. Ýöne, şu metrologik çäre geçirilende, metrologiki shemanyň goşmaça  elementlerine (nusgalyk ölçeg serişdelerine) aýratynlykda metrologiki harakteristika berilýär.</a:t>
            </a:r>
            <a:endParaRPr lang="ru-RU" sz="3200" dirty="0">
              <a:latin typeface="Times New Roman" panose="02020603050405020304" pitchFamily="18" charset="0"/>
              <a:cs typeface="Times New Roman" panose="02020603050405020304" pitchFamily="18" charset="0"/>
            </a:endParaRPr>
          </a:p>
          <a:p>
            <a:pPr algn="just"/>
            <a:r>
              <a:rPr lang="hr-HR" sz="3200" dirty="0">
                <a:latin typeface="Times New Roman" panose="02020603050405020304" pitchFamily="18" charset="0"/>
                <a:cs typeface="Times New Roman" panose="02020603050405020304" pitchFamily="18" charset="0"/>
              </a:rPr>
              <a:t>Metrologiki derňew döwründe ölçeg serişdeleriniň parametrik maksat boýunça kadaly ulanylmagyny üpjün etmek, derňewiň iň takyk we anyk netijesini gazanmak maksady bilen, elektroenergetika ulgamynda ýörite tehniki gözegçilik gullugy (energogözegçilik gullugy) hem-de derňew-abatlaýyş işlerini alyp barmak üçin laboratoriýalar döredilýär.</a:t>
            </a: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741808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231</Words>
  <Application>Microsoft Office PowerPoint</Application>
  <PresentationFormat>Широкоэкранный</PresentationFormat>
  <Paragraphs>12</Paragraphs>
  <Slides>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vt:i4>
      </vt:variant>
    </vt:vector>
  </HeadingPairs>
  <TitlesOfParts>
    <vt:vector size="9" baseType="lpstr">
      <vt:lpstr>Arial</vt:lpstr>
      <vt:lpstr>Calibri</vt:lpstr>
      <vt:lpstr>Calibri Light</vt:lpstr>
      <vt:lpstr>Times New Roman</vt:lpstr>
      <vt:lpstr>Тема Office</vt:lpstr>
      <vt:lpstr>Tema: Metrologiki derňew shemalary 1. Döwlet metrologiki shema 2. Metrologiki derňew döwründe geçirilýän çäreler</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Metrologiki derňew shemalary 1. Döwlet metrologiki shema 2. Metrologiki derňew döwründe geçirilýän çäreler</dc:title>
  <dc:creator>Аманов Гуйчгельды</dc:creator>
  <cp:lastModifiedBy>Аманов Гуйчгельды</cp:lastModifiedBy>
  <cp:revision>2</cp:revision>
  <dcterms:created xsi:type="dcterms:W3CDTF">2020-12-30T08:40:54Z</dcterms:created>
  <dcterms:modified xsi:type="dcterms:W3CDTF">2020-12-30T08:58:02Z</dcterms:modified>
</cp:coreProperties>
</file>