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476672"/>
            <a:ext cx="8208912" cy="5904656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600" b="1" u="sng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5-nji </a:t>
            </a:r>
            <a:r>
              <a:rPr lang="ru-RU" sz="3600" b="1" u="sng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tema</a:t>
            </a:r>
            <a:r>
              <a:rPr lang="ru-RU" sz="3600" b="1" u="sng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. </a:t>
            </a:r>
            <a:r>
              <a:rPr lang="ru-RU" sz="3600" b="1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Demir</a:t>
            </a:r>
            <a:r>
              <a:rPr lang="ru-RU" sz="3600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3600" b="1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ýol</a:t>
            </a:r>
            <a:r>
              <a:rPr lang="ru-RU" sz="3600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3600" b="1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gatnawyny</a:t>
            </a:r>
            <a:r>
              <a:rPr lang="ru-RU" sz="3600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3600" b="1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we</a:t>
            </a:r>
            <a:r>
              <a:rPr lang="ru-RU" sz="3600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3600" b="1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otly</a:t>
            </a:r>
            <a:r>
              <a:rPr lang="ru-RU" sz="3600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3600" b="1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hereketini</a:t>
            </a:r>
            <a:r>
              <a:rPr lang="ru-RU" sz="3600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3600" b="1" dirty="0" err="1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guramak</a:t>
            </a:r>
            <a:endParaRPr lang="ru-RU" sz="3600" b="1" dirty="0" smtClean="0">
              <a:solidFill>
                <a:schemeClr val="tx1"/>
              </a:solidFill>
              <a:latin typeface="Times New Roman"/>
              <a:ea typeface="Times New Roman"/>
              <a:cs typeface="Times New Roman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k-TM" sz="36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Meýilnama:</a:t>
            </a:r>
            <a:endParaRPr lang="ru-RU" sz="36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36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1.Otlyny </a:t>
            </a:r>
            <a:r>
              <a:rPr lang="ru-RU" sz="360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kabul</a:t>
            </a:r>
            <a:r>
              <a:rPr lang="ru-RU" sz="36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etmek</a:t>
            </a:r>
            <a:r>
              <a:rPr lang="ru-RU" sz="36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ru-RU" sz="36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36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2.Grafik </a:t>
            </a:r>
            <a:r>
              <a:rPr lang="ru-RU" sz="360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teoriýasynyň</a:t>
            </a:r>
            <a:r>
              <a:rPr lang="ru-RU" sz="36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esaslary</a:t>
            </a:r>
            <a:r>
              <a:rPr lang="ru-RU" sz="36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. </a:t>
            </a:r>
            <a:endParaRPr lang="ru-RU" sz="36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36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3.Otlulary </a:t>
            </a:r>
            <a:r>
              <a:rPr lang="ru-RU" sz="360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ugratmak</a:t>
            </a:r>
            <a:r>
              <a:rPr lang="ru-RU" sz="36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ru-RU" sz="3600" dirty="0">
              <a:solidFill>
                <a:schemeClr val="tx1"/>
              </a:solidFill>
              <a:ea typeface="Calibri"/>
              <a:cs typeface="Times New Roman"/>
            </a:endParaRPr>
          </a:p>
          <a:p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7450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332656"/>
            <a:ext cx="8640960" cy="6264696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Calibri"/>
                <a:cs typeface="Times New Roman"/>
              </a:rPr>
              <a:t>1.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Calibri"/>
                <a:cs typeface="Times New Roman"/>
              </a:rPr>
              <a:t>Otlyny</a:t>
            </a:r>
            <a:r>
              <a:rPr lang="ru-RU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Calibri"/>
                <a:cs typeface="Times New Roman"/>
              </a:rPr>
              <a:t>kabul</a:t>
            </a:r>
            <a:r>
              <a:rPr lang="ru-RU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Calibri"/>
                <a:cs typeface="Times New Roman"/>
              </a:rPr>
              <a:t>etmek</a:t>
            </a:r>
            <a:r>
              <a:rPr lang="ru-RU" b="1" dirty="0">
                <a:latin typeface="Times New Roman"/>
                <a:ea typeface="Calibri"/>
                <a:cs typeface="Times New Roman"/>
              </a:rPr>
              <a:t>.</a:t>
            </a:r>
            <a:endParaRPr lang="ru-RU" sz="2400" dirty="0"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 err="1">
                <a:latin typeface="Times New Roman"/>
                <a:ea typeface="Calibri"/>
                <a:cs typeface="Times New Roman"/>
              </a:rPr>
              <a:t>Ýük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otlulary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stansiýadaky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ýollarynyň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boş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wagtynda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giriş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signaly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açyk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ýagdaýda</a:t>
            </a:r>
            <a:r>
              <a:rPr lang="ru-RU" dirty="0">
                <a:latin typeface="Times New Roman"/>
                <a:ea typeface="Calibri"/>
                <a:cs typeface="Times New Roman"/>
              </a:rPr>
              <a:t>,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stansiýanyň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tehniki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-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buýruk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beriji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namasynda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otlulary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kabul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etmäge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niýetlenen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ýollara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kabul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edilýär</a:t>
            </a:r>
            <a:r>
              <a:rPr lang="ru-RU" dirty="0">
                <a:latin typeface="Times New Roman"/>
                <a:ea typeface="Calibri"/>
                <a:cs typeface="Times New Roman"/>
              </a:rPr>
              <a:t>.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Ýolagçy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otlulary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stansiýanyň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ýollarynyň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awtomatiki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lokomotiw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signallaşdyrmasy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bilen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enjamlaşdyrylyp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gurulan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ýollaryna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kabul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edilýär</a:t>
            </a:r>
            <a:r>
              <a:rPr lang="ru-RU" dirty="0">
                <a:latin typeface="Times New Roman"/>
                <a:ea typeface="Calibri"/>
                <a:cs typeface="Times New Roman"/>
              </a:rPr>
              <a:t>.</a:t>
            </a:r>
            <a:endParaRPr lang="ru-RU" sz="2400" dirty="0"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         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Stansiýanyň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nobatçysy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otlulary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öz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wagtynda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kabul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etmek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üçin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boş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ýollaryň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bolmagyny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üpjün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etmäge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we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otlulary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ýapyk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giriş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signalyň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ýanynda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saklanmagyna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hiç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hilli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zerurlyga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ýol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bermeli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däldir</a:t>
            </a:r>
            <a:r>
              <a:rPr lang="ru-RU" dirty="0">
                <a:latin typeface="Times New Roman"/>
                <a:ea typeface="Calibri"/>
                <a:cs typeface="Times New Roman"/>
              </a:rPr>
              <a:t>.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Geçip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barýan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otlydan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ýörite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açylyp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galynan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wagonlary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ýa-da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wagonlar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toplumyny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stansiýanyň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kabul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ediş-ugradyş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ýollarynda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düşürmek</a:t>
            </a:r>
            <a:r>
              <a:rPr lang="ru-RU" dirty="0">
                <a:latin typeface="Times New Roman"/>
                <a:ea typeface="Calibri"/>
                <a:cs typeface="Times New Roman"/>
              </a:rPr>
              <a:t>,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ýüklemek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we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beýleki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işler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ýerine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ýetirmäge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rugsat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berilmeýär</a:t>
            </a:r>
            <a:r>
              <a:rPr lang="ru-RU" dirty="0">
                <a:latin typeface="Times New Roman"/>
                <a:ea typeface="Calibri"/>
                <a:cs typeface="Times New Roman"/>
              </a:rPr>
              <a:t>.             </a:t>
            </a:r>
            <a:endParaRPr lang="ru-RU" sz="24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8573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332656"/>
            <a:ext cx="8784976" cy="6264696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 err="1">
                <a:latin typeface="Times New Roman"/>
                <a:ea typeface="Calibri"/>
                <a:cs typeface="Times New Roman"/>
              </a:rPr>
              <a:t>Aralyk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stansiýalarda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ýörite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açylyp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galynan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wagonlary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ýa-da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wagonlar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toplumyny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stansiýanyň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kabul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ediş-ugradyş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ýollarynda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düşürmek</a:t>
            </a:r>
            <a:r>
              <a:rPr lang="ru-RU" dirty="0">
                <a:latin typeface="Times New Roman"/>
                <a:ea typeface="Calibri"/>
                <a:cs typeface="Times New Roman"/>
              </a:rPr>
              <a:t>,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ýüklemek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we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beýleki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işler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ýerine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ýetirmek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üçin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waglaýynça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otly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dispeçeriniň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rugsady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boýunça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ýerine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ýetirip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bilýär</a:t>
            </a:r>
            <a:r>
              <a:rPr lang="ru-RU" dirty="0">
                <a:latin typeface="Times New Roman"/>
                <a:ea typeface="Calibri"/>
                <a:cs typeface="Times New Roman"/>
              </a:rPr>
              <a:t>.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Tutudyjy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petigi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(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ulawluýuşiý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tupik</a:t>
            </a:r>
            <a:r>
              <a:rPr lang="ru-RU" dirty="0">
                <a:latin typeface="Times New Roman"/>
                <a:ea typeface="Calibri"/>
                <a:cs typeface="Times New Roman"/>
              </a:rPr>
              <a:t>)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islendik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hereketli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düzümi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bilen</a:t>
            </a:r>
            <a:r>
              <a:rPr lang="ru-RU" dirty="0">
                <a:latin typeface="Times New Roman"/>
                <a:ea typeface="Calibri"/>
                <a:cs typeface="Times New Roman"/>
              </a:rPr>
              <a:t>,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goraýjy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petigi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(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peredohranitelnyý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tupik</a:t>
            </a:r>
            <a:r>
              <a:rPr lang="ru-RU" dirty="0">
                <a:latin typeface="Times New Roman"/>
                <a:ea typeface="Calibri"/>
                <a:cs typeface="Times New Roman"/>
              </a:rPr>
              <a:t>)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ýolagçy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we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ýük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wagonlary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adamly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bolanda</a:t>
            </a:r>
            <a:r>
              <a:rPr lang="ru-RU" dirty="0">
                <a:latin typeface="Times New Roman"/>
                <a:ea typeface="Calibri"/>
                <a:cs typeface="Times New Roman"/>
              </a:rPr>
              <a:t>,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howply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ýükli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ýük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wagonlary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bilen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eýelemäge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rugsat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berilmeýär</a:t>
            </a:r>
            <a:r>
              <a:rPr lang="ru-RU" dirty="0">
                <a:latin typeface="Times New Roman"/>
                <a:ea typeface="Calibri"/>
                <a:cs typeface="Times New Roman"/>
              </a:rPr>
              <a:t>. </a:t>
            </a:r>
            <a:endParaRPr lang="ru-RU" sz="2400" dirty="0"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         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Bir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maşinist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tarapyndan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hyzmat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edilýän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ýolagçy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otlusyny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kabul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etmek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ugratmak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üçin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stansiýanyň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nobatçysy</a:t>
            </a:r>
            <a:r>
              <a:rPr lang="en-US" dirty="0">
                <a:latin typeface="Times New Roman"/>
                <a:ea typeface="Calibri"/>
                <a:cs typeface="Times New Roman"/>
              </a:rPr>
              <a:t>,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dispetçer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merkezleşmesi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bilen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enjamlaşdyrylan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uçastoklarda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bolsa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otly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dispetçeri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maşinistiň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taýýarlygy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we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signallaryň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açyklygy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hakynda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maşinisti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habardar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edýär</a:t>
            </a:r>
            <a:r>
              <a:rPr lang="en-US" dirty="0">
                <a:latin typeface="Times New Roman"/>
                <a:ea typeface="Calibri"/>
                <a:cs typeface="Times New Roman"/>
              </a:rPr>
              <a:t>.</a:t>
            </a:r>
            <a:endParaRPr lang="ru-RU" sz="24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8978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0680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dirty="0" err="1">
                <a:latin typeface="Times New Roman"/>
                <a:ea typeface="Calibri"/>
                <a:cs typeface="Times New Roman"/>
              </a:rPr>
              <a:t>Stansiýada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stansiýanyň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nobatçysy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we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merkezleşdirilen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dispeçer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uçaskada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otly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dispeçeriniň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otlyny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kabul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etmezden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öňki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borçlary</a:t>
            </a:r>
            <a:r>
              <a:rPr lang="en-US" dirty="0">
                <a:latin typeface="Times New Roman"/>
                <a:ea typeface="Calibri"/>
                <a:cs typeface="Times New Roman"/>
              </a:rPr>
              <a:t>:</a:t>
            </a:r>
            <a:endParaRPr lang="ru-RU" sz="2400" dirty="0">
              <a:ea typeface="Calibri"/>
              <a:cs typeface="Times New Roman"/>
            </a:endParaRPr>
          </a:p>
          <a:p>
            <a:pPr lvl="0" algn="just">
              <a:lnSpc>
                <a:spcPct val="107000"/>
              </a:lnSpc>
              <a:buFont typeface="+mj-lt"/>
              <a:buAutoNum type="arabicPeriod"/>
              <a:tabLst>
                <a:tab pos="228600" algn="l"/>
              </a:tabLst>
            </a:pPr>
            <a:r>
              <a:rPr lang="en-US" dirty="0" err="1">
                <a:latin typeface="Times New Roman"/>
                <a:ea typeface="Calibri"/>
                <a:cs typeface="Times New Roman"/>
              </a:rPr>
              <a:t>Otlyny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kabul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edýän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ýolunyň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boşlugyna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göz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ýetirmeli</a:t>
            </a:r>
            <a:r>
              <a:rPr lang="en-US" dirty="0">
                <a:latin typeface="Times New Roman"/>
                <a:ea typeface="Calibri"/>
                <a:cs typeface="Times New Roman"/>
              </a:rPr>
              <a:t>;</a:t>
            </a:r>
            <a:endParaRPr lang="ru-RU" sz="2400" dirty="0">
              <a:ea typeface="Calibri"/>
              <a:cs typeface="Times New Roman"/>
            </a:endParaRPr>
          </a:p>
          <a:p>
            <a:pPr lvl="0" algn="just">
              <a:lnSpc>
                <a:spcPct val="107000"/>
              </a:lnSpc>
              <a:buFont typeface="+mj-lt"/>
              <a:buAutoNum type="arabicPeriod"/>
              <a:tabLst>
                <a:tab pos="228600" algn="l"/>
              </a:tabLst>
            </a:pPr>
            <a:r>
              <a:rPr lang="en-US" dirty="0" err="1">
                <a:latin typeface="Times New Roman"/>
                <a:ea typeface="Calibri"/>
                <a:cs typeface="Times New Roman"/>
              </a:rPr>
              <a:t>Otly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kabul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edilýän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marşruta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çykmagy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we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manýowr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işlerini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geçirmegi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bes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etmeli</a:t>
            </a:r>
            <a:r>
              <a:rPr lang="en-US" dirty="0">
                <a:latin typeface="Times New Roman"/>
                <a:ea typeface="Calibri"/>
                <a:cs typeface="Times New Roman"/>
              </a:rPr>
              <a:t>;</a:t>
            </a:r>
            <a:endParaRPr lang="ru-RU" sz="2400" dirty="0">
              <a:ea typeface="Calibri"/>
              <a:cs typeface="Times New Roman"/>
            </a:endParaRPr>
          </a:p>
          <a:p>
            <a:pPr lvl="0" algn="just">
              <a:lnSpc>
                <a:spcPct val="107000"/>
              </a:lnSpc>
              <a:buFont typeface="+mj-lt"/>
              <a:buAutoNum type="arabicPeriod"/>
              <a:tabLst>
                <a:tab pos="228600" algn="l"/>
              </a:tabLst>
            </a:pPr>
            <a:r>
              <a:rPr lang="en-US" dirty="0" err="1">
                <a:latin typeface="Times New Roman"/>
                <a:ea typeface="Calibri"/>
                <a:cs typeface="Times New Roman"/>
              </a:rPr>
              <a:t>Otlyny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kabul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etmek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üçin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marşruty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taýýarlamaly</a:t>
            </a:r>
            <a:r>
              <a:rPr lang="en-US" dirty="0">
                <a:latin typeface="Times New Roman"/>
                <a:ea typeface="Calibri"/>
                <a:cs typeface="Times New Roman"/>
              </a:rPr>
              <a:t>;</a:t>
            </a:r>
            <a:endParaRPr lang="ru-RU" sz="2400" dirty="0">
              <a:ea typeface="Calibri"/>
              <a:cs typeface="Times New Roman"/>
            </a:endParaRPr>
          </a:p>
          <a:p>
            <a:pPr lvl="0" algn="just">
              <a:lnSpc>
                <a:spcPct val="107000"/>
              </a:lnSpc>
              <a:buFont typeface="+mj-lt"/>
              <a:buAutoNum type="arabicPeriod"/>
              <a:tabLst>
                <a:tab pos="228600" algn="l"/>
              </a:tabLst>
            </a:pPr>
            <a:r>
              <a:rPr lang="en-US" dirty="0" err="1">
                <a:latin typeface="Times New Roman"/>
                <a:ea typeface="Calibri"/>
                <a:cs typeface="Times New Roman"/>
              </a:rPr>
              <a:t>Giriş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swetoforlary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açmaly</a:t>
            </a:r>
            <a:r>
              <a:rPr lang="en-US" dirty="0">
                <a:latin typeface="Times New Roman"/>
                <a:ea typeface="Calibri"/>
                <a:cs typeface="Times New Roman"/>
              </a:rPr>
              <a:t>.</a:t>
            </a:r>
            <a:endParaRPr lang="ru-RU" sz="2400" dirty="0">
              <a:ea typeface="Calibri"/>
              <a:cs typeface="Times New Roman"/>
            </a:endParaRP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en-US" dirty="0">
                <a:latin typeface="Times New Roman"/>
                <a:ea typeface="Calibri"/>
                <a:cs typeface="Times New Roman"/>
              </a:rPr>
              <a:t>         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Stansiýalaryň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nobatçylary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we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otly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dispeçeri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otlulary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kabul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etmek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bilen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baglanyşykly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işleri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ýerine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ýetirmek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boýunça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hereketiň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tertibi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Türkmenistanyň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demir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ýolunda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otlularyň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hereketi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we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manýowr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işi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boýunça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düzgünnamasy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tarapyndan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takyk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görkezilýär</a:t>
            </a:r>
            <a:r>
              <a:rPr lang="en-US" dirty="0">
                <a:latin typeface="Times New Roman"/>
                <a:ea typeface="Calibri"/>
                <a:cs typeface="Times New Roman"/>
              </a:rPr>
              <a:t>.               </a:t>
            </a:r>
            <a:endParaRPr lang="ru-RU" sz="24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0045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336704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Calibri"/>
                <a:cs typeface="Times New Roman"/>
              </a:rPr>
              <a:t>2.</a:t>
            </a:r>
            <a:r>
              <a:rPr lang="ru-RU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Calibri"/>
                <a:cs typeface="Times New Roman"/>
              </a:rPr>
              <a:t>Grafik</a:t>
            </a:r>
            <a:r>
              <a:rPr lang="ru-RU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Calibri"/>
                <a:cs typeface="Times New Roman"/>
              </a:rPr>
              <a:t>teoriýasynyň</a:t>
            </a:r>
            <a:r>
              <a:rPr lang="ru-RU" b="1" dirty="0">
                <a:latin typeface="Times New Roman"/>
                <a:ea typeface="Calibri"/>
                <a:cs typeface="Times New Roman"/>
              </a:rPr>
              <a:t>  </a:t>
            </a:r>
            <a:r>
              <a:rPr lang="ru-RU" b="1" dirty="0" err="1">
                <a:latin typeface="Times New Roman"/>
                <a:ea typeface="Calibri"/>
                <a:cs typeface="Times New Roman"/>
              </a:rPr>
              <a:t>esaslary</a:t>
            </a:r>
            <a:endParaRPr lang="ru-RU" sz="2400" dirty="0"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    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Demir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ýol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ulagynda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otlylaryň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hereket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teoriýasyny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 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alymlaryň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we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inženerleriniň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dispetçerler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we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demir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ýol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beýleki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işgärleri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bilen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bilelikde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işlemegi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netijesinde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döwrebap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görnüşde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işlenilip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taýýarlanyldy</a:t>
            </a:r>
            <a:r>
              <a:rPr lang="ru-RU" dirty="0">
                <a:latin typeface="Times New Roman"/>
                <a:ea typeface="Calibri"/>
                <a:cs typeface="Times New Roman"/>
              </a:rPr>
              <a:t>. 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Ol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tehniki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serişdeleri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kämilleşdirmek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bilen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otlylaryň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agramyny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hereket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tizligini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ýokarlandyrmak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bilen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esasanam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hereketiň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köp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şertinde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iş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usullaryny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umumylaşdyrmak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bilen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ösýär</a:t>
            </a:r>
            <a:r>
              <a:rPr lang="ru-RU" dirty="0">
                <a:latin typeface="Times New Roman"/>
                <a:ea typeface="Calibri"/>
                <a:cs typeface="Times New Roman"/>
              </a:rPr>
              <a:t>. </a:t>
            </a:r>
            <a:endParaRPr lang="ru-RU" sz="2400" dirty="0"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Grafik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teoriýasy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stansiýada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otlylar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goýberilende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we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kabul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edilende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kiçi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araçäkleri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otlylaryň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aralyk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araçäkleri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hasaplamak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usullaryna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galyberse-de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otlylaryň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we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lokomotiwleriň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 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hereket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howpsuzlygyny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hasaba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almak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bilen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stansiýanyň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duralga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ýagdaýyna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seredilýär</a:t>
            </a:r>
            <a:r>
              <a:rPr lang="ru-RU" dirty="0">
                <a:latin typeface="Times New Roman"/>
                <a:ea typeface="Calibri"/>
                <a:cs typeface="Times New Roman"/>
              </a:rPr>
              <a:t>.</a:t>
            </a:r>
            <a:endParaRPr lang="ru-RU" sz="24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4429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980728"/>
            <a:ext cx="8229600" cy="5256584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Demir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ýol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liniýasynyň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 we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agzasynyň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goýberijilik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 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ukybyny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hasaplamak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usuly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ony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güýçlendirmek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üçin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çäreleri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saýlap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almak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usuly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grafik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teoriýasynyň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zerur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işleriniň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biri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bolup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durýar</a:t>
            </a:r>
            <a:r>
              <a:rPr lang="en-US" dirty="0">
                <a:latin typeface="Times New Roman"/>
                <a:ea typeface="Calibri"/>
                <a:cs typeface="Times New Roman"/>
              </a:rPr>
              <a:t>.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Şunlykda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liniýanyň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göýberijilik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ukyby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peregonlaryň</a:t>
            </a:r>
            <a:r>
              <a:rPr lang="en-US" dirty="0">
                <a:latin typeface="Times New Roman"/>
                <a:ea typeface="Calibri"/>
                <a:cs typeface="Times New Roman"/>
              </a:rPr>
              <a:t>,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stansiýanyň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energo-üpjünçilik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stansiýanyň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depodaky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we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beýleki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gurluşlaryň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özara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baglanyşygyna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toplumlaýyn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seredilýär</a:t>
            </a:r>
            <a:r>
              <a:rPr lang="en-US" dirty="0">
                <a:latin typeface="Times New Roman"/>
                <a:ea typeface="Calibri"/>
                <a:cs typeface="Times New Roman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7072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92688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3400" b="1" dirty="0">
                <a:latin typeface="Times New Roman"/>
                <a:ea typeface="Calibri"/>
                <a:cs typeface="Times New Roman"/>
              </a:rPr>
              <a:t>3.</a:t>
            </a:r>
            <a:r>
              <a:rPr lang="ru-RU" sz="3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3400" b="1" dirty="0" err="1">
                <a:latin typeface="Times New Roman"/>
                <a:ea typeface="Calibri"/>
                <a:cs typeface="Times New Roman"/>
              </a:rPr>
              <a:t>Otlulary</a:t>
            </a:r>
            <a:r>
              <a:rPr lang="ru-RU" sz="3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3400" b="1" dirty="0" err="1">
                <a:latin typeface="Times New Roman"/>
                <a:ea typeface="Calibri"/>
                <a:cs typeface="Times New Roman"/>
              </a:rPr>
              <a:t>ugratmak</a:t>
            </a:r>
            <a:r>
              <a:rPr lang="ru-RU" sz="3400" b="1" dirty="0">
                <a:latin typeface="Times New Roman"/>
                <a:ea typeface="Calibri"/>
                <a:cs typeface="Times New Roman"/>
              </a:rPr>
              <a:t>.</a:t>
            </a:r>
            <a:endParaRPr lang="ru-RU" sz="3400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  <a:tabLst>
                <a:tab pos="2388235" algn="l"/>
              </a:tabLst>
            </a:pPr>
            <a:r>
              <a:rPr lang="ru-RU" sz="3400" dirty="0">
                <a:latin typeface="Times New Roman"/>
                <a:ea typeface="Times New Roman"/>
              </a:rPr>
              <a:t>              </a:t>
            </a:r>
            <a:r>
              <a:rPr lang="ru-RU" sz="3400" dirty="0" err="1">
                <a:latin typeface="Times New Roman"/>
                <a:ea typeface="Times New Roman"/>
              </a:rPr>
              <a:t>Stansiýa</a:t>
            </a:r>
            <a:r>
              <a:rPr lang="ru-RU" sz="3400" dirty="0">
                <a:latin typeface="Times New Roman"/>
                <a:ea typeface="Times New Roman"/>
              </a:rPr>
              <a:t> </a:t>
            </a:r>
            <a:r>
              <a:rPr lang="ru-RU" sz="3400" dirty="0" err="1">
                <a:latin typeface="Times New Roman"/>
                <a:ea typeface="Times New Roman"/>
              </a:rPr>
              <a:t>boýunça</a:t>
            </a:r>
            <a:r>
              <a:rPr lang="ru-RU" sz="3400" dirty="0">
                <a:latin typeface="Times New Roman"/>
                <a:ea typeface="Times New Roman"/>
              </a:rPr>
              <a:t>  </a:t>
            </a:r>
            <a:r>
              <a:rPr lang="ru-RU" sz="3400" dirty="0" err="1">
                <a:latin typeface="Times New Roman"/>
                <a:ea typeface="Times New Roman"/>
              </a:rPr>
              <a:t>nobatçynyň</a:t>
            </a:r>
            <a:r>
              <a:rPr lang="ru-RU" sz="3400" dirty="0">
                <a:latin typeface="Times New Roman"/>
                <a:ea typeface="Times New Roman"/>
              </a:rPr>
              <a:t>, </a:t>
            </a:r>
            <a:r>
              <a:rPr lang="ru-RU" sz="3400" dirty="0" err="1">
                <a:latin typeface="Times New Roman"/>
                <a:ea typeface="Times New Roman"/>
              </a:rPr>
              <a:t>dispetçer</a:t>
            </a:r>
            <a:r>
              <a:rPr lang="ru-RU" sz="3400" dirty="0">
                <a:latin typeface="Times New Roman"/>
                <a:ea typeface="Times New Roman"/>
              </a:rPr>
              <a:t>  </a:t>
            </a:r>
            <a:r>
              <a:rPr lang="ru-RU" sz="3400" dirty="0" err="1">
                <a:latin typeface="Times New Roman"/>
                <a:ea typeface="Times New Roman"/>
              </a:rPr>
              <a:t>merkezleşdiriş</a:t>
            </a:r>
            <a:r>
              <a:rPr lang="ru-RU" sz="3400" dirty="0">
                <a:latin typeface="Times New Roman"/>
                <a:ea typeface="Times New Roman"/>
              </a:rPr>
              <a:t>  </a:t>
            </a:r>
            <a:r>
              <a:rPr lang="ru-RU" sz="3400" dirty="0" err="1">
                <a:latin typeface="Times New Roman"/>
                <a:ea typeface="Times New Roman"/>
              </a:rPr>
              <a:t>bilen</a:t>
            </a:r>
            <a:r>
              <a:rPr lang="ru-RU" sz="3400" dirty="0">
                <a:latin typeface="Times New Roman"/>
                <a:ea typeface="Times New Roman"/>
              </a:rPr>
              <a:t>  </a:t>
            </a:r>
            <a:r>
              <a:rPr lang="ru-RU" sz="3400" dirty="0" err="1">
                <a:latin typeface="Times New Roman"/>
                <a:ea typeface="Times New Roman"/>
              </a:rPr>
              <a:t>enjamlaşdyrylan</a:t>
            </a:r>
            <a:r>
              <a:rPr lang="ru-RU" sz="3400" dirty="0">
                <a:latin typeface="Times New Roman"/>
                <a:ea typeface="Times New Roman"/>
              </a:rPr>
              <a:t> </a:t>
            </a:r>
            <a:r>
              <a:rPr lang="ru-RU" sz="3400" dirty="0" err="1">
                <a:latin typeface="Times New Roman"/>
                <a:ea typeface="Times New Roman"/>
              </a:rPr>
              <a:t>uçastoklarda</a:t>
            </a:r>
            <a:r>
              <a:rPr lang="ru-RU" sz="3400" dirty="0">
                <a:latin typeface="Times New Roman"/>
                <a:ea typeface="Times New Roman"/>
              </a:rPr>
              <a:t> </a:t>
            </a:r>
            <a:r>
              <a:rPr lang="ru-RU" sz="3400" dirty="0" err="1">
                <a:latin typeface="Times New Roman"/>
                <a:ea typeface="Times New Roman"/>
              </a:rPr>
              <a:t>bolsa</a:t>
            </a:r>
            <a:r>
              <a:rPr lang="ru-RU" sz="3400" dirty="0">
                <a:latin typeface="Times New Roman"/>
                <a:ea typeface="Times New Roman"/>
              </a:rPr>
              <a:t> </a:t>
            </a:r>
            <a:r>
              <a:rPr lang="ru-RU" sz="3400" dirty="0" err="1">
                <a:latin typeface="Times New Roman"/>
                <a:ea typeface="Times New Roman"/>
              </a:rPr>
              <a:t>otly</a:t>
            </a:r>
            <a:r>
              <a:rPr lang="ru-RU" sz="3400" dirty="0">
                <a:latin typeface="Times New Roman"/>
                <a:ea typeface="Times New Roman"/>
              </a:rPr>
              <a:t>  </a:t>
            </a:r>
            <a:r>
              <a:rPr lang="ru-RU" sz="3400" dirty="0" err="1">
                <a:latin typeface="Times New Roman"/>
                <a:ea typeface="Times New Roman"/>
              </a:rPr>
              <a:t>dispetçeriniň</a:t>
            </a:r>
            <a:r>
              <a:rPr lang="ru-RU" sz="3400" dirty="0">
                <a:latin typeface="Times New Roman"/>
                <a:ea typeface="Times New Roman"/>
              </a:rPr>
              <a:t> </a:t>
            </a:r>
            <a:r>
              <a:rPr lang="ru-RU" sz="3400" dirty="0" err="1">
                <a:latin typeface="Times New Roman"/>
                <a:ea typeface="Times New Roman"/>
              </a:rPr>
              <a:t>otlyny</a:t>
            </a:r>
            <a:r>
              <a:rPr lang="ru-RU" sz="3400" dirty="0">
                <a:latin typeface="Times New Roman"/>
                <a:ea typeface="Times New Roman"/>
              </a:rPr>
              <a:t>  </a:t>
            </a:r>
            <a:r>
              <a:rPr lang="ru-RU" sz="3400" dirty="0" err="1">
                <a:latin typeface="Times New Roman"/>
                <a:ea typeface="Times New Roman"/>
              </a:rPr>
              <a:t>ugratmak</a:t>
            </a:r>
            <a:r>
              <a:rPr lang="ru-RU" sz="3400" dirty="0">
                <a:latin typeface="Times New Roman"/>
                <a:ea typeface="Times New Roman"/>
              </a:rPr>
              <a:t> </a:t>
            </a:r>
            <a:r>
              <a:rPr lang="ru-RU" sz="3400" dirty="0" err="1">
                <a:latin typeface="Times New Roman"/>
                <a:ea typeface="Times New Roman"/>
              </a:rPr>
              <a:t>üçin</a:t>
            </a:r>
            <a:r>
              <a:rPr lang="ru-RU" sz="3400" dirty="0">
                <a:latin typeface="Times New Roman"/>
                <a:ea typeface="Times New Roman"/>
              </a:rPr>
              <a:t>   </a:t>
            </a:r>
            <a:r>
              <a:rPr lang="ru-RU" sz="3400" dirty="0" err="1">
                <a:latin typeface="Times New Roman"/>
                <a:ea typeface="Times New Roman"/>
              </a:rPr>
              <a:t>marşrutyň</a:t>
            </a:r>
            <a:r>
              <a:rPr lang="ru-RU" sz="3400" dirty="0">
                <a:latin typeface="Times New Roman"/>
                <a:ea typeface="Times New Roman"/>
              </a:rPr>
              <a:t>  </a:t>
            </a:r>
            <a:r>
              <a:rPr lang="ru-RU" sz="3400" dirty="0" err="1">
                <a:latin typeface="Times New Roman"/>
                <a:ea typeface="Times New Roman"/>
              </a:rPr>
              <a:t>taýýarlygyna</a:t>
            </a:r>
            <a:r>
              <a:rPr lang="ru-RU" sz="3400" dirty="0">
                <a:latin typeface="Times New Roman"/>
                <a:ea typeface="Times New Roman"/>
              </a:rPr>
              <a:t>, </a:t>
            </a:r>
            <a:r>
              <a:rPr lang="ru-RU" sz="3400" dirty="0" err="1">
                <a:latin typeface="Times New Roman"/>
                <a:ea typeface="Times New Roman"/>
              </a:rPr>
              <a:t>strelkalaryň</a:t>
            </a:r>
            <a:r>
              <a:rPr lang="ru-RU" sz="3400" dirty="0">
                <a:latin typeface="Times New Roman"/>
                <a:ea typeface="Times New Roman"/>
              </a:rPr>
              <a:t>  </a:t>
            </a:r>
            <a:r>
              <a:rPr lang="ru-RU" sz="3400" dirty="0" err="1">
                <a:latin typeface="Times New Roman"/>
                <a:ea typeface="Times New Roman"/>
              </a:rPr>
              <a:t>ýapykdygyna</a:t>
            </a:r>
            <a:r>
              <a:rPr lang="ru-RU" sz="3400" dirty="0">
                <a:latin typeface="Times New Roman"/>
                <a:ea typeface="Times New Roman"/>
              </a:rPr>
              <a:t>,  </a:t>
            </a:r>
            <a:r>
              <a:rPr lang="ru-RU" sz="3400" dirty="0" err="1">
                <a:latin typeface="Times New Roman"/>
                <a:ea typeface="Times New Roman"/>
              </a:rPr>
              <a:t>ugradyş</a:t>
            </a:r>
            <a:r>
              <a:rPr lang="ru-RU" sz="3400" dirty="0">
                <a:latin typeface="Times New Roman"/>
                <a:ea typeface="Times New Roman"/>
              </a:rPr>
              <a:t> </a:t>
            </a:r>
            <a:r>
              <a:rPr lang="ru-RU" sz="3400" dirty="0" err="1">
                <a:latin typeface="Times New Roman"/>
                <a:ea typeface="Times New Roman"/>
              </a:rPr>
              <a:t>marştutynyň</a:t>
            </a:r>
            <a:r>
              <a:rPr lang="ru-RU" sz="3400" dirty="0">
                <a:latin typeface="Times New Roman"/>
                <a:ea typeface="Times New Roman"/>
              </a:rPr>
              <a:t>  </a:t>
            </a:r>
            <a:r>
              <a:rPr lang="ru-RU" sz="3400" dirty="0" err="1">
                <a:latin typeface="Times New Roman"/>
                <a:ea typeface="Times New Roman"/>
              </a:rPr>
              <a:t>strelkalarynda</a:t>
            </a:r>
            <a:r>
              <a:rPr lang="ru-RU" sz="3400" dirty="0">
                <a:latin typeface="Times New Roman"/>
                <a:ea typeface="Times New Roman"/>
              </a:rPr>
              <a:t>  </a:t>
            </a:r>
            <a:r>
              <a:rPr lang="ru-RU" sz="3400" dirty="0" err="1">
                <a:latin typeface="Times New Roman"/>
                <a:ea typeface="Times New Roman"/>
              </a:rPr>
              <a:t>manýowrlaryň</a:t>
            </a:r>
            <a:r>
              <a:rPr lang="ru-RU" sz="3400" dirty="0">
                <a:latin typeface="Times New Roman"/>
                <a:ea typeface="Times New Roman"/>
              </a:rPr>
              <a:t>  </a:t>
            </a:r>
            <a:r>
              <a:rPr lang="ru-RU" sz="3400" dirty="0" err="1">
                <a:latin typeface="Times New Roman"/>
                <a:ea typeface="Times New Roman"/>
              </a:rPr>
              <a:t>bes</a:t>
            </a:r>
            <a:r>
              <a:rPr lang="ru-RU" sz="3400" dirty="0">
                <a:latin typeface="Times New Roman"/>
                <a:ea typeface="Times New Roman"/>
              </a:rPr>
              <a:t> </a:t>
            </a:r>
            <a:r>
              <a:rPr lang="ru-RU" sz="3400" dirty="0" err="1">
                <a:latin typeface="Times New Roman"/>
                <a:ea typeface="Times New Roman"/>
              </a:rPr>
              <a:t>edilendigine</a:t>
            </a:r>
            <a:r>
              <a:rPr lang="ru-RU" sz="3400" dirty="0">
                <a:latin typeface="Times New Roman"/>
                <a:ea typeface="Times New Roman"/>
              </a:rPr>
              <a:t>, </a:t>
            </a:r>
            <a:r>
              <a:rPr lang="ru-RU" sz="3400" dirty="0" err="1">
                <a:latin typeface="Times New Roman"/>
                <a:ea typeface="Times New Roman"/>
              </a:rPr>
              <a:t>düzüme</a:t>
            </a:r>
            <a:r>
              <a:rPr lang="ru-RU" sz="3400" dirty="0">
                <a:latin typeface="Times New Roman"/>
                <a:ea typeface="Times New Roman"/>
              </a:rPr>
              <a:t>  </a:t>
            </a:r>
            <a:r>
              <a:rPr lang="ru-RU" sz="3400" dirty="0" err="1">
                <a:latin typeface="Times New Roman"/>
                <a:ea typeface="Times New Roman"/>
              </a:rPr>
              <a:t>tehniki</a:t>
            </a:r>
            <a:r>
              <a:rPr lang="ru-RU" sz="3400" dirty="0">
                <a:latin typeface="Times New Roman"/>
                <a:ea typeface="Times New Roman"/>
              </a:rPr>
              <a:t>  </a:t>
            </a:r>
            <a:r>
              <a:rPr lang="ru-RU" sz="3400" dirty="0" err="1">
                <a:latin typeface="Times New Roman"/>
                <a:ea typeface="Times New Roman"/>
              </a:rPr>
              <a:t>taýdan</a:t>
            </a:r>
            <a:r>
              <a:rPr lang="ru-RU" sz="3400" dirty="0">
                <a:latin typeface="Times New Roman"/>
                <a:ea typeface="Times New Roman"/>
              </a:rPr>
              <a:t> </a:t>
            </a:r>
            <a:r>
              <a:rPr lang="ru-RU" sz="3400" dirty="0" err="1">
                <a:latin typeface="Times New Roman"/>
                <a:ea typeface="Times New Roman"/>
              </a:rPr>
              <a:t>hyzmat</a:t>
            </a:r>
            <a:r>
              <a:rPr lang="ru-RU" sz="3400" dirty="0">
                <a:latin typeface="Times New Roman"/>
                <a:ea typeface="Times New Roman"/>
              </a:rPr>
              <a:t> </a:t>
            </a:r>
            <a:r>
              <a:rPr lang="ru-RU" sz="3400" dirty="0" err="1">
                <a:latin typeface="Times New Roman"/>
                <a:ea typeface="Times New Roman"/>
              </a:rPr>
              <a:t>etmegiň</a:t>
            </a:r>
            <a:r>
              <a:rPr lang="ru-RU" sz="3400" dirty="0">
                <a:latin typeface="Times New Roman"/>
                <a:ea typeface="Times New Roman"/>
              </a:rPr>
              <a:t>  </a:t>
            </a:r>
            <a:r>
              <a:rPr lang="ru-RU" sz="3400" dirty="0" err="1">
                <a:latin typeface="Times New Roman"/>
                <a:ea typeface="Times New Roman"/>
              </a:rPr>
              <a:t>we</a:t>
            </a:r>
            <a:r>
              <a:rPr lang="ru-RU" sz="3400" dirty="0">
                <a:latin typeface="Times New Roman"/>
                <a:ea typeface="Times New Roman"/>
              </a:rPr>
              <a:t> </a:t>
            </a:r>
            <a:r>
              <a:rPr lang="ru-RU" sz="3400" dirty="0" err="1">
                <a:latin typeface="Times New Roman"/>
                <a:ea typeface="Times New Roman"/>
              </a:rPr>
              <a:t>täjirçilik</a:t>
            </a:r>
            <a:r>
              <a:rPr lang="ru-RU" sz="3400" dirty="0">
                <a:latin typeface="Times New Roman"/>
                <a:ea typeface="Times New Roman"/>
              </a:rPr>
              <a:t> </a:t>
            </a:r>
            <a:r>
              <a:rPr lang="ru-RU" sz="3400" dirty="0" err="1">
                <a:latin typeface="Times New Roman"/>
                <a:ea typeface="Times New Roman"/>
              </a:rPr>
              <a:t>gözden</a:t>
            </a:r>
            <a:r>
              <a:rPr lang="ru-RU" sz="3400" dirty="0">
                <a:latin typeface="Times New Roman"/>
                <a:ea typeface="Times New Roman"/>
              </a:rPr>
              <a:t>  </a:t>
            </a:r>
            <a:r>
              <a:rPr lang="ru-RU" sz="3400" dirty="0" err="1">
                <a:latin typeface="Times New Roman"/>
                <a:ea typeface="Times New Roman"/>
              </a:rPr>
              <a:t>geçirmegiň</a:t>
            </a:r>
            <a:r>
              <a:rPr lang="ru-RU" sz="3400" dirty="0">
                <a:latin typeface="Times New Roman"/>
                <a:ea typeface="Times New Roman"/>
              </a:rPr>
              <a:t>  </a:t>
            </a:r>
            <a:r>
              <a:rPr lang="ru-RU" sz="3400" dirty="0" err="1">
                <a:latin typeface="Times New Roman"/>
                <a:ea typeface="Times New Roman"/>
              </a:rPr>
              <a:t>guratandygyna</a:t>
            </a:r>
            <a:r>
              <a:rPr lang="ru-RU" sz="3400" dirty="0">
                <a:latin typeface="Times New Roman"/>
                <a:ea typeface="Times New Roman"/>
              </a:rPr>
              <a:t>  </a:t>
            </a:r>
            <a:r>
              <a:rPr lang="ru-RU" sz="3400" dirty="0" err="1">
                <a:latin typeface="Times New Roman"/>
                <a:ea typeface="Times New Roman"/>
              </a:rPr>
              <a:t>göz</a:t>
            </a:r>
            <a:r>
              <a:rPr lang="ru-RU" sz="3400" dirty="0">
                <a:latin typeface="Times New Roman"/>
                <a:ea typeface="Times New Roman"/>
              </a:rPr>
              <a:t> </a:t>
            </a:r>
            <a:r>
              <a:rPr lang="ru-RU" sz="3400" dirty="0" err="1">
                <a:latin typeface="Times New Roman"/>
                <a:ea typeface="Times New Roman"/>
              </a:rPr>
              <a:t>ýetirmezden</a:t>
            </a:r>
            <a:r>
              <a:rPr lang="ru-RU" sz="3400" dirty="0">
                <a:latin typeface="Times New Roman"/>
                <a:ea typeface="Times New Roman"/>
              </a:rPr>
              <a:t>  </a:t>
            </a:r>
            <a:r>
              <a:rPr lang="ru-RU" sz="3400" dirty="0" err="1">
                <a:latin typeface="Times New Roman"/>
                <a:ea typeface="Times New Roman"/>
              </a:rPr>
              <a:t>çykyş</a:t>
            </a:r>
            <a:r>
              <a:rPr lang="ru-RU" sz="3400" dirty="0">
                <a:latin typeface="Times New Roman"/>
                <a:ea typeface="Times New Roman"/>
              </a:rPr>
              <a:t> </a:t>
            </a:r>
            <a:r>
              <a:rPr lang="ru-RU" sz="3400" dirty="0" err="1">
                <a:latin typeface="Times New Roman"/>
                <a:ea typeface="Times New Roman"/>
              </a:rPr>
              <a:t>swetoforyny</a:t>
            </a:r>
            <a:r>
              <a:rPr lang="ru-RU" sz="3400" dirty="0">
                <a:latin typeface="Times New Roman"/>
                <a:ea typeface="Times New Roman"/>
              </a:rPr>
              <a:t> </a:t>
            </a:r>
            <a:r>
              <a:rPr lang="ru-RU" sz="3400" dirty="0" err="1">
                <a:latin typeface="Times New Roman"/>
                <a:ea typeface="Times New Roman"/>
              </a:rPr>
              <a:t>açmaga</a:t>
            </a:r>
            <a:r>
              <a:rPr lang="ru-RU" sz="3400" dirty="0">
                <a:latin typeface="Times New Roman"/>
                <a:ea typeface="Times New Roman"/>
              </a:rPr>
              <a:t> </a:t>
            </a:r>
            <a:r>
              <a:rPr lang="ru-RU" sz="3400" dirty="0" err="1">
                <a:latin typeface="Times New Roman"/>
                <a:ea typeface="Times New Roman"/>
              </a:rPr>
              <a:t>ýa-da</a:t>
            </a:r>
            <a:r>
              <a:rPr lang="ru-RU" sz="3400" dirty="0">
                <a:latin typeface="Times New Roman"/>
                <a:ea typeface="Times New Roman"/>
              </a:rPr>
              <a:t>  </a:t>
            </a:r>
            <a:r>
              <a:rPr lang="ru-RU" sz="3400" dirty="0" err="1">
                <a:latin typeface="Times New Roman"/>
                <a:ea typeface="Times New Roman"/>
              </a:rPr>
              <a:t>aralygy</a:t>
            </a:r>
            <a:r>
              <a:rPr lang="ru-RU" sz="3400" dirty="0">
                <a:latin typeface="Times New Roman"/>
                <a:ea typeface="Times New Roman"/>
              </a:rPr>
              <a:t> </a:t>
            </a:r>
            <a:r>
              <a:rPr lang="ru-RU" sz="3400" dirty="0" err="1">
                <a:latin typeface="Times New Roman"/>
                <a:ea typeface="Times New Roman"/>
              </a:rPr>
              <a:t>eýelemek</a:t>
            </a:r>
            <a:r>
              <a:rPr lang="ru-RU" sz="3400" dirty="0">
                <a:latin typeface="Times New Roman"/>
                <a:ea typeface="Times New Roman"/>
              </a:rPr>
              <a:t> </a:t>
            </a:r>
            <a:r>
              <a:rPr lang="ru-RU" sz="3400" dirty="0" err="1">
                <a:latin typeface="Times New Roman"/>
                <a:ea typeface="Times New Roman"/>
              </a:rPr>
              <a:t>üçin</a:t>
            </a:r>
            <a:r>
              <a:rPr lang="ru-RU" sz="3400" dirty="0">
                <a:latin typeface="Times New Roman"/>
                <a:ea typeface="Times New Roman"/>
              </a:rPr>
              <a:t>  </a:t>
            </a:r>
            <a:r>
              <a:rPr lang="ru-RU" sz="3400" dirty="0" err="1">
                <a:latin typeface="Times New Roman"/>
                <a:ea typeface="Times New Roman"/>
              </a:rPr>
              <a:t>başga</a:t>
            </a:r>
            <a:r>
              <a:rPr lang="ru-RU" sz="3400" dirty="0">
                <a:latin typeface="Times New Roman"/>
                <a:ea typeface="Times New Roman"/>
              </a:rPr>
              <a:t>  </a:t>
            </a:r>
            <a:r>
              <a:rPr lang="ru-RU" sz="3400" dirty="0" err="1">
                <a:latin typeface="Times New Roman"/>
                <a:ea typeface="Times New Roman"/>
              </a:rPr>
              <a:t>rugsady</a:t>
            </a:r>
            <a:r>
              <a:rPr lang="ru-RU" sz="3400" dirty="0">
                <a:latin typeface="Times New Roman"/>
                <a:ea typeface="Times New Roman"/>
              </a:rPr>
              <a:t> </a:t>
            </a:r>
            <a:r>
              <a:rPr lang="ru-RU" sz="3400" dirty="0" err="1">
                <a:latin typeface="Times New Roman"/>
                <a:ea typeface="Times New Roman"/>
              </a:rPr>
              <a:t>bermäge</a:t>
            </a:r>
            <a:r>
              <a:rPr lang="ru-RU" sz="3400" dirty="0">
                <a:latin typeface="Times New Roman"/>
                <a:ea typeface="Times New Roman"/>
              </a:rPr>
              <a:t> </a:t>
            </a:r>
            <a:r>
              <a:rPr lang="ru-RU" sz="3400" dirty="0" err="1">
                <a:latin typeface="Times New Roman"/>
                <a:ea typeface="Times New Roman"/>
              </a:rPr>
              <a:t>haky</a:t>
            </a:r>
            <a:r>
              <a:rPr lang="ru-RU" sz="3400" dirty="0">
                <a:latin typeface="Times New Roman"/>
                <a:ea typeface="Times New Roman"/>
              </a:rPr>
              <a:t> </a:t>
            </a:r>
            <a:r>
              <a:rPr lang="ru-RU" sz="3400" dirty="0" err="1">
                <a:latin typeface="Times New Roman"/>
                <a:ea typeface="Times New Roman"/>
              </a:rPr>
              <a:t>ýokdyr</a:t>
            </a:r>
            <a:r>
              <a:rPr lang="ru-RU" sz="3400" dirty="0">
                <a:latin typeface="Times New Roman"/>
                <a:ea typeface="Times New Roman"/>
              </a:rPr>
              <a:t>.  </a:t>
            </a:r>
            <a:r>
              <a:rPr lang="ru-RU" sz="3400" dirty="0" err="1">
                <a:latin typeface="Times New Roman"/>
                <a:ea typeface="Times New Roman"/>
              </a:rPr>
              <a:t>Otlylaryň</a:t>
            </a:r>
            <a:r>
              <a:rPr lang="ru-RU" sz="3400" dirty="0">
                <a:latin typeface="Times New Roman"/>
                <a:ea typeface="Times New Roman"/>
              </a:rPr>
              <a:t> </a:t>
            </a:r>
            <a:r>
              <a:rPr lang="ru-RU" sz="3400" dirty="0" err="1">
                <a:latin typeface="Times New Roman"/>
                <a:ea typeface="Times New Roman"/>
              </a:rPr>
              <a:t>düzülen</a:t>
            </a:r>
            <a:r>
              <a:rPr lang="ru-RU" sz="3400" dirty="0">
                <a:latin typeface="Times New Roman"/>
                <a:ea typeface="Times New Roman"/>
              </a:rPr>
              <a:t> </a:t>
            </a:r>
            <a:r>
              <a:rPr lang="ru-RU" sz="3400" dirty="0" err="1">
                <a:latin typeface="Times New Roman"/>
                <a:ea typeface="Times New Roman"/>
              </a:rPr>
              <a:t>stansiýalaryndan</a:t>
            </a:r>
            <a:r>
              <a:rPr lang="ru-RU" sz="3400" dirty="0">
                <a:latin typeface="Times New Roman"/>
                <a:ea typeface="Times New Roman"/>
              </a:rPr>
              <a:t> </a:t>
            </a:r>
            <a:r>
              <a:rPr lang="ru-RU" sz="3400" dirty="0" err="1">
                <a:latin typeface="Times New Roman"/>
                <a:ea typeface="Times New Roman"/>
              </a:rPr>
              <a:t>otlynyň</a:t>
            </a:r>
            <a:r>
              <a:rPr lang="ru-RU" sz="3400" dirty="0">
                <a:latin typeface="Times New Roman"/>
                <a:ea typeface="Times New Roman"/>
              </a:rPr>
              <a:t> </a:t>
            </a:r>
            <a:r>
              <a:rPr lang="ru-RU" sz="3400" dirty="0" err="1">
                <a:latin typeface="Times New Roman"/>
                <a:ea typeface="Times New Roman"/>
              </a:rPr>
              <a:t>düzüminiň</a:t>
            </a:r>
            <a:r>
              <a:rPr lang="ru-RU" sz="3400" dirty="0">
                <a:latin typeface="Times New Roman"/>
                <a:ea typeface="Times New Roman"/>
              </a:rPr>
              <a:t> </a:t>
            </a:r>
            <a:r>
              <a:rPr lang="ru-RU" sz="3400" dirty="0" err="1">
                <a:latin typeface="Times New Roman"/>
                <a:ea typeface="Times New Roman"/>
              </a:rPr>
              <a:t>wagonlaryň</a:t>
            </a:r>
            <a:r>
              <a:rPr lang="ru-RU" sz="3400" dirty="0">
                <a:latin typeface="Times New Roman"/>
                <a:ea typeface="Times New Roman"/>
              </a:rPr>
              <a:t>  </a:t>
            </a:r>
            <a:r>
              <a:rPr lang="ru-RU" sz="3400" dirty="0" err="1">
                <a:latin typeface="Times New Roman"/>
                <a:ea typeface="Times New Roman"/>
              </a:rPr>
              <a:t>tirkelmegi</a:t>
            </a:r>
            <a:r>
              <a:rPr lang="ru-RU" sz="3400" dirty="0">
                <a:latin typeface="Times New Roman"/>
                <a:ea typeface="Times New Roman"/>
              </a:rPr>
              <a:t> </a:t>
            </a:r>
            <a:r>
              <a:rPr lang="ru-RU" sz="3400" dirty="0" err="1">
                <a:latin typeface="Times New Roman"/>
                <a:ea typeface="Times New Roman"/>
              </a:rPr>
              <a:t>we</a:t>
            </a:r>
            <a:r>
              <a:rPr lang="ru-RU" sz="3400" dirty="0">
                <a:latin typeface="Times New Roman"/>
                <a:ea typeface="Times New Roman"/>
              </a:rPr>
              <a:t>  </a:t>
            </a:r>
            <a:r>
              <a:rPr lang="ru-RU" sz="3400" dirty="0" err="1">
                <a:latin typeface="Times New Roman"/>
                <a:ea typeface="Times New Roman"/>
              </a:rPr>
              <a:t>ýazdyrylmagy</a:t>
            </a:r>
            <a:r>
              <a:rPr lang="ru-RU" sz="3400" dirty="0">
                <a:latin typeface="Times New Roman"/>
                <a:ea typeface="Times New Roman"/>
              </a:rPr>
              <a:t>  </a:t>
            </a:r>
            <a:r>
              <a:rPr lang="ru-RU" sz="3400" dirty="0" err="1">
                <a:latin typeface="Times New Roman"/>
                <a:ea typeface="Times New Roman"/>
              </a:rPr>
              <a:t>geçirilen</a:t>
            </a:r>
            <a:r>
              <a:rPr lang="ru-RU" sz="3400" dirty="0">
                <a:latin typeface="Times New Roman"/>
                <a:ea typeface="Times New Roman"/>
              </a:rPr>
              <a:t> </a:t>
            </a:r>
            <a:r>
              <a:rPr lang="ru-RU" sz="3400" dirty="0" err="1">
                <a:latin typeface="Times New Roman"/>
                <a:ea typeface="Times New Roman"/>
              </a:rPr>
              <a:t>stansiýalardan</a:t>
            </a:r>
            <a:r>
              <a:rPr lang="ru-RU" sz="3400" dirty="0">
                <a:latin typeface="Times New Roman"/>
                <a:ea typeface="Times New Roman"/>
              </a:rPr>
              <a:t>  </a:t>
            </a:r>
            <a:r>
              <a:rPr lang="ru-RU" sz="3400" dirty="0" err="1">
                <a:latin typeface="Times New Roman"/>
                <a:ea typeface="Times New Roman"/>
              </a:rPr>
              <a:t>ýa-da</a:t>
            </a:r>
            <a:r>
              <a:rPr lang="ru-RU" sz="3400" dirty="0">
                <a:latin typeface="Times New Roman"/>
                <a:ea typeface="Times New Roman"/>
              </a:rPr>
              <a:t> </a:t>
            </a:r>
            <a:r>
              <a:rPr lang="ru-RU" sz="3400" dirty="0" err="1">
                <a:latin typeface="Times New Roman"/>
                <a:ea typeface="Times New Roman"/>
              </a:rPr>
              <a:t>otlynyň</a:t>
            </a:r>
            <a:r>
              <a:rPr lang="ru-RU" sz="3400" dirty="0">
                <a:latin typeface="Times New Roman"/>
                <a:ea typeface="Times New Roman"/>
              </a:rPr>
              <a:t>  </a:t>
            </a:r>
            <a:r>
              <a:rPr lang="ru-RU" sz="3400" dirty="0" err="1">
                <a:latin typeface="Times New Roman"/>
                <a:ea typeface="Times New Roman"/>
              </a:rPr>
              <a:t>yzyny</a:t>
            </a:r>
            <a:r>
              <a:rPr lang="ru-RU" sz="3400" dirty="0">
                <a:latin typeface="Times New Roman"/>
                <a:ea typeface="Times New Roman"/>
              </a:rPr>
              <a:t>  </a:t>
            </a:r>
            <a:r>
              <a:rPr lang="ru-RU" sz="3400" dirty="0" err="1">
                <a:latin typeface="Times New Roman"/>
                <a:ea typeface="Times New Roman"/>
              </a:rPr>
              <a:t>belgileýän</a:t>
            </a:r>
            <a:r>
              <a:rPr lang="ru-RU" sz="3400" dirty="0">
                <a:latin typeface="Times New Roman"/>
                <a:ea typeface="Times New Roman"/>
              </a:rPr>
              <a:t> </a:t>
            </a:r>
            <a:r>
              <a:rPr lang="ru-RU" sz="3400" dirty="0" err="1">
                <a:latin typeface="Times New Roman"/>
                <a:ea typeface="Times New Roman"/>
              </a:rPr>
              <a:t>signal</a:t>
            </a:r>
            <a:r>
              <a:rPr lang="ru-RU" sz="3400" dirty="0">
                <a:latin typeface="Times New Roman"/>
                <a:ea typeface="Times New Roman"/>
              </a:rPr>
              <a:t> </a:t>
            </a:r>
            <a:r>
              <a:rPr lang="ru-RU" sz="3400" dirty="0" err="1">
                <a:latin typeface="Times New Roman"/>
                <a:ea typeface="Times New Roman"/>
              </a:rPr>
              <a:t>disklerini</a:t>
            </a:r>
            <a:r>
              <a:rPr lang="ru-RU" sz="3400" dirty="0">
                <a:latin typeface="Times New Roman"/>
                <a:ea typeface="Times New Roman"/>
              </a:rPr>
              <a:t>  </a:t>
            </a:r>
            <a:r>
              <a:rPr lang="ru-RU" sz="3400" dirty="0" err="1">
                <a:latin typeface="Times New Roman"/>
                <a:ea typeface="Times New Roman"/>
              </a:rPr>
              <a:t>çalyşmak</a:t>
            </a:r>
            <a:r>
              <a:rPr lang="ru-RU" sz="3400" dirty="0">
                <a:latin typeface="Times New Roman"/>
                <a:ea typeface="Times New Roman"/>
              </a:rPr>
              <a:t> </a:t>
            </a:r>
            <a:r>
              <a:rPr lang="ru-RU" sz="3400" dirty="0" err="1">
                <a:latin typeface="Times New Roman"/>
                <a:ea typeface="Times New Roman"/>
              </a:rPr>
              <a:t>göz</a:t>
            </a:r>
            <a:r>
              <a:rPr lang="ru-RU" sz="3400" dirty="0">
                <a:latin typeface="Times New Roman"/>
                <a:ea typeface="Times New Roman"/>
              </a:rPr>
              <a:t> </a:t>
            </a:r>
            <a:r>
              <a:rPr lang="ru-RU" sz="3400" dirty="0" err="1">
                <a:latin typeface="Times New Roman"/>
                <a:ea typeface="Times New Roman"/>
              </a:rPr>
              <a:t>öňünde</a:t>
            </a:r>
            <a:r>
              <a:rPr lang="ru-RU" sz="3400" dirty="0">
                <a:latin typeface="Times New Roman"/>
                <a:ea typeface="Times New Roman"/>
              </a:rPr>
              <a:t> </a:t>
            </a:r>
            <a:r>
              <a:rPr lang="ru-RU" sz="3400" dirty="0" err="1">
                <a:latin typeface="Times New Roman"/>
                <a:ea typeface="Times New Roman"/>
              </a:rPr>
              <a:t>tutulan</a:t>
            </a:r>
            <a:r>
              <a:rPr lang="ru-RU" sz="3400" dirty="0">
                <a:latin typeface="Times New Roman"/>
                <a:ea typeface="Times New Roman"/>
              </a:rPr>
              <a:t>  </a:t>
            </a:r>
            <a:r>
              <a:rPr lang="ru-RU" sz="3400" dirty="0" err="1">
                <a:latin typeface="Times New Roman"/>
                <a:ea typeface="Times New Roman"/>
              </a:rPr>
              <a:t>stansiýalardan</a:t>
            </a:r>
            <a:r>
              <a:rPr lang="ru-RU" sz="3400" dirty="0">
                <a:latin typeface="Times New Roman"/>
                <a:ea typeface="Times New Roman"/>
              </a:rPr>
              <a:t>  </a:t>
            </a:r>
            <a:r>
              <a:rPr lang="ru-RU" sz="3400" dirty="0" err="1">
                <a:latin typeface="Times New Roman"/>
                <a:ea typeface="Times New Roman"/>
              </a:rPr>
              <a:t>ugranda</a:t>
            </a:r>
            <a:r>
              <a:rPr lang="ru-RU" sz="3400" dirty="0">
                <a:latin typeface="Times New Roman"/>
                <a:ea typeface="Times New Roman"/>
              </a:rPr>
              <a:t>, </a:t>
            </a:r>
            <a:r>
              <a:rPr lang="ru-RU" sz="3400" dirty="0" err="1">
                <a:latin typeface="Times New Roman"/>
                <a:ea typeface="Times New Roman"/>
              </a:rPr>
              <a:t>stansiýa</a:t>
            </a:r>
            <a:r>
              <a:rPr lang="ru-RU" sz="3400" dirty="0">
                <a:latin typeface="Times New Roman"/>
                <a:ea typeface="Times New Roman"/>
              </a:rPr>
              <a:t> </a:t>
            </a:r>
            <a:r>
              <a:rPr lang="ru-RU" sz="3400" dirty="0" err="1">
                <a:latin typeface="Times New Roman"/>
                <a:ea typeface="Times New Roman"/>
              </a:rPr>
              <a:t>boýunça</a:t>
            </a:r>
            <a:r>
              <a:rPr lang="ru-RU" sz="3400" dirty="0">
                <a:latin typeface="Times New Roman"/>
                <a:ea typeface="Times New Roman"/>
              </a:rPr>
              <a:t> </a:t>
            </a:r>
            <a:r>
              <a:rPr lang="ru-RU" sz="3400" dirty="0" err="1">
                <a:latin typeface="Times New Roman"/>
                <a:ea typeface="Times New Roman"/>
              </a:rPr>
              <a:t>nobatçy</a:t>
            </a:r>
            <a:r>
              <a:rPr lang="ru-RU" sz="3400" dirty="0">
                <a:latin typeface="Times New Roman"/>
                <a:ea typeface="Times New Roman"/>
              </a:rPr>
              <a:t>  </a:t>
            </a:r>
            <a:r>
              <a:rPr lang="ru-RU" sz="3400" dirty="0" err="1">
                <a:latin typeface="Times New Roman"/>
                <a:ea typeface="Times New Roman"/>
              </a:rPr>
              <a:t>çykyş</a:t>
            </a:r>
            <a:r>
              <a:rPr lang="ru-RU" sz="3400" dirty="0">
                <a:latin typeface="Times New Roman"/>
                <a:ea typeface="Times New Roman"/>
              </a:rPr>
              <a:t> </a:t>
            </a:r>
            <a:r>
              <a:rPr lang="ru-RU" sz="3400" dirty="0" err="1">
                <a:latin typeface="Times New Roman"/>
                <a:ea typeface="Times New Roman"/>
              </a:rPr>
              <a:t>swetoforyny</a:t>
            </a:r>
            <a:r>
              <a:rPr lang="ru-RU" sz="3400" dirty="0">
                <a:latin typeface="Times New Roman"/>
                <a:ea typeface="Times New Roman"/>
              </a:rPr>
              <a:t> </a:t>
            </a:r>
            <a:r>
              <a:rPr lang="ru-RU" sz="3400" dirty="0" err="1">
                <a:latin typeface="Times New Roman"/>
                <a:ea typeface="Times New Roman"/>
              </a:rPr>
              <a:t>açmazdan</a:t>
            </a:r>
            <a:r>
              <a:rPr lang="ru-RU" sz="3400" dirty="0">
                <a:latin typeface="Times New Roman"/>
                <a:ea typeface="Times New Roman"/>
              </a:rPr>
              <a:t> </a:t>
            </a:r>
            <a:r>
              <a:rPr lang="ru-RU" sz="3400" dirty="0" err="1">
                <a:latin typeface="Times New Roman"/>
                <a:ea typeface="Times New Roman"/>
              </a:rPr>
              <a:t>ýa-da</a:t>
            </a:r>
            <a:r>
              <a:rPr lang="ru-RU" sz="3400" dirty="0">
                <a:latin typeface="Times New Roman"/>
                <a:ea typeface="Times New Roman"/>
              </a:rPr>
              <a:t>  </a:t>
            </a:r>
            <a:r>
              <a:rPr lang="ru-RU" sz="3400" dirty="0" err="1">
                <a:latin typeface="Times New Roman"/>
                <a:ea typeface="Times New Roman"/>
              </a:rPr>
              <a:t>lokomotiwiň</a:t>
            </a:r>
            <a:r>
              <a:rPr lang="ru-RU" sz="3400" dirty="0">
                <a:latin typeface="Times New Roman"/>
                <a:ea typeface="Times New Roman"/>
              </a:rPr>
              <a:t> </a:t>
            </a:r>
            <a:r>
              <a:rPr lang="ru-RU" sz="3400" dirty="0" err="1">
                <a:latin typeface="Times New Roman"/>
                <a:ea typeface="Times New Roman"/>
              </a:rPr>
              <a:t>ýörite</a:t>
            </a:r>
            <a:r>
              <a:rPr lang="ru-RU" sz="3400" dirty="0">
                <a:latin typeface="Times New Roman"/>
                <a:ea typeface="Times New Roman"/>
              </a:rPr>
              <a:t> </a:t>
            </a:r>
            <a:r>
              <a:rPr lang="ru-RU" sz="3400" dirty="0" err="1">
                <a:latin typeface="Times New Roman"/>
                <a:ea typeface="Times New Roman"/>
              </a:rPr>
              <a:t>özi</a:t>
            </a:r>
            <a:r>
              <a:rPr lang="ru-RU" sz="3400" dirty="0">
                <a:latin typeface="Times New Roman"/>
                <a:ea typeface="Times New Roman"/>
              </a:rPr>
              <a:t> </a:t>
            </a:r>
            <a:r>
              <a:rPr lang="ru-RU" sz="3400" dirty="0" err="1">
                <a:latin typeface="Times New Roman"/>
                <a:ea typeface="Times New Roman"/>
              </a:rPr>
              <a:t>ýöreýän</a:t>
            </a:r>
            <a:r>
              <a:rPr lang="ru-RU" sz="3400" dirty="0">
                <a:latin typeface="Times New Roman"/>
                <a:ea typeface="Times New Roman"/>
              </a:rPr>
              <a:t> </a:t>
            </a:r>
            <a:r>
              <a:rPr lang="ru-RU" sz="3400" dirty="0" err="1">
                <a:latin typeface="Times New Roman"/>
                <a:ea typeface="Times New Roman"/>
              </a:rPr>
              <a:t>hereketli</a:t>
            </a:r>
            <a:r>
              <a:rPr lang="ru-RU" sz="3400" dirty="0">
                <a:latin typeface="Times New Roman"/>
                <a:ea typeface="Times New Roman"/>
              </a:rPr>
              <a:t> </a:t>
            </a:r>
            <a:r>
              <a:rPr lang="ru-RU" sz="3400" dirty="0" err="1">
                <a:latin typeface="Times New Roman"/>
                <a:ea typeface="Times New Roman"/>
              </a:rPr>
              <a:t>düzümiň</a:t>
            </a:r>
            <a:r>
              <a:rPr lang="ru-RU" sz="3400" dirty="0">
                <a:latin typeface="Times New Roman"/>
                <a:ea typeface="Times New Roman"/>
              </a:rPr>
              <a:t>  </a:t>
            </a:r>
            <a:r>
              <a:rPr lang="ru-RU" sz="3400" dirty="0" err="1">
                <a:latin typeface="Times New Roman"/>
                <a:ea typeface="Times New Roman"/>
              </a:rPr>
              <a:t>maşinistine</a:t>
            </a:r>
            <a:r>
              <a:rPr lang="ru-RU" sz="3400" dirty="0">
                <a:latin typeface="Times New Roman"/>
                <a:ea typeface="Times New Roman"/>
              </a:rPr>
              <a:t> </a:t>
            </a:r>
            <a:r>
              <a:rPr lang="ru-RU" sz="3400" dirty="0" err="1">
                <a:latin typeface="Times New Roman"/>
                <a:ea typeface="Times New Roman"/>
              </a:rPr>
              <a:t>aralygy</a:t>
            </a:r>
            <a:r>
              <a:rPr lang="ru-RU" sz="3400" dirty="0">
                <a:latin typeface="Times New Roman"/>
                <a:ea typeface="Times New Roman"/>
              </a:rPr>
              <a:t> </a:t>
            </a:r>
            <a:r>
              <a:rPr lang="ru-RU" sz="3400" dirty="0" err="1">
                <a:latin typeface="Times New Roman"/>
                <a:ea typeface="Times New Roman"/>
              </a:rPr>
              <a:t>eýelemek</a:t>
            </a:r>
            <a:r>
              <a:rPr lang="ru-RU" sz="3400" dirty="0">
                <a:latin typeface="Times New Roman"/>
                <a:ea typeface="Times New Roman"/>
              </a:rPr>
              <a:t> </a:t>
            </a:r>
            <a:r>
              <a:rPr lang="ru-RU" sz="3400" dirty="0" err="1">
                <a:latin typeface="Times New Roman"/>
                <a:ea typeface="Times New Roman"/>
              </a:rPr>
              <a:t>üçin</a:t>
            </a:r>
            <a:r>
              <a:rPr lang="ru-RU" sz="3400" dirty="0">
                <a:latin typeface="Times New Roman"/>
                <a:ea typeface="Times New Roman"/>
              </a:rPr>
              <a:t> </a:t>
            </a:r>
            <a:r>
              <a:rPr lang="ru-RU" sz="3400" dirty="0" err="1">
                <a:latin typeface="Times New Roman"/>
                <a:ea typeface="Times New Roman"/>
              </a:rPr>
              <a:t>rugsat</a:t>
            </a:r>
            <a:r>
              <a:rPr lang="ru-RU" sz="3400" dirty="0">
                <a:latin typeface="Times New Roman"/>
                <a:ea typeface="Times New Roman"/>
              </a:rPr>
              <a:t>  </a:t>
            </a:r>
            <a:r>
              <a:rPr lang="ru-RU" sz="3400" dirty="0" err="1">
                <a:latin typeface="Times New Roman"/>
                <a:ea typeface="Times New Roman"/>
              </a:rPr>
              <a:t>bermezden</a:t>
            </a:r>
            <a:r>
              <a:rPr lang="ru-RU" sz="3400" dirty="0">
                <a:latin typeface="Times New Roman"/>
                <a:ea typeface="Times New Roman"/>
              </a:rPr>
              <a:t> </a:t>
            </a:r>
            <a:r>
              <a:rPr lang="ru-RU" sz="3400" dirty="0" err="1">
                <a:latin typeface="Times New Roman"/>
                <a:ea typeface="Times New Roman"/>
              </a:rPr>
              <a:t>öň</a:t>
            </a:r>
            <a:r>
              <a:rPr lang="ru-RU" sz="3400" dirty="0">
                <a:latin typeface="Times New Roman"/>
                <a:ea typeface="Times New Roman"/>
              </a:rPr>
              <a:t>  </a:t>
            </a:r>
            <a:r>
              <a:rPr lang="ru-RU" sz="3400" dirty="0" err="1">
                <a:latin typeface="Times New Roman"/>
                <a:ea typeface="Times New Roman"/>
              </a:rPr>
              <a:t>hem</a:t>
            </a:r>
            <a:r>
              <a:rPr lang="ru-RU" sz="3400" dirty="0">
                <a:latin typeface="Times New Roman"/>
                <a:ea typeface="Times New Roman"/>
              </a:rPr>
              <a:t> </a:t>
            </a:r>
            <a:r>
              <a:rPr lang="ru-RU" sz="3400" dirty="0" err="1">
                <a:latin typeface="Times New Roman"/>
                <a:ea typeface="Times New Roman"/>
              </a:rPr>
              <a:t>iň</a:t>
            </a:r>
            <a:r>
              <a:rPr lang="ru-RU" sz="3400" dirty="0">
                <a:latin typeface="Times New Roman"/>
                <a:ea typeface="Times New Roman"/>
              </a:rPr>
              <a:t> </a:t>
            </a:r>
            <a:r>
              <a:rPr lang="ru-RU" sz="3400" dirty="0" err="1">
                <a:latin typeface="Times New Roman"/>
                <a:ea typeface="Times New Roman"/>
              </a:rPr>
              <a:t>soňky</a:t>
            </a:r>
            <a:r>
              <a:rPr lang="ru-RU" sz="3400" dirty="0">
                <a:latin typeface="Times New Roman"/>
                <a:ea typeface="Times New Roman"/>
              </a:rPr>
              <a:t>  </a:t>
            </a:r>
            <a:r>
              <a:rPr lang="ru-RU" sz="3400" dirty="0" err="1">
                <a:latin typeface="Times New Roman"/>
                <a:ea typeface="Times New Roman"/>
              </a:rPr>
              <a:t>wagonda</a:t>
            </a:r>
            <a:r>
              <a:rPr lang="ru-RU" sz="3400" dirty="0">
                <a:latin typeface="Times New Roman"/>
                <a:ea typeface="Times New Roman"/>
              </a:rPr>
              <a:t> </a:t>
            </a:r>
            <a:r>
              <a:rPr lang="ru-RU" sz="3400" dirty="0" err="1">
                <a:latin typeface="Times New Roman"/>
                <a:ea typeface="Times New Roman"/>
              </a:rPr>
              <a:t>otly</a:t>
            </a:r>
            <a:r>
              <a:rPr lang="ru-RU" sz="3400" dirty="0">
                <a:latin typeface="Times New Roman"/>
                <a:ea typeface="Times New Roman"/>
              </a:rPr>
              <a:t> </a:t>
            </a:r>
            <a:r>
              <a:rPr lang="ru-RU" sz="3400" dirty="0" err="1">
                <a:latin typeface="Times New Roman"/>
                <a:ea typeface="Times New Roman"/>
              </a:rPr>
              <a:t>signalynyň</a:t>
            </a:r>
            <a:r>
              <a:rPr lang="ru-RU" sz="3400" dirty="0">
                <a:latin typeface="Times New Roman"/>
                <a:ea typeface="Times New Roman"/>
              </a:rPr>
              <a:t>  </a:t>
            </a:r>
            <a:r>
              <a:rPr lang="ru-RU" sz="3400" dirty="0" err="1">
                <a:latin typeface="Times New Roman"/>
                <a:ea typeface="Times New Roman"/>
              </a:rPr>
              <a:t>bardygyna</a:t>
            </a:r>
            <a:r>
              <a:rPr lang="ru-RU" sz="3400" dirty="0">
                <a:latin typeface="Times New Roman"/>
                <a:ea typeface="Times New Roman"/>
              </a:rPr>
              <a:t>  </a:t>
            </a:r>
            <a:r>
              <a:rPr lang="ru-RU" sz="3400" dirty="0" err="1">
                <a:latin typeface="Times New Roman"/>
                <a:ea typeface="Times New Roman"/>
              </a:rPr>
              <a:t>stansiýanyň</a:t>
            </a:r>
            <a:r>
              <a:rPr lang="ru-RU" sz="3400" dirty="0">
                <a:latin typeface="Times New Roman"/>
                <a:ea typeface="Times New Roman"/>
              </a:rPr>
              <a:t> </a:t>
            </a:r>
            <a:r>
              <a:rPr lang="ru-RU" sz="3400" dirty="0" err="1">
                <a:latin typeface="Times New Roman"/>
                <a:ea typeface="Times New Roman"/>
              </a:rPr>
              <a:t>tehniki-rugsat</a:t>
            </a:r>
            <a:r>
              <a:rPr lang="ru-RU" sz="3400" dirty="0">
                <a:latin typeface="Times New Roman"/>
                <a:ea typeface="Times New Roman"/>
              </a:rPr>
              <a:t> </a:t>
            </a:r>
            <a:r>
              <a:rPr lang="ru-RU" sz="3400" dirty="0" err="1">
                <a:latin typeface="Times New Roman"/>
                <a:ea typeface="Times New Roman"/>
              </a:rPr>
              <a:t>beriji</a:t>
            </a:r>
            <a:r>
              <a:rPr lang="ru-RU" sz="3400" dirty="0">
                <a:latin typeface="Times New Roman"/>
                <a:ea typeface="Times New Roman"/>
              </a:rPr>
              <a:t> </a:t>
            </a:r>
            <a:r>
              <a:rPr lang="ru-RU" sz="3400" dirty="0" err="1">
                <a:latin typeface="Times New Roman"/>
                <a:ea typeface="Times New Roman"/>
              </a:rPr>
              <a:t>namasynda</a:t>
            </a:r>
            <a:r>
              <a:rPr lang="ru-RU" sz="3400" dirty="0">
                <a:latin typeface="Times New Roman"/>
                <a:ea typeface="Times New Roman"/>
              </a:rPr>
              <a:t>  </a:t>
            </a:r>
            <a:r>
              <a:rPr lang="ru-RU" sz="3400" dirty="0" err="1">
                <a:latin typeface="Times New Roman"/>
                <a:ea typeface="Times New Roman"/>
              </a:rPr>
              <a:t>bellenen</a:t>
            </a:r>
            <a:r>
              <a:rPr lang="ru-RU" sz="3400" dirty="0">
                <a:latin typeface="Times New Roman"/>
                <a:ea typeface="Times New Roman"/>
              </a:rPr>
              <a:t> </a:t>
            </a:r>
            <a:r>
              <a:rPr lang="ru-RU" sz="3400" dirty="0" err="1">
                <a:latin typeface="Times New Roman"/>
                <a:ea typeface="Times New Roman"/>
              </a:rPr>
              <a:t>tertibe</a:t>
            </a:r>
            <a:r>
              <a:rPr lang="ru-RU" sz="3400" dirty="0">
                <a:latin typeface="Times New Roman"/>
                <a:ea typeface="Times New Roman"/>
              </a:rPr>
              <a:t> </a:t>
            </a:r>
            <a:r>
              <a:rPr lang="ru-RU" sz="3400" dirty="0" err="1">
                <a:latin typeface="Times New Roman"/>
                <a:ea typeface="Times New Roman"/>
              </a:rPr>
              <a:t>laýyklykda</a:t>
            </a:r>
            <a:r>
              <a:rPr lang="ru-RU" sz="3400" dirty="0">
                <a:latin typeface="Times New Roman"/>
                <a:ea typeface="Times New Roman"/>
              </a:rPr>
              <a:t> </a:t>
            </a:r>
            <a:r>
              <a:rPr lang="ru-RU" sz="3400" dirty="0" err="1">
                <a:latin typeface="Times New Roman"/>
                <a:ea typeface="Times New Roman"/>
              </a:rPr>
              <a:t>göz</a:t>
            </a:r>
            <a:r>
              <a:rPr lang="ru-RU" sz="3400" dirty="0">
                <a:latin typeface="Times New Roman"/>
                <a:ea typeface="Times New Roman"/>
              </a:rPr>
              <a:t> </a:t>
            </a:r>
            <a:r>
              <a:rPr lang="ru-RU" sz="3400" dirty="0" err="1">
                <a:latin typeface="Times New Roman"/>
                <a:ea typeface="Times New Roman"/>
              </a:rPr>
              <a:t>ýetirmelidir</a:t>
            </a:r>
            <a:r>
              <a:rPr lang="ru-RU" sz="3400" dirty="0">
                <a:latin typeface="Times New Roman"/>
                <a:ea typeface="Times New Roman"/>
              </a:rPr>
              <a:t>. </a:t>
            </a:r>
          </a:p>
          <a:p>
            <a:pPr marL="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1164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8568952" cy="6264696"/>
          </a:xfrm>
        </p:spPr>
        <p:txBody>
          <a:bodyPr>
            <a:noAutofit/>
          </a:bodyPr>
          <a:lstStyle/>
          <a:p>
            <a:pPr>
              <a:tabLst>
                <a:tab pos="2388235" algn="l"/>
              </a:tabLst>
            </a:pP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Lokomotiw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ýolagçy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otlusy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üçin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berlende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ýa-da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lokomotiw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brigadasy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çalşyrylanda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depo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brigadalar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çalşylýan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punkt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boýunça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nobatçy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stansiýa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boýunça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lokomotiwe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maşinist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tarapyndan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hyzmat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edilýändigi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hakynda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lokomotiwiň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sanbelgisini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maşinistiň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familiýasyny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onuň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işe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gelýän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wagtyny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görkezmek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bilen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habar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bermäge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borçludyr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tabLst>
                <a:tab pos="2388235" algn="l"/>
              </a:tabLst>
            </a:pP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Stansiýa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boýunça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nobatçy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maglumatlary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otlularyň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hereketiniň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žurnalyna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ýazýar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we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olary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otly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dispetçerione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habar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berýär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300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2388235" algn="l"/>
              </a:tabLst>
            </a:pP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Otly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dispetçeri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habary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alyp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bellige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alynýan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buýrugy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öz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uçastogynyň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stansiýalaryna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berýär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we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gatnaw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marşuty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boýunça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ýanaşyk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uçastogyň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otly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dispetçerine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aşakdaky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görnüş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boýunça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habar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berýär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: “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stansiýadan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ugradylýan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№..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otly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maşinist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tarapyndan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hyzmat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edilýär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Howpsuz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goýbermegi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üpjün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ediň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. OHD..” </a:t>
            </a:r>
            <a:endParaRPr lang="ru-RU" sz="2300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2388235" algn="l"/>
              </a:tabLst>
            </a:pP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Stansiýanyň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tehniki-buýruk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beriji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namasynda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şeýle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otlylaryň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kabul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ediş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we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goýberiş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ýollary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görkezilýär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3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96997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660</Words>
  <Application>Microsoft Office PowerPoint</Application>
  <PresentationFormat>Экран (4:3)</PresentationFormat>
  <Paragraphs>26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yusup</dc:creator>
  <cp:lastModifiedBy>yusup</cp:lastModifiedBy>
  <cp:revision>4</cp:revision>
  <dcterms:created xsi:type="dcterms:W3CDTF">2021-10-12T06:04:04Z</dcterms:created>
  <dcterms:modified xsi:type="dcterms:W3CDTF">2021-10-12T06:10:14Z</dcterms:modified>
</cp:coreProperties>
</file>