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audio2.wav" ContentType="audio/x-wav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68" r:id="rId3"/>
    <p:sldId id="261" r:id="rId4"/>
    <p:sldId id="265" r:id="rId5"/>
    <p:sldId id="285" r:id="rId6"/>
    <p:sldId id="286" r:id="rId7"/>
    <p:sldId id="284" r:id="rId8"/>
    <p:sldId id="264" r:id="rId9"/>
    <p:sldId id="287" r:id="rId10"/>
    <p:sldId id="266" r:id="rId11"/>
    <p:sldId id="280" r:id="rId12"/>
    <p:sldId id="279" r:id="rId13"/>
    <p:sldId id="281" r:id="rId14"/>
    <p:sldId id="278" r:id="rId15"/>
    <p:sldId id="288" r:id="rId16"/>
    <p:sldId id="276" r:id="rId17"/>
    <p:sldId id="259" r:id="rId18"/>
    <p:sldId id="277" r:id="rId19"/>
    <p:sldId id="274" r:id="rId20"/>
    <p:sldId id="289" r:id="rId21"/>
    <p:sldId id="256" r:id="rId22"/>
    <p:sldId id="290" r:id="rId23"/>
    <p:sldId id="275" r:id="rId24"/>
    <p:sldId id="269" r:id="rId25"/>
    <p:sldId id="262" r:id="rId26"/>
    <p:sldId id="291" r:id="rId2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FFB8"/>
    <a:srgbClr val="00F491"/>
    <a:srgbClr val="C9935D"/>
    <a:srgbClr val="23FFD5"/>
    <a:srgbClr val="D6AD84"/>
    <a:srgbClr val="9DFFE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1239" autoAdjust="0"/>
    <p:restoredTop sz="99824" autoAdjust="0"/>
  </p:normalViewPr>
  <p:slideViewPr>
    <p:cSldViewPr>
      <p:cViewPr varScale="1">
        <p:scale>
          <a:sx n="73" d="100"/>
          <a:sy n="73" d="100"/>
        </p:scale>
        <p:origin x="6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D967A8-7FEB-4248-9011-7C343E35225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711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87EF3-FB30-487E-B1E4-A368B9DF40B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069216"/>
      </p:ext>
    </p:extLst>
  </p:cSld>
  <p:clrMapOvr>
    <a:masterClrMapping/>
  </p:clrMapOvr>
  <p:transition advTm="1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FDC6B-03A2-4799-A471-09860288C35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161009"/>
      </p:ext>
    </p:extLst>
  </p:cSld>
  <p:clrMapOvr>
    <a:masterClrMapping/>
  </p:clrMapOvr>
  <p:transition advTm="1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5E485-0D0A-405C-A987-61CB8AC230C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059074"/>
      </p:ext>
    </p:extLst>
  </p:cSld>
  <p:clrMapOvr>
    <a:masterClrMapping/>
  </p:clrMapOvr>
  <p:transition advTm="1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98400-D1A0-4EED-92E8-8E1CAFE8E67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857920"/>
      </p:ext>
    </p:extLst>
  </p:cSld>
  <p:clrMapOvr>
    <a:masterClrMapping/>
  </p:clrMapOvr>
  <p:transition advTm="1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EED01-5158-42B9-9A44-8228C41A253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383110"/>
      </p:ext>
    </p:extLst>
  </p:cSld>
  <p:clrMapOvr>
    <a:masterClrMapping/>
  </p:clrMapOvr>
  <p:transition advTm="1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1BDA1-E194-4D04-BD39-D18265DFCF7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414359"/>
      </p:ext>
    </p:extLst>
  </p:cSld>
  <p:clrMapOvr>
    <a:masterClrMapping/>
  </p:clrMapOvr>
  <p:transition advTm="1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C2A80-74B5-478A-9711-EDE2F67DC90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369928"/>
      </p:ext>
    </p:extLst>
  </p:cSld>
  <p:clrMapOvr>
    <a:masterClrMapping/>
  </p:clrMapOvr>
  <p:transition advTm="1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6C457-DFDA-4B6D-899B-8CDC22DA2C1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115072"/>
      </p:ext>
    </p:extLst>
  </p:cSld>
  <p:clrMapOvr>
    <a:masterClrMapping/>
  </p:clrMapOvr>
  <p:transition advTm="1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0E256-CF50-4F39-9058-E7280EFA206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060058"/>
      </p:ext>
    </p:extLst>
  </p:cSld>
  <p:clrMapOvr>
    <a:masterClrMapping/>
  </p:clrMapOvr>
  <p:transition advTm="1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5983D-E7BA-4BB4-83EA-50C64162932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188980"/>
      </p:ext>
    </p:extLst>
  </p:cSld>
  <p:clrMapOvr>
    <a:masterClrMapping/>
  </p:clrMapOvr>
  <p:transition advTm="1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CB5C5-72CF-453B-9563-05C8E63439A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664777"/>
      </p:ext>
    </p:extLst>
  </p:cSld>
  <p:clrMapOvr>
    <a:masterClrMapping/>
  </p:clrMapOvr>
  <p:transition advTm="1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9935D"/>
            </a:gs>
            <a:gs pos="100000">
              <a:srgbClr val="00F49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E7A0F7-406E-4C1B-A907-21656DD338D5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4000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7B41-D8F3-4AE6-92F5-89A005D76E3E}" type="slidenum">
              <a:rPr lang="fr-FR"/>
              <a:pPr/>
              <a:t>1</a:t>
            </a:fld>
            <a:endParaRPr lang="fr-FR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9" r="50000" b="72220"/>
          <a:stretch/>
        </p:blipFill>
        <p:spPr>
          <a:xfrm>
            <a:off x="251520" y="1484784"/>
            <a:ext cx="856895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Dünýäniň</a:t>
            </a:r>
            <a:r>
              <a:rPr lang="en-US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mineral </a:t>
            </a:r>
            <a:r>
              <a:rPr lang="en-US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baýlyklary</a:t>
            </a:r>
            <a:r>
              <a:rPr lang="en-US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barada</a:t>
            </a:r>
            <a:r>
              <a:rPr lang="en-US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düşüňje</a:t>
            </a:r>
            <a:r>
              <a:rPr lang="en-US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br>
              <a:rPr lang="en-US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Mineral </a:t>
            </a:r>
            <a:r>
              <a:rPr lang="en-US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çig</a:t>
            </a:r>
            <a:r>
              <a:rPr lang="en-US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mallaryň</a:t>
            </a:r>
            <a:r>
              <a:rPr lang="en-US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gorlary</a:t>
            </a:r>
            <a:endParaRPr lang="ru-RU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9326">
        <p14:vortex dir="r"/>
        <p:sndAc>
          <p:stSnd loop="1">
            <p:snd r:embed="rId3" name="135 sec Ern Cortazar - Stolen kiss.wav"/>
          </p:stSnd>
        </p:sndAc>
      </p:transition>
    </mc:Choice>
    <mc:Fallback>
      <p:transition spd="slow" advTm="19326">
        <p:fade/>
        <p:sndAc>
          <p:stSnd loop="1">
            <p:snd r:embed="rId3" name="135 sec Ern Cortazar - Stolen kis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89DF-1822-484C-9661-0237A3F4B626}" type="slidenum">
              <a:rPr lang="fr-FR"/>
              <a:pPr/>
              <a:t>10</a:t>
            </a:fld>
            <a:endParaRPr lang="fr-FR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" b="69695"/>
          <a:stretch/>
        </p:blipFill>
        <p:spPr>
          <a:xfrm>
            <a:off x="33164" y="116632"/>
            <a:ext cx="8943310" cy="674136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732">
        <p:circle/>
      </p:transition>
    </mc:Choice>
    <mc:Fallback>
      <p:transition spd="slow" advTm="37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3573-2E7B-45C3-9B61-FF89948A2391}" type="slidenum">
              <a:rPr lang="fr-FR"/>
              <a:pPr/>
              <a:t>11</a:t>
            </a:fld>
            <a:endParaRPr lang="fr-FR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" b="27604"/>
          <a:stretch/>
        </p:blipFill>
        <p:spPr>
          <a:xfrm>
            <a:off x="156220" y="116632"/>
            <a:ext cx="8964488" cy="659735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735">
        <p15:prstTrans prst="fracture"/>
      </p:transition>
    </mc:Choice>
    <mc:Fallback>
      <p:transition spd="slow" advTm="57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D104-7FE7-4256-91A7-E8A2F4F040B2}" type="slidenum">
              <a:rPr lang="fr-FR"/>
              <a:pPr/>
              <a:t>12</a:t>
            </a:fld>
            <a:endParaRPr lang="fr-FR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2" r="48784" b="5903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435">
        <p14:shred pattern="rectangle" dir="out"/>
      </p:transition>
    </mc:Choice>
    <mc:Fallback>
      <p:transition spd="slow" advTm="74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D527-0746-4F59-B971-430F3A9F5AAB}" type="slidenum">
              <a:rPr lang="fr-FR"/>
              <a:pPr/>
              <a:t>13</a:t>
            </a:fld>
            <a:endParaRPr lang="fr-FR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9" r="50978" b="42714"/>
          <a:stretch/>
        </p:blipFill>
        <p:spPr>
          <a:xfrm>
            <a:off x="107504" y="188640"/>
            <a:ext cx="8712968" cy="6669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229600" cy="1143000"/>
          </a:xfrm>
        </p:spPr>
        <p:txBody>
          <a:bodyPr/>
          <a:lstStyle/>
          <a:p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Peýdaly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gazylma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baýlyklardan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magdanlar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gara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metallurgiýanyň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magdanlary-demire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ABŞ,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Kanada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Russiýa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Braziliýa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Awstraliýa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we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Hytaý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b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marganese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Awstraliýa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Braziliýa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Hindistan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we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Günorta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Afrika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respublikasy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baýdyr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Hrom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titan,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wanadiý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we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gara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metallurgiýanyň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magdanlarydyr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24296">
        <p15:prstTrans prst="curtains"/>
      </p:transition>
    </mc:Choice>
    <mc:Fallback>
      <p:transition spd="slow" advTm="242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370-0810-4F60-AF0C-5D0F9F7BA837}" type="slidenum">
              <a:rPr lang="fr-FR"/>
              <a:pPr/>
              <a:t>14</a:t>
            </a:fld>
            <a:endParaRPr lang="fr-FR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9948" r="1970" b="36864"/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k-TM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Dünýädäki iň gymmat almazlar</a:t>
            </a:r>
            <a:r>
              <a:rPr lang="tk-TM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7024">
        <p15:prstTrans prst="pageCurlDouble"/>
      </p:transition>
    </mc:Choice>
    <mc:Fallback>
      <p:transition spd="slow" advTm="70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16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854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4168" y="392729"/>
            <a:ext cx="8928992" cy="397237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48031"/>
              </a:avLst>
            </a:prstTxWarp>
            <a:spAutoFit/>
          </a:bodyPr>
          <a:lstStyle/>
          <a:p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Mis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magdany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FFC000"/>
                </a:solidFill>
              </a:rPr>
              <a:t>– 10 </a:t>
            </a:r>
            <a:r>
              <a:rPr lang="en-US" sz="3600" dirty="0" err="1">
                <a:solidFill>
                  <a:srgbClr val="FFC000"/>
                </a:solidFill>
              </a:rPr>
              <a:t>mln</a:t>
            </a:r>
            <a:r>
              <a:rPr lang="en-US" sz="3600" dirty="0">
                <a:solidFill>
                  <a:srgbClr val="FFC000"/>
                </a:solidFill>
              </a:rPr>
              <a:t> t </a:t>
            </a:r>
            <a:r>
              <a:rPr lang="en-US" sz="3600" dirty="0" err="1">
                <a:solidFill>
                  <a:srgbClr val="FFC000"/>
                </a:solidFill>
              </a:rPr>
              <a:t>Çili</a:t>
            </a:r>
            <a:r>
              <a:rPr lang="en-US" sz="3600" dirty="0">
                <a:solidFill>
                  <a:srgbClr val="FFC000"/>
                </a:solidFill>
              </a:rPr>
              <a:t>, ABŞ, </a:t>
            </a:r>
            <a:r>
              <a:rPr lang="en-US" sz="3600" dirty="0" err="1">
                <a:solidFill>
                  <a:srgbClr val="FFC000"/>
                </a:solidFill>
              </a:rPr>
              <a:t>Kanada</a:t>
            </a:r>
            <a:r>
              <a:rPr lang="en-US" sz="3600" dirty="0">
                <a:solidFill>
                  <a:srgbClr val="FFC000"/>
                </a:solidFill>
              </a:rPr>
              <a:t>, </a:t>
            </a:r>
            <a:r>
              <a:rPr lang="en-US" sz="3600" dirty="0" err="1">
                <a:solidFill>
                  <a:srgbClr val="FFC000"/>
                </a:solidFill>
              </a:rPr>
              <a:t>Hytaý</a:t>
            </a:r>
            <a:r>
              <a:rPr lang="en-US" sz="3600" dirty="0">
                <a:solidFill>
                  <a:srgbClr val="FFC000"/>
                </a:solidFill>
              </a:rPr>
              <a:t>, </a:t>
            </a:r>
            <a:r>
              <a:rPr lang="en-US" sz="3600" dirty="0" err="1">
                <a:solidFill>
                  <a:srgbClr val="FFC000"/>
                </a:solidFill>
              </a:rPr>
              <a:t>Indoneziýa</a:t>
            </a:r>
            <a:r>
              <a:rPr lang="en-US" sz="3600" dirty="0">
                <a:solidFill>
                  <a:srgbClr val="FFC000"/>
                </a:solidFill>
              </a:rPr>
              <a:t>, </a:t>
            </a:r>
            <a:r>
              <a:rPr lang="en-US" sz="3600" dirty="0" err="1">
                <a:solidFill>
                  <a:srgbClr val="FFC000"/>
                </a:solidFill>
              </a:rPr>
              <a:t>Zambiýa</a:t>
            </a:r>
            <a:r>
              <a:rPr lang="en-US" sz="3600" dirty="0">
                <a:solidFill>
                  <a:srgbClr val="FFC000"/>
                </a:solidFill>
              </a:rPr>
              <a:t>,</a:t>
            </a:r>
          </a:p>
          <a:p>
            <a:r>
              <a:rPr lang="en-US" sz="3600" dirty="0" err="1">
                <a:solidFill>
                  <a:srgbClr val="FFC000"/>
                </a:solidFill>
              </a:rPr>
              <a:t>Russiýa</a:t>
            </a:r>
            <a:r>
              <a:rPr lang="en-US" sz="3600" dirty="0">
                <a:solidFill>
                  <a:srgbClr val="FFC000"/>
                </a:solidFill>
              </a:rPr>
              <a:t>, Peru, </a:t>
            </a:r>
            <a:r>
              <a:rPr lang="en-US" sz="3600" dirty="0" err="1">
                <a:solidFill>
                  <a:srgbClr val="FFC000"/>
                </a:solidFill>
              </a:rPr>
              <a:t>Awstraliýa</a:t>
            </a:r>
            <a:r>
              <a:rPr lang="en-US" sz="3600" dirty="0">
                <a:solidFill>
                  <a:srgbClr val="FFC000"/>
                </a:solidFill>
              </a:rPr>
              <a:t>, </a:t>
            </a:r>
            <a:r>
              <a:rPr lang="en-US" sz="3600" dirty="0" err="1">
                <a:solidFill>
                  <a:srgbClr val="FFC000"/>
                </a:solidFill>
              </a:rPr>
              <a:t>Meksika</a:t>
            </a:r>
            <a:r>
              <a:rPr lang="en-US" sz="3600" dirty="0">
                <a:solidFill>
                  <a:srgbClr val="FFC000"/>
                </a:solidFill>
              </a:rPr>
              <a:t>, </a:t>
            </a:r>
            <a:r>
              <a:rPr lang="en-US" sz="3600" dirty="0" err="1">
                <a:solidFill>
                  <a:srgbClr val="FFC000"/>
                </a:solidFill>
              </a:rPr>
              <a:t>Gazagystan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Sink </a:t>
            </a:r>
            <a:r>
              <a:rPr lang="en-US" sz="3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arassalanan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görnüşde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3600" dirty="0">
                <a:solidFill>
                  <a:srgbClr val="FFC000"/>
                </a:solidFill>
              </a:rPr>
              <a:t>7 </a:t>
            </a:r>
            <a:r>
              <a:rPr lang="en-US" sz="3600" dirty="0" err="1">
                <a:solidFill>
                  <a:srgbClr val="FFC000"/>
                </a:solidFill>
              </a:rPr>
              <a:t>mln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 err="1">
                <a:solidFill>
                  <a:srgbClr val="FFC000"/>
                </a:solidFill>
              </a:rPr>
              <a:t>tonna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golaý</a:t>
            </a:r>
            <a:r>
              <a:rPr lang="tk-TM" sz="3600" dirty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Hytaý</a:t>
            </a:r>
            <a:r>
              <a:rPr lang="en-US" sz="3600" dirty="0">
                <a:solidFill>
                  <a:srgbClr val="FFC000"/>
                </a:solidFill>
              </a:rPr>
              <a:t>, </a:t>
            </a:r>
            <a:r>
              <a:rPr lang="en-US" sz="3600" dirty="0" err="1">
                <a:solidFill>
                  <a:srgbClr val="FFC000"/>
                </a:solidFill>
              </a:rPr>
              <a:t>Ýaponiýa</a:t>
            </a:r>
            <a:r>
              <a:rPr lang="en-US" sz="3600" dirty="0">
                <a:solidFill>
                  <a:srgbClr val="FFC000"/>
                </a:solidFill>
              </a:rPr>
              <a:t>, </a:t>
            </a:r>
            <a:r>
              <a:rPr lang="en-US" sz="3600" dirty="0" err="1" smtClean="0">
                <a:solidFill>
                  <a:srgbClr val="FFC000"/>
                </a:solidFill>
              </a:rPr>
              <a:t>Kanada</a:t>
            </a:r>
            <a:r>
              <a:rPr lang="en-US" sz="3600" dirty="0" smtClean="0">
                <a:solidFill>
                  <a:srgbClr val="FFC000"/>
                </a:solidFill>
              </a:rPr>
              <a:t>,</a:t>
            </a:r>
            <a:r>
              <a:rPr lang="tk-TM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smtClean="0">
                <a:solidFill>
                  <a:srgbClr val="FFC000"/>
                </a:solidFill>
              </a:rPr>
              <a:t>ABŞ</a:t>
            </a:r>
            <a:r>
              <a:rPr lang="en-US" sz="3600" dirty="0">
                <a:solidFill>
                  <a:srgbClr val="FFC000"/>
                </a:solidFill>
              </a:rPr>
              <a:t>, </a:t>
            </a:r>
            <a:r>
              <a:rPr lang="en-US" sz="3600" dirty="0" err="1" smtClean="0">
                <a:solidFill>
                  <a:srgbClr val="FFC000"/>
                </a:solidFill>
              </a:rPr>
              <a:t>Belgiýa</a:t>
            </a:r>
            <a:r>
              <a:rPr lang="en-US" sz="3600" dirty="0" smtClean="0">
                <a:solidFill>
                  <a:srgbClr val="FFC000"/>
                </a:solidFill>
              </a:rPr>
              <a:t>,</a:t>
            </a:r>
            <a:r>
              <a:rPr lang="tk-TM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Awstraliýa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fi-FI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Arassalanan gurşun</a:t>
            </a:r>
            <a:r>
              <a:rPr lang="fi-FI" sz="3600" dirty="0">
                <a:solidFill>
                  <a:srgbClr val="FFC000"/>
                </a:solidFill>
              </a:rPr>
              <a:t> - 6 mln tonna</a:t>
            </a:r>
          </a:p>
          <a:p>
            <a:r>
              <a:rPr lang="en-US" sz="3600" dirty="0" err="1" smtClean="0">
                <a:solidFill>
                  <a:srgbClr val="FFC000"/>
                </a:solidFill>
              </a:rPr>
              <a:t>Golaý</a:t>
            </a:r>
            <a:r>
              <a:rPr lang="tk-TM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smtClean="0">
                <a:solidFill>
                  <a:srgbClr val="FFC000"/>
                </a:solidFill>
              </a:rPr>
              <a:t>ABŞ </a:t>
            </a:r>
            <a:r>
              <a:rPr lang="en-US" sz="3600" dirty="0">
                <a:solidFill>
                  <a:srgbClr val="FFC000"/>
                </a:solidFill>
              </a:rPr>
              <a:t>(1 </a:t>
            </a:r>
            <a:r>
              <a:rPr lang="en-US" sz="3600" dirty="0" err="1">
                <a:solidFill>
                  <a:srgbClr val="FFC000"/>
                </a:solidFill>
              </a:rPr>
              <a:t>mln</a:t>
            </a:r>
            <a:r>
              <a:rPr lang="en-US" sz="3600" dirty="0">
                <a:solidFill>
                  <a:srgbClr val="FFC000"/>
                </a:solidFill>
              </a:rPr>
              <a:t> t </a:t>
            </a:r>
            <a:r>
              <a:rPr lang="en-US" sz="3600" dirty="0" err="1">
                <a:solidFill>
                  <a:srgbClr val="FFC000"/>
                </a:solidFill>
              </a:rPr>
              <a:t>gowrak</a:t>
            </a:r>
            <a:r>
              <a:rPr lang="en-US" sz="3600" dirty="0">
                <a:solidFill>
                  <a:srgbClr val="FFC000"/>
                </a:solidFill>
              </a:rPr>
              <a:t>), </a:t>
            </a:r>
            <a:r>
              <a:rPr lang="en-US" sz="3600" dirty="0" err="1">
                <a:solidFill>
                  <a:srgbClr val="FFC000"/>
                </a:solidFill>
              </a:rPr>
              <a:t>Hytaý</a:t>
            </a:r>
            <a:r>
              <a:rPr lang="en-US" sz="3600" dirty="0">
                <a:solidFill>
                  <a:srgbClr val="FFC000"/>
                </a:solidFill>
              </a:rPr>
              <a:t>, </a:t>
            </a:r>
            <a:r>
              <a:rPr lang="en-US" sz="3600" dirty="0" err="1">
                <a:solidFill>
                  <a:srgbClr val="FFC000"/>
                </a:solidFill>
              </a:rPr>
              <a:t>Ýaponiýa</a:t>
            </a:r>
            <a:r>
              <a:rPr lang="en-US" sz="3600" dirty="0">
                <a:solidFill>
                  <a:srgbClr val="FFC000"/>
                </a:solidFill>
              </a:rPr>
              <a:t>, GFR</a:t>
            </a:r>
            <a:r>
              <a:rPr lang="en-US" sz="3600" dirty="0" smtClean="0">
                <a:solidFill>
                  <a:srgbClr val="FFC000"/>
                </a:solidFill>
              </a:rPr>
              <a:t>, </a:t>
            </a:r>
            <a:r>
              <a:rPr lang="en-US" sz="3600" dirty="0" err="1" smtClean="0"/>
              <a:t>Respublikasy</a:t>
            </a:r>
            <a:r>
              <a:rPr lang="en-US" sz="3600" dirty="0"/>
              <a:t>, </a:t>
            </a:r>
            <a:r>
              <a:rPr lang="en-US" sz="3600" dirty="0" err="1"/>
              <a:t>Fransiýa</a:t>
            </a:r>
            <a:r>
              <a:rPr lang="en-US" sz="3600" dirty="0"/>
              <a:t>, Niger</a:t>
            </a:r>
            <a:endParaRPr lang="ru-RU" sz="3600" b="1" i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16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1601">
        <p14:wheelReverse spokes="1"/>
      </p:transition>
    </mc:Choice>
    <mc:Fallback>
      <p:transition spd="slow" advTm="316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93C5-269D-4540-9EF3-2BAD53B8147F}" type="slidenum">
              <a:rPr lang="fr-FR"/>
              <a:pPr/>
              <a:t>16</a:t>
            </a:fld>
            <a:endParaRPr lang="fr-FR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70" r="48784" b="17222"/>
          <a:stretch/>
        </p:blipFill>
        <p:spPr>
          <a:xfrm>
            <a:off x="10368" y="0"/>
            <a:ext cx="9026128" cy="6824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k-TM" b="1" dirty="0" smtClean="0">
                <a:ln w="11430"/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Dünýädäki iň gymmat briliantlar</a:t>
            </a:r>
            <a:endParaRPr lang="ru-RU" b="1" dirty="0">
              <a:ln w="11430"/>
              <a:solidFill>
                <a:srgbClr val="FFC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9680">
        <p14:vortex dir="u"/>
      </p:transition>
    </mc:Choice>
    <mc:Fallback>
      <p:transition spd="slow" advTm="96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851D-5F1D-4144-A490-A40C7FEB6301}" type="slidenum">
              <a:rPr lang="fr-FR"/>
              <a:pPr/>
              <a:t>17</a:t>
            </a:fld>
            <a:endParaRPr lang="fr-FR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6" t="55297" r="1753" b="17572"/>
          <a:stretch/>
        </p:blipFill>
        <p:spPr>
          <a:xfrm>
            <a:off x="107504" y="116632"/>
            <a:ext cx="4896544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630" b="50000"/>
          <a:stretch/>
        </p:blipFill>
        <p:spPr>
          <a:xfrm>
            <a:off x="5004048" y="177056"/>
            <a:ext cx="3995935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019">
        <p14:glitter pattern="hexagon"/>
      </p:transition>
    </mc:Choice>
    <mc:Fallback>
      <p:transition spd="slow" advTm="30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860-608D-489B-B3B5-F2866BFD82D9}" type="slidenum">
              <a:rPr lang="fr-FR"/>
              <a:pPr/>
              <a:t>18</a:t>
            </a:fld>
            <a:endParaRPr lang="fr-FR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784976" cy="549275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k-TM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Magdanlaryň gazlyp alnyşy</a:t>
            </a:r>
            <a:endParaRPr lang="fr-FR" sz="2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3" t="47703" r="145" b="38267"/>
          <a:stretch/>
        </p:blipFill>
        <p:spPr>
          <a:xfrm>
            <a:off x="323528" y="980728"/>
            <a:ext cx="8712968" cy="5688632"/>
          </a:xfrm>
          <a:prstGeom prst="rect">
            <a:avLst/>
          </a:prstGeom>
          <a:ln>
            <a:noFill/>
          </a:ln>
          <a:effectLst>
            <a:glow rad="228600">
              <a:srgbClr val="C00000">
                <a:alpha val="40000"/>
              </a:srgbClr>
            </a:glow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8050">
        <p15:prstTrans prst="fracture"/>
      </p:transition>
    </mc:Choice>
    <mc:Fallback>
      <p:transition spd="slow" advTm="80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D5C6-7812-49BD-BBD8-17E68DC7C4EF}" type="slidenum">
              <a:rPr lang="fr-FR"/>
              <a:pPr/>
              <a:t>19</a:t>
            </a:fld>
            <a:endParaRPr lang="fr-FR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t="48263" r="50609" b="39789"/>
          <a:stretch/>
        </p:blipFill>
        <p:spPr>
          <a:xfrm>
            <a:off x="0" y="-99392"/>
            <a:ext cx="9144000" cy="712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14908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k-TM" b="1" i="1" spc="50" dirty="0" smtClean="0">
                <a:ln w="11430"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Dünýädäki  iň gymmat bahaly gülgüne reňkli almaz.</a:t>
            </a:r>
            <a:endParaRPr lang="ru-RU" b="1" i="1" spc="50" dirty="0">
              <a:ln w="11430">
                <a:solidFill>
                  <a:srgbClr val="FF000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4095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50D7-E54B-40C0-80C2-50D0CC21E1E2}" type="slidenum">
              <a:rPr lang="fr-FR"/>
              <a:pPr/>
              <a:t>2</a:t>
            </a:fld>
            <a:endParaRPr lang="fr-FR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3" r="50769" b="68941"/>
          <a:stretch/>
        </p:blipFill>
        <p:spPr>
          <a:xfrm>
            <a:off x="0" y="116632"/>
            <a:ext cx="8927976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792088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Dünýä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möçberinde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her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ýyl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ýeriň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jümmüşinden</a:t>
            </a:r>
            <a:r>
              <a:rPr lang="tk-TM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dürli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mineral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çig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mallaryň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we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ýangyjyň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100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mlrd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tonnasy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gazylyp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alynýar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276">
        <p15:prstTrans prst="crush"/>
        <p:sndAc>
          <p:stSnd>
            <p:snd r:embed="rId3" name="push.wav"/>
          </p:stSnd>
        </p:sndAc>
      </p:transition>
    </mc:Choice>
    <mc:Fallback>
      <p:transition spd="slow" advTm="10276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 t="43213" r="-3502" b="43318"/>
          <a:stretch/>
        </p:blipFill>
        <p:spPr>
          <a:xfrm>
            <a:off x="-25028" y="116632"/>
            <a:ext cx="9853612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8400-D1A0-4EED-92E8-8E1CAFE8E676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9" name="Прямоугольник 8"/>
          <p:cNvSpPr/>
          <p:nvPr/>
        </p:nvSpPr>
        <p:spPr>
          <a:xfrm>
            <a:off x="24780" y="476672"/>
            <a:ext cx="9361040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Magdan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däl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peýdaly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gazylma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baýlyklar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-metal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däl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ýangyç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däl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dag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jynslary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himiýa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senagatynyň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çig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mallary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apatit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sary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kükürt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kaliý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we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daş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duzlary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gurluşyk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çig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mallary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hek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jynslary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toýun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çägeler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granit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mermer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tuf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we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ş.m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metallurgiýa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senagaty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üçin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çig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mallar-kwars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asbest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oda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çydamly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toýunlar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gymmat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bahaly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minerallar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we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abatlaýyşda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ulanylýan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daşlar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ýaşma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almaz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rubin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malahit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hrustal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ş.m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.).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292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825">
        <p15:prstTrans prst="crush"/>
      </p:transition>
    </mc:Choice>
    <mc:Fallback>
      <p:transition spd="slow" advTm="28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EBBF-BC6B-402A-BADA-683CF4B19562}" type="slidenum">
              <a:rPr lang="fr-FR"/>
              <a:pPr/>
              <a:t>21</a:t>
            </a:fld>
            <a:endParaRPr lang="fr-FR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66725" r="52728" b="18739"/>
          <a:stretch/>
        </p:blipFill>
        <p:spPr>
          <a:xfrm>
            <a:off x="179512" y="260648"/>
            <a:ext cx="8964488" cy="6408712"/>
          </a:xfrm>
          <a:prstGeom prst="rect">
            <a:avLst/>
          </a:prstGeom>
          <a:ln>
            <a:noFill/>
          </a:ln>
          <a:effectLst>
            <a:glow rad="228600">
              <a:srgbClr val="FF0000">
                <a:alpha val="40000"/>
              </a:srgbClr>
            </a:glow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95">
        <p14:ripple/>
      </p:transition>
    </mc:Choice>
    <mc:Fallback>
      <p:transition spd="slow" advTm="20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327322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XX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asyryň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ahyryndan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başlap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dünýäde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ylymyň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gazananlary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senagat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pudaklaryna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ornaşdyrylyp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başlandy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çig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mallar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artykmaç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öndürilse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-de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olaryň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ähmiýeti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pese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düşdi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ýöne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olaryň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ýerine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dag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magdanlary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işläp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bejeriji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kärhanalaryň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ähmiýeti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ýokarlandy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8400-D1A0-4EED-92E8-8E1CAFE8E676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50000" b="35000"/>
          <a:stretch/>
        </p:blipFill>
        <p:spPr>
          <a:xfrm>
            <a:off x="179512" y="116632"/>
            <a:ext cx="820065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7222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225">
        <p15:prstTrans prst="airplane"/>
      </p:transition>
    </mc:Choice>
    <mc:Fallback>
      <p:transition spd="slow" advTm="102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CF2C-A830-407C-ABCF-E900440FBDA1}" type="slidenum">
              <a:rPr lang="fr-FR"/>
              <a:pPr/>
              <a:t>23</a:t>
            </a:fld>
            <a:endParaRPr lang="fr-FR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28622" r="53041" b="58751"/>
          <a:stretch/>
        </p:blipFill>
        <p:spPr>
          <a:xfrm>
            <a:off x="0" y="116632"/>
            <a:ext cx="9036496" cy="3413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482" b="65740"/>
          <a:stretch/>
        </p:blipFill>
        <p:spPr>
          <a:xfrm>
            <a:off x="-108520" y="3573016"/>
            <a:ext cx="925252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8551">
        <p15:prstTrans prst="drape"/>
      </p:transition>
    </mc:Choice>
    <mc:Fallback>
      <p:transition spd="slow" advTm="85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F571-005D-4495-9451-977A8E7C3675}" type="slidenum">
              <a:rPr lang="fr-FR"/>
              <a:pPr/>
              <a:t>24</a:t>
            </a:fld>
            <a:endParaRPr lang="fr-FR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6" t="68485" b="17867"/>
          <a:stretch/>
        </p:blipFill>
        <p:spPr>
          <a:xfrm>
            <a:off x="0" y="18132"/>
            <a:ext cx="4644008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5" t="14260" r="1048" b="72033"/>
          <a:stretch/>
        </p:blipFill>
        <p:spPr>
          <a:xfrm>
            <a:off x="4644008" y="0"/>
            <a:ext cx="4392488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803">
        <p15:prstTrans prst="crush"/>
      </p:transition>
    </mc:Choice>
    <mc:Fallback>
      <p:transition spd="slow" advTm="48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0531-A9A3-44B9-9E5D-951DF89F8A2A}" type="slidenum">
              <a:rPr lang="fr-FR"/>
              <a:pPr/>
              <a:t>25</a:t>
            </a:fld>
            <a:endParaRPr lang="fr-FR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t="10944" r="49392" b="76429"/>
          <a:stretch/>
        </p:blipFill>
        <p:spPr>
          <a:xfrm>
            <a:off x="0" y="0"/>
            <a:ext cx="93245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776" y="1988840"/>
            <a:ext cx="8784976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Gazylyp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alynýan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baýlyklaryň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arasynda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ýangyç-energetiki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çeşmeler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ikinji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)-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ýangyç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energiýanyň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dürli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görnüşiniň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jemi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bolup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oňa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nebiti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gazyp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alýan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gaz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kömür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torf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we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slanes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senagaty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atom we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suw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elektrik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stansiýalarynyň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hem-de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ýerli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ýangyç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görnüşleri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degişlidir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8349">
        <p15:prstTrans prst="crush"/>
      </p:transition>
    </mc:Choice>
    <mc:Fallback>
      <p:transition spd="slow" advTm="83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945674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Dünýä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boýunça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kömrüň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gaty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uly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ähmiýeti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bolup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ol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ýangyç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</a:t>
            </a:r>
            <a:r>
              <a:rPr lang="tk-TM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energetiki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we</a:t>
            </a:r>
          </a:p>
          <a:p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metallurgiýa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senagatynda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metallary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eretmekde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şol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senagat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kärhanalaryna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çig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mal</a:t>
            </a:r>
            <a:r>
              <a:rPr lang="tk-TM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bolup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durýar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r>
              <a:rPr lang="tk-TM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Kömrüň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dünýäde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anyklanan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ätiýaçlygy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5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trln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t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şertli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ýangyç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bolup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</a:t>
            </a:r>
          </a:p>
          <a:p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onuň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52%-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ni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daş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kömür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48%-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ti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goňur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kömür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degişlidir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Kömrüň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iň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köp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ätiýaçlygy</a:t>
            </a:r>
            <a:endParaRPr lang="en-US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90%-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ni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Hytaý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ABŞ,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Russiýa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Gazagystan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Ukraina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Günorta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Afrika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Respublikasy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</a:t>
            </a:r>
          </a:p>
          <a:p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Angliýa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en-US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Polşa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en-US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Awstraliýa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en-US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Polşa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en-US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Kanada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en-US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Hindistan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en-US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Indoneziýa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Botswana,</a:t>
            </a:r>
          </a:p>
          <a:p>
            <a:r>
              <a:rPr lang="en-US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Žimbab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we </a:t>
            </a:r>
            <a:r>
              <a:rPr lang="en-US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Možambik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en-US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Kolumbiýa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en-US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Wenesuela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döwletlerinde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jemlenendir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</a:p>
          <a:p>
            <a:r>
              <a:rPr lang="en-US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Soňky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ylmy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maglumatlara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görä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Ýer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togalagynda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4 </a:t>
            </a:r>
            <a:r>
              <a:rPr lang="en-US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mlrd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t </a:t>
            </a:r>
            <a:r>
              <a:rPr lang="en-US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ýakyn</a:t>
            </a: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kömür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gazylyp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alynýar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1084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1226">
        <p15:prstTrans prst="airplane"/>
      </p:transition>
    </mc:Choice>
    <mc:Fallback>
      <p:transition spd="slow" advTm="412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1B1A-E70D-41EC-BC5E-A012465238A3}" type="slidenum">
              <a:rPr lang="fr-FR"/>
              <a:pPr/>
              <a:t>3</a:t>
            </a:fld>
            <a:endParaRPr lang="fr-FR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18" r="50608" b="51455"/>
          <a:stretch/>
        </p:blipFill>
        <p:spPr>
          <a:xfrm>
            <a:off x="190724" y="116632"/>
            <a:ext cx="8919492" cy="648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812">
        <p15:prstTrans prst="peelOff"/>
      </p:transition>
    </mc:Choice>
    <mc:Fallback>
      <p:transition spd="slow" advTm="18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876B-B7D0-42A2-A3DF-F7C3BED63EF7}" type="slidenum">
              <a:rPr lang="fr-FR"/>
              <a:pPr/>
              <a:t>4</a:t>
            </a:fld>
            <a:endParaRPr lang="fr-FR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2" r="51216" b="34619"/>
          <a:stretch/>
        </p:blipFill>
        <p:spPr>
          <a:xfrm>
            <a:off x="179512" y="116632"/>
            <a:ext cx="4608512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2037" r="50000" b="52778"/>
          <a:stretch/>
        </p:blipFill>
        <p:spPr>
          <a:xfrm>
            <a:off x="4860032" y="116632"/>
            <a:ext cx="4104456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9151">
        <p14:glitter pattern="hexagon"/>
      </p:transition>
    </mc:Choice>
    <mc:Fallback>
      <p:transition spd="slow" advTm="91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8" r="48784" b="7222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8400-D1A0-4EED-92E8-8E1CAFE8E67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682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959">
        <p15:prstTrans prst="prestige"/>
      </p:transition>
    </mc:Choice>
    <mc:Fallback>
      <p:transition spd="slow" advTm="59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332656"/>
            <a:ext cx="6696744" cy="4464496"/>
          </a:xfrm>
          <a:prstGeom prst="rect">
            <a:avLst/>
          </a:prstGeom>
        </p:spPr>
        <p:txBody>
          <a:bodyPr>
            <a:prstTxWarp prst="textPlain">
              <a:avLst>
                <a:gd name="adj" fmla="val 5043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Dünýäniň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senagatynyň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mineral </a:t>
            </a:r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çig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mallara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bolan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islegi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ýyldan-ýyla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artýar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Çig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mallaryň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dürli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görnüşine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isleg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aýratynda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ykdysady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taýdan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ýokary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derejede</a:t>
            </a:r>
            <a:r>
              <a:rPr lang="tk-TM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sv-SE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ösen </a:t>
            </a:r>
            <a:r>
              <a:rPr lang="sv-SE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döwletlerde has hem duýulýar.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23" r="50000" b="21296"/>
          <a:stretch/>
        </p:blipFill>
        <p:spPr>
          <a:xfrm>
            <a:off x="6264460" y="2996952"/>
            <a:ext cx="2879540" cy="3304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2894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8797">
        <p15:prstTrans prst="crush"/>
      </p:transition>
    </mc:Choice>
    <mc:Fallback>
      <p:transition spd="slow" advTm="187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B0EB-48EE-49E0-B78D-73778168D1D6}" type="slidenum">
              <a:rPr lang="fr-FR"/>
              <a:pPr/>
              <a:t>7</a:t>
            </a:fld>
            <a:endParaRPr lang="fr-FR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88032"/>
            <a:ext cx="8229600" cy="1036712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k-TM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Türkiýadaky magdan baýlyklary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333" b="53148"/>
          <a:stretch/>
        </p:blipFill>
        <p:spPr>
          <a:xfrm>
            <a:off x="251520" y="1124744"/>
            <a:ext cx="864096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567">
        <p15:prstTrans prst="crush"/>
      </p:transition>
    </mc:Choice>
    <mc:Fallback>
      <p:transition spd="slow" advTm="75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12C-5A10-4A88-ACB1-C8AC00899441}" type="slidenum">
              <a:rPr lang="fr-FR"/>
              <a:pPr/>
              <a:t>8</a:t>
            </a:fld>
            <a:endParaRPr lang="fr-FR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1331640" y="3789040"/>
            <a:ext cx="9144000" cy="549275"/>
          </a:xfrm>
        </p:spPr>
        <p:txBody>
          <a:bodyPr/>
          <a:lstStyle/>
          <a:p>
            <a:r>
              <a:rPr lang="fr-CA" sz="2800"/>
              <a:t>Jodpur</a:t>
            </a:r>
            <a:endParaRPr lang="fr-FR" sz="280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1" t="18419" r="1970" b="65548"/>
          <a:stretch/>
        </p:blipFill>
        <p:spPr>
          <a:xfrm>
            <a:off x="21906" y="10277"/>
            <a:ext cx="8985820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80025" y="4437112"/>
            <a:ext cx="2416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k-TM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tk-TM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Kromit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7286">
        <p15:prstTrans prst="peelOff"/>
      </p:transition>
    </mc:Choice>
    <mc:Fallback>
      <p:transition spd="slow" advTm="72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16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854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248711"/>
            <a:ext cx="8928992" cy="303627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48031"/>
              </a:avLst>
            </a:prstTxWarp>
            <a:spAutoFit/>
          </a:bodyPr>
          <a:lstStyle/>
          <a:p>
            <a:r>
              <a:rPr lang="en-US" sz="3600" dirty="0" err="1">
                <a:solidFill>
                  <a:srgbClr val="FFC000"/>
                </a:solidFill>
              </a:rPr>
              <a:t>Gorlar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adalgasy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çalt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 err="1">
                <a:solidFill>
                  <a:srgbClr val="FFC000"/>
                </a:solidFill>
              </a:rPr>
              <a:t>üýtgeýän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düşünje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bolup</a:t>
            </a:r>
            <a:r>
              <a:rPr lang="en-US" sz="3600" dirty="0">
                <a:solidFill>
                  <a:srgbClr val="FFC000"/>
                </a:solidFill>
              </a:rPr>
              <a:t>, </a:t>
            </a:r>
            <a:r>
              <a:rPr lang="en-US" sz="3600" dirty="0" err="1">
                <a:solidFill>
                  <a:srgbClr val="FFC000"/>
                </a:solidFill>
              </a:rPr>
              <a:t>ol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ylymyň</a:t>
            </a:r>
            <a:r>
              <a:rPr lang="en-US" sz="3600" dirty="0">
                <a:solidFill>
                  <a:srgbClr val="FFC000"/>
                </a:solidFill>
              </a:rPr>
              <a:t> we </a:t>
            </a:r>
            <a:r>
              <a:rPr lang="en-US" sz="3600" dirty="0" err="1">
                <a:solidFill>
                  <a:srgbClr val="FFC000"/>
                </a:solidFill>
              </a:rPr>
              <a:t>tehnikanyň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çalt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ösmegi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netijesinde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peýdaly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 err="1">
                <a:solidFill>
                  <a:srgbClr val="FFC000"/>
                </a:solidFill>
              </a:rPr>
              <a:t>gazylmalaryň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gorlarynyň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çalt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üýtgemegini</a:t>
            </a:r>
            <a:r>
              <a:rPr lang="en-US" sz="3600" dirty="0">
                <a:solidFill>
                  <a:srgbClr val="FFC000"/>
                </a:solidFill>
              </a:rPr>
              <a:t>, </a:t>
            </a:r>
            <a:r>
              <a:rPr lang="en-US" sz="3600" dirty="0" err="1">
                <a:solidFill>
                  <a:srgbClr val="FFC000"/>
                </a:solidFill>
              </a:rPr>
              <a:t>azalýandygyny</a:t>
            </a:r>
            <a:r>
              <a:rPr lang="en-US" sz="3600" dirty="0">
                <a:solidFill>
                  <a:srgbClr val="FFC000"/>
                </a:solidFill>
              </a:rPr>
              <a:t> we </a:t>
            </a:r>
            <a:r>
              <a:rPr lang="en-US" sz="3600" dirty="0" err="1">
                <a:solidFill>
                  <a:srgbClr val="FFC000"/>
                </a:solidFill>
              </a:rPr>
              <a:t>köpelýändigini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 err="1">
                <a:solidFill>
                  <a:srgbClr val="FFC000"/>
                </a:solidFill>
              </a:rPr>
              <a:t>aňladýar</a:t>
            </a:r>
            <a:r>
              <a:rPr lang="en-US" sz="3600" dirty="0">
                <a:solidFill>
                  <a:srgbClr val="FFC000"/>
                </a:solidFill>
              </a:rPr>
              <a:t>.</a:t>
            </a:r>
            <a:endParaRPr lang="ru-RU" sz="3600" b="1" i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0" r="50000" b="9075"/>
          <a:stretch/>
        </p:blipFill>
        <p:spPr>
          <a:xfrm>
            <a:off x="395536" y="3676104"/>
            <a:ext cx="309634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860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805">
        <p14:vortex dir="u"/>
      </p:transition>
    </mc:Choice>
    <mc:Fallback>
      <p:transition spd="slow" advTm="228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9|1.3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3|3.9|12.1|3.8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SlaytHindistan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SlaytHindistan</Template>
  <TotalTime>71</TotalTime>
  <Words>463</Words>
  <Application>Microsoft Office PowerPoint</Application>
  <PresentationFormat>Экран (4:3)</PresentationFormat>
  <Paragraphs>69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Arial</vt:lpstr>
      <vt:lpstr>SlaytHindistan</vt:lpstr>
      <vt:lpstr>Dünýäniň mineral baýlyklary barada düşüňje. Mineral çig mallaryň gorlary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Jodpur</vt:lpstr>
      <vt:lpstr> 16</vt:lpstr>
      <vt:lpstr>Презентация PowerPoint</vt:lpstr>
      <vt:lpstr>Презентация PowerPoint</vt:lpstr>
      <vt:lpstr>Презентация PowerPoint</vt:lpstr>
      <vt:lpstr>Peýdaly gazylma baýlyklardan magdanlar: gara metallurgiýanyň magdanlary-demire ABŞ, Kanada, Russiýa, Braziliýa, Awstraliýa we Hytaý, marganese – Awstraliýa, Braziliýa, Hindistan we Günorta Afrika respublikasy baýdyr. Hrom, titan, wanadiý we gara metallurgiýanyň magdanlarydyr.</vt:lpstr>
      <vt:lpstr>Dünýädäki iň gymmat almazlar.</vt:lpstr>
      <vt:lpstr> 16</vt:lpstr>
      <vt:lpstr>Dünýädäki iň gymmat briliantlar</vt:lpstr>
      <vt:lpstr>Презентация PowerPoint</vt:lpstr>
      <vt:lpstr>Magdanlaryň gazlyp alnyşy</vt:lpstr>
      <vt:lpstr>Dünýädäki  iň gymmat bahaly gülgüne reňkli almaz.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Chateau à Jaipur</dc:title>
  <dc:subject>Civilisation</dc:subject>
  <dc:creator>User</dc:creator>
  <cp:lastModifiedBy>YSTF</cp:lastModifiedBy>
  <cp:revision>14</cp:revision>
  <dcterms:created xsi:type="dcterms:W3CDTF">2015-12-25T14:04:41Z</dcterms:created>
  <dcterms:modified xsi:type="dcterms:W3CDTF">2020-12-07T06:32:20Z</dcterms:modified>
</cp:coreProperties>
</file>