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9" r:id="rId4"/>
    <p:sldId id="259" r:id="rId5"/>
    <p:sldId id="260" r:id="rId6"/>
    <p:sldId id="270" r:id="rId7"/>
    <p:sldId id="261" r:id="rId8"/>
    <p:sldId id="262" r:id="rId9"/>
    <p:sldId id="273" r:id="rId10"/>
    <p:sldId id="263" r:id="rId11"/>
    <p:sldId id="271" r:id="rId12"/>
    <p:sldId id="264" r:id="rId13"/>
    <p:sldId id="265" r:id="rId14"/>
    <p:sldId id="266" r:id="rId15"/>
    <p:sldId id="267" r:id="rId16"/>
    <p:sldId id="272" r:id="rId17"/>
    <p:sldId id="268"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60"/>
  </p:normalViewPr>
  <p:slideViewPr>
    <p:cSldViewPr snapToGrid="0">
      <p:cViewPr varScale="1">
        <p:scale>
          <a:sx n="109" d="100"/>
          <a:sy n="109" d="100"/>
        </p:scale>
        <p:origin x="64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BDCCF0E-9DCF-4443-B005-FC2205AFD44B}"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6867F6-4ED1-4A86-8E46-4C0725834697}" type="slidenum">
              <a:rPr lang="ru-RU" smtClean="0"/>
              <a:t>‹#›</a:t>
            </a:fld>
            <a:endParaRPr lang="ru-RU"/>
          </a:p>
        </p:txBody>
      </p:sp>
    </p:spTree>
    <p:extLst>
      <p:ext uri="{BB962C8B-B14F-4D97-AF65-F5344CB8AC3E}">
        <p14:creationId xmlns:p14="http://schemas.microsoft.com/office/powerpoint/2010/main" val="3175745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BDCCF0E-9DCF-4443-B005-FC2205AFD44B}" type="datetimeFigureOut">
              <a:rPr lang="ru-RU" smtClean="0"/>
              <a:t>09.11.2020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A6867F6-4ED1-4A86-8E46-4C0725834697}" type="slidenum">
              <a:rPr lang="ru-RU" smtClean="0"/>
              <a:t>‹#›</a:t>
            </a:fld>
            <a:endParaRPr lang="ru-RU"/>
          </a:p>
        </p:txBody>
      </p:sp>
    </p:spTree>
    <p:extLst>
      <p:ext uri="{BB962C8B-B14F-4D97-AF65-F5344CB8AC3E}">
        <p14:creationId xmlns:p14="http://schemas.microsoft.com/office/powerpoint/2010/main" val="2251099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6BDCCF0E-9DCF-4443-B005-FC2205AFD44B}"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6867F6-4ED1-4A86-8E46-4C0725834697}" type="slidenum">
              <a:rPr lang="ru-RU" smtClean="0"/>
              <a:t>‹#›</a:t>
            </a:fld>
            <a:endParaRPr lang="ru-RU"/>
          </a:p>
        </p:txBody>
      </p:sp>
    </p:spTree>
    <p:extLst>
      <p:ext uri="{BB962C8B-B14F-4D97-AF65-F5344CB8AC3E}">
        <p14:creationId xmlns:p14="http://schemas.microsoft.com/office/powerpoint/2010/main" val="16094050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6BDCCF0E-9DCF-4443-B005-FC2205AFD44B}"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6867F6-4ED1-4A86-8E46-4C0725834697}" type="slidenum">
              <a:rPr lang="ru-RU" smtClean="0"/>
              <a:t>‹#›</a:t>
            </a:fld>
            <a:endParaRPr lang="ru-R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73560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BDCCF0E-9DCF-4443-B005-FC2205AFD44B}"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6867F6-4ED1-4A86-8E46-4C0725834697}" type="slidenum">
              <a:rPr lang="ru-RU" smtClean="0"/>
              <a:t>‹#›</a:t>
            </a:fld>
            <a:endParaRPr lang="ru-RU"/>
          </a:p>
        </p:txBody>
      </p:sp>
    </p:spTree>
    <p:extLst>
      <p:ext uri="{BB962C8B-B14F-4D97-AF65-F5344CB8AC3E}">
        <p14:creationId xmlns:p14="http://schemas.microsoft.com/office/powerpoint/2010/main" val="7765104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BDCCF0E-9DCF-4443-B005-FC2205AFD44B}" type="datetimeFigureOut">
              <a:rPr lang="ru-RU" smtClean="0"/>
              <a:t>09.11.2020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6867F6-4ED1-4A86-8E46-4C0725834697}" type="slidenum">
              <a:rPr lang="ru-RU" smtClean="0"/>
              <a:t>‹#›</a:t>
            </a:fld>
            <a:endParaRPr lang="ru-RU"/>
          </a:p>
        </p:txBody>
      </p:sp>
    </p:spTree>
    <p:extLst>
      <p:ext uri="{BB962C8B-B14F-4D97-AF65-F5344CB8AC3E}">
        <p14:creationId xmlns:p14="http://schemas.microsoft.com/office/powerpoint/2010/main" val="29977867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BDCCF0E-9DCF-4443-B005-FC2205AFD44B}" type="datetimeFigureOut">
              <a:rPr lang="ru-RU" smtClean="0"/>
              <a:t>09.11.2020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6867F6-4ED1-4A86-8E46-4C0725834697}" type="slidenum">
              <a:rPr lang="ru-RU" smtClean="0"/>
              <a:t>‹#›</a:t>
            </a:fld>
            <a:endParaRPr lang="ru-RU"/>
          </a:p>
        </p:txBody>
      </p:sp>
    </p:spTree>
    <p:extLst>
      <p:ext uri="{BB962C8B-B14F-4D97-AF65-F5344CB8AC3E}">
        <p14:creationId xmlns:p14="http://schemas.microsoft.com/office/powerpoint/2010/main" val="33872581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BDCCF0E-9DCF-4443-B005-FC2205AFD44B}"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6867F6-4ED1-4A86-8E46-4C0725834697}" type="slidenum">
              <a:rPr lang="ru-RU" smtClean="0"/>
              <a:t>‹#›</a:t>
            </a:fld>
            <a:endParaRPr lang="ru-RU"/>
          </a:p>
        </p:txBody>
      </p:sp>
    </p:spTree>
    <p:extLst>
      <p:ext uri="{BB962C8B-B14F-4D97-AF65-F5344CB8AC3E}">
        <p14:creationId xmlns:p14="http://schemas.microsoft.com/office/powerpoint/2010/main" val="25548286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BDCCF0E-9DCF-4443-B005-FC2205AFD44B}"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6867F6-4ED1-4A86-8E46-4C0725834697}" type="slidenum">
              <a:rPr lang="ru-RU" smtClean="0"/>
              <a:t>‹#›</a:t>
            </a:fld>
            <a:endParaRPr lang="ru-RU"/>
          </a:p>
        </p:txBody>
      </p:sp>
    </p:spTree>
    <p:extLst>
      <p:ext uri="{BB962C8B-B14F-4D97-AF65-F5344CB8AC3E}">
        <p14:creationId xmlns:p14="http://schemas.microsoft.com/office/powerpoint/2010/main" val="1417656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6BDCCF0E-9DCF-4443-B005-FC2205AFD44B}"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6867F6-4ED1-4A86-8E46-4C0725834697}" type="slidenum">
              <a:rPr lang="ru-RU" smtClean="0"/>
              <a:t>‹#›</a:t>
            </a:fld>
            <a:endParaRPr lang="ru-RU"/>
          </a:p>
        </p:txBody>
      </p:sp>
    </p:spTree>
    <p:extLst>
      <p:ext uri="{BB962C8B-B14F-4D97-AF65-F5344CB8AC3E}">
        <p14:creationId xmlns:p14="http://schemas.microsoft.com/office/powerpoint/2010/main" val="3372764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BDCCF0E-9DCF-4443-B005-FC2205AFD44B}"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6867F6-4ED1-4A86-8E46-4C0725834697}" type="slidenum">
              <a:rPr lang="ru-RU" smtClean="0"/>
              <a:t>‹#›</a:t>
            </a:fld>
            <a:endParaRPr lang="ru-RU"/>
          </a:p>
        </p:txBody>
      </p:sp>
    </p:spTree>
    <p:extLst>
      <p:ext uri="{BB962C8B-B14F-4D97-AF65-F5344CB8AC3E}">
        <p14:creationId xmlns:p14="http://schemas.microsoft.com/office/powerpoint/2010/main" val="3471857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BDCCF0E-9DCF-4443-B005-FC2205AFD44B}" type="datetimeFigureOut">
              <a:rPr lang="ru-RU" smtClean="0"/>
              <a:t>09.11.2020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A6867F6-4ED1-4A86-8E46-4C0725834697}" type="slidenum">
              <a:rPr lang="ru-RU" smtClean="0"/>
              <a:t>‹#›</a:t>
            </a:fld>
            <a:endParaRPr lang="ru-RU"/>
          </a:p>
        </p:txBody>
      </p:sp>
    </p:spTree>
    <p:extLst>
      <p:ext uri="{BB962C8B-B14F-4D97-AF65-F5344CB8AC3E}">
        <p14:creationId xmlns:p14="http://schemas.microsoft.com/office/powerpoint/2010/main" val="1317331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BDCCF0E-9DCF-4443-B005-FC2205AFD44B}" type="datetimeFigureOut">
              <a:rPr lang="ru-RU" smtClean="0"/>
              <a:t>09.11.2020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A6867F6-4ED1-4A86-8E46-4C0725834697}" type="slidenum">
              <a:rPr lang="ru-RU" smtClean="0"/>
              <a:t>‹#›</a:t>
            </a:fld>
            <a:endParaRPr lang="ru-RU"/>
          </a:p>
        </p:txBody>
      </p:sp>
    </p:spTree>
    <p:extLst>
      <p:ext uri="{BB962C8B-B14F-4D97-AF65-F5344CB8AC3E}">
        <p14:creationId xmlns:p14="http://schemas.microsoft.com/office/powerpoint/2010/main" val="3155474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6BDCCF0E-9DCF-4443-B005-FC2205AFD44B}" type="datetimeFigureOut">
              <a:rPr lang="ru-RU" smtClean="0"/>
              <a:t>09.11.2020</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0A6867F6-4ED1-4A86-8E46-4C0725834697}" type="slidenum">
              <a:rPr lang="ru-RU" smtClean="0"/>
              <a:t>‹#›</a:t>
            </a:fld>
            <a:endParaRPr lang="ru-RU"/>
          </a:p>
        </p:txBody>
      </p:sp>
    </p:spTree>
    <p:extLst>
      <p:ext uri="{BB962C8B-B14F-4D97-AF65-F5344CB8AC3E}">
        <p14:creationId xmlns:p14="http://schemas.microsoft.com/office/powerpoint/2010/main" val="125999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BDCCF0E-9DCF-4443-B005-FC2205AFD44B}" type="datetimeFigureOut">
              <a:rPr lang="ru-RU" smtClean="0"/>
              <a:t>09.11.2020</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0A6867F6-4ED1-4A86-8E46-4C0725834697}" type="slidenum">
              <a:rPr lang="ru-RU" smtClean="0"/>
              <a:t>‹#›</a:t>
            </a:fld>
            <a:endParaRPr lang="ru-RU"/>
          </a:p>
        </p:txBody>
      </p:sp>
    </p:spTree>
    <p:extLst>
      <p:ext uri="{BB962C8B-B14F-4D97-AF65-F5344CB8AC3E}">
        <p14:creationId xmlns:p14="http://schemas.microsoft.com/office/powerpoint/2010/main" val="2961658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6BDCCF0E-9DCF-4443-B005-FC2205AFD44B}" type="datetimeFigureOut">
              <a:rPr lang="ru-RU" smtClean="0"/>
              <a:t>09.11.2020</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0A6867F6-4ED1-4A86-8E46-4C0725834697}" type="slidenum">
              <a:rPr lang="ru-RU" smtClean="0"/>
              <a:t>‹#›</a:t>
            </a:fld>
            <a:endParaRPr lang="ru-RU"/>
          </a:p>
        </p:txBody>
      </p:sp>
    </p:spTree>
    <p:extLst>
      <p:ext uri="{BB962C8B-B14F-4D97-AF65-F5344CB8AC3E}">
        <p14:creationId xmlns:p14="http://schemas.microsoft.com/office/powerpoint/2010/main" val="363465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BDCCF0E-9DCF-4443-B005-FC2205AFD44B}" type="datetimeFigureOut">
              <a:rPr lang="ru-RU" smtClean="0"/>
              <a:t>09.11.2020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A6867F6-4ED1-4A86-8E46-4C0725834697}" type="slidenum">
              <a:rPr lang="ru-RU" smtClean="0"/>
              <a:t>‹#›</a:t>
            </a:fld>
            <a:endParaRPr lang="ru-RU"/>
          </a:p>
        </p:txBody>
      </p:sp>
    </p:spTree>
    <p:extLst>
      <p:ext uri="{BB962C8B-B14F-4D97-AF65-F5344CB8AC3E}">
        <p14:creationId xmlns:p14="http://schemas.microsoft.com/office/powerpoint/2010/main" val="2945048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BDCCF0E-9DCF-4443-B005-FC2205AFD44B}" type="datetimeFigureOut">
              <a:rPr lang="ru-RU" smtClean="0"/>
              <a:t>09.11.2020</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0A6867F6-4ED1-4A86-8E46-4C0725834697}" type="slidenum">
              <a:rPr lang="ru-RU" smtClean="0"/>
              <a:t>‹#›</a:t>
            </a:fld>
            <a:endParaRPr lang="ru-RU"/>
          </a:p>
        </p:txBody>
      </p:sp>
    </p:spTree>
    <p:extLst>
      <p:ext uri="{BB962C8B-B14F-4D97-AF65-F5344CB8AC3E}">
        <p14:creationId xmlns:p14="http://schemas.microsoft.com/office/powerpoint/2010/main" val="105658301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2462351"/>
            <a:ext cx="8946541" cy="4195481"/>
          </a:xfrm>
        </p:spPr>
        <p:txBody>
          <a:bodyPr>
            <a:normAutofit/>
          </a:bodyPr>
          <a:lstStyle/>
          <a:p>
            <a:r>
              <a:rPr lang="tk-TM" sz="3600" b="1" i="1" dirty="0" smtClean="0">
                <a:solidFill>
                  <a:schemeClr val="accent1">
                    <a:lumMod val="40000"/>
                    <a:lumOff val="60000"/>
                  </a:schemeClr>
                </a:solidFill>
                <a:latin typeface="Algerian" panose="04020705040A02060702" pitchFamily="82" charset="0"/>
              </a:rPr>
              <a:t>1. Gidrosfera barada düşünje we onuň esasy aýratynlyklary.</a:t>
            </a:r>
          </a:p>
          <a:p>
            <a:pPr marL="0" indent="0">
              <a:buNone/>
            </a:pPr>
            <a:endParaRPr lang="tk-TM" sz="3600" b="1" i="1" dirty="0" smtClean="0">
              <a:solidFill>
                <a:schemeClr val="accent1">
                  <a:lumMod val="40000"/>
                  <a:lumOff val="60000"/>
                </a:schemeClr>
              </a:solidFill>
              <a:latin typeface="Algerian" panose="04020705040A02060702" pitchFamily="82" charset="0"/>
            </a:endParaRPr>
          </a:p>
          <a:p>
            <a:r>
              <a:rPr lang="tk-TM" sz="3600" b="1" i="1" dirty="0" smtClean="0">
                <a:solidFill>
                  <a:schemeClr val="accent1">
                    <a:lumMod val="40000"/>
                    <a:lumOff val="60000"/>
                  </a:schemeClr>
                </a:solidFill>
                <a:latin typeface="Algerian" panose="04020705040A02060702" pitchFamily="82" charset="0"/>
              </a:rPr>
              <a:t>2. Dünýä suwlaryny köpeltmek meseleleri.</a:t>
            </a:r>
            <a:endParaRPr lang="ru-RU" sz="3600" b="1" i="1" dirty="0">
              <a:solidFill>
                <a:schemeClr val="accent1">
                  <a:lumMod val="40000"/>
                  <a:lumOff val="60000"/>
                </a:schemeClr>
              </a:solidFill>
            </a:endParaRPr>
          </a:p>
        </p:txBody>
      </p:sp>
      <p:sp>
        <p:nvSpPr>
          <p:cNvPr id="4" name="Прямоугольник 3"/>
          <p:cNvSpPr/>
          <p:nvPr/>
        </p:nvSpPr>
        <p:spPr>
          <a:xfrm>
            <a:off x="831399" y="387909"/>
            <a:ext cx="9744975" cy="1754326"/>
          </a:xfrm>
          <a:prstGeom prst="rect">
            <a:avLst/>
          </a:prstGeom>
          <a:noFill/>
        </p:spPr>
        <p:txBody>
          <a:bodyPr wrap="none" lIns="91440" tIns="45720" rIns="91440" bIns="45720">
            <a:spAutoFit/>
          </a:bodyPr>
          <a:lstStyle/>
          <a:p>
            <a:pPr algn="ctr"/>
            <a:r>
              <a:rPr lang="tk-TM" sz="54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Dünýäniň suw baýlyklary we</a:t>
            </a:r>
          </a:p>
          <a:p>
            <a:pPr algn="ctr"/>
            <a:r>
              <a:rPr lang="tk-TM" sz="54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olaryň ekologik meseleleri.</a:t>
            </a:r>
            <a:endParaRPr lang="ru-RU"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68888883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6959" y="701788"/>
            <a:ext cx="8946541" cy="4195481"/>
          </a:xfrm>
        </p:spPr>
        <p:txBody>
          <a:bodyPr>
            <a:noAutofit/>
          </a:bodyPr>
          <a:lstStyle/>
          <a:p>
            <a:pPr marL="0" indent="0" algn="just">
              <a:buNone/>
            </a:pPr>
            <a:r>
              <a:rPr lang="tk-TM" sz="3200" dirty="0" smtClean="0">
                <a:latin typeface="Arial Narrow" panose="020B0606020202030204" pitchFamily="34" charset="0"/>
              </a:rPr>
              <a:t>Gidrosferany </a:t>
            </a:r>
            <a:r>
              <a:rPr lang="tk-TM" sz="3200" dirty="0" smtClean="0">
                <a:latin typeface="Arial Narrow" panose="020B0606020202030204" pitchFamily="34" charset="0"/>
              </a:rPr>
              <a:t>hemmetaraplaýyn </a:t>
            </a:r>
            <a:r>
              <a:rPr lang="tk-TM" sz="3200" dirty="0" smtClean="0">
                <a:latin typeface="Arial Narrow" panose="020B0606020202030204" pitchFamily="34" charset="0"/>
              </a:rPr>
              <a:t>öwrenýän </a:t>
            </a:r>
            <a:r>
              <a:rPr lang="tk-TM" sz="3200" dirty="0" smtClean="0">
                <a:latin typeface="Arial Narrow" panose="020B0606020202030204" pitchFamily="34" charset="0"/>
              </a:rPr>
              <a:t>ylma </a:t>
            </a:r>
            <a:r>
              <a:rPr lang="tk-TM" sz="3200" dirty="0" smtClean="0">
                <a:latin typeface="Arial Narrow" panose="020B0606020202030204" pitchFamily="34" charset="0"/>
              </a:rPr>
              <a:t>gidrologiýa diýilýär. Gidrologiýanyň düzüm bölekleri gidrografiýa, gidrometriýa bolup olar öz gezeginde potamologiýa (derýalary öwrenýän), nimnologiýa (kölleri öwrenýän), ummanologiýa (ummanlary öwrenýän), glýasiologiýa (buzluklary öwrenýän) diýen </a:t>
            </a:r>
            <a:r>
              <a:rPr lang="tk-TM" sz="3200" dirty="0" smtClean="0">
                <a:latin typeface="Arial Narrow" panose="020B0606020202030204" pitchFamily="34" charset="0"/>
              </a:rPr>
              <a:t>ylmy ugurlara </a:t>
            </a:r>
            <a:r>
              <a:rPr lang="tk-TM" sz="3200" dirty="0" smtClean="0">
                <a:latin typeface="Arial Narrow" panose="020B0606020202030204" pitchFamily="34" charset="0"/>
              </a:rPr>
              <a:t>bölünýär. Tebigatda suw 3 halda:</a:t>
            </a:r>
          </a:p>
          <a:p>
            <a:pPr marL="457200" indent="-457200" algn="just">
              <a:buAutoNum type="arabicPeriod"/>
            </a:pPr>
            <a:r>
              <a:rPr lang="tk-TM" sz="3200" dirty="0" smtClean="0">
                <a:latin typeface="Arial Narrow" panose="020B0606020202030204" pitchFamily="34" charset="0"/>
              </a:rPr>
              <a:t>Suwuk halda.</a:t>
            </a:r>
          </a:p>
          <a:p>
            <a:pPr marL="0" indent="0" algn="just">
              <a:buNone/>
            </a:pPr>
            <a:r>
              <a:rPr lang="tk-TM" sz="3200" dirty="0">
                <a:latin typeface="Arial Narrow" panose="020B0606020202030204" pitchFamily="34" charset="0"/>
              </a:rPr>
              <a:t> </a:t>
            </a:r>
            <a:r>
              <a:rPr lang="tk-TM" sz="3200" dirty="0" smtClean="0">
                <a:latin typeface="Arial Narrow" panose="020B0606020202030204" pitchFamily="34" charset="0"/>
              </a:rPr>
              <a:t>                                2. Gaty halda</a:t>
            </a:r>
          </a:p>
          <a:p>
            <a:pPr marL="0" indent="0" algn="just">
              <a:buNone/>
            </a:pPr>
            <a:r>
              <a:rPr lang="tk-TM" sz="3200" dirty="0">
                <a:latin typeface="Arial Narrow" panose="020B0606020202030204" pitchFamily="34" charset="0"/>
              </a:rPr>
              <a:t> </a:t>
            </a:r>
            <a:r>
              <a:rPr lang="tk-TM" sz="3200" dirty="0" smtClean="0">
                <a:latin typeface="Arial Narrow" panose="020B0606020202030204" pitchFamily="34" charset="0"/>
              </a:rPr>
              <a:t>                                                              3. Bug halda</a:t>
            </a:r>
          </a:p>
          <a:p>
            <a:pPr marL="0" indent="0" algn="just">
              <a:buNone/>
            </a:pPr>
            <a:r>
              <a:rPr lang="tk-TM" sz="3200" dirty="0" smtClean="0">
                <a:latin typeface="Arial Narrow" panose="020B0606020202030204" pitchFamily="34" charset="0"/>
              </a:rPr>
              <a:t>          </a:t>
            </a:r>
            <a:endParaRPr lang="ru-RU" sz="3200" dirty="0">
              <a:latin typeface="Arial Narrow" panose="020B0606020202030204" pitchFamily="34" charset="0"/>
            </a:endParaRPr>
          </a:p>
        </p:txBody>
      </p:sp>
    </p:spTree>
    <p:extLst>
      <p:ext uri="{BB962C8B-B14F-4D97-AF65-F5344CB8AC3E}">
        <p14:creationId xmlns:p14="http://schemas.microsoft.com/office/powerpoint/2010/main" val="34357801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1732" y="552629"/>
            <a:ext cx="10468614" cy="5617856"/>
          </a:xfrm>
        </p:spPr>
      </p:pic>
    </p:spTree>
    <p:extLst>
      <p:ext uri="{BB962C8B-B14F-4D97-AF65-F5344CB8AC3E}">
        <p14:creationId xmlns:p14="http://schemas.microsoft.com/office/powerpoint/2010/main" val="30766917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85198" y="838267"/>
            <a:ext cx="8946541" cy="4195481"/>
          </a:xfrm>
        </p:spPr>
        <p:txBody>
          <a:bodyPr>
            <a:noAutofit/>
          </a:bodyPr>
          <a:lstStyle/>
          <a:p>
            <a:pPr marL="0" indent="0" algn="ctr">
              <a:buNone/>
            </a:pPr>
            <a:r>
              <a:rPr lang="tk-TM" sz="3600" b="1" i="1" dirty="0" smtClean="0">
                <a:latin typeface="Arial Rounded MT Bold" panose="020F0704030504030204" pitchFamily="34" charset="0"/>
              </a:rPr>
              <a:t>Dünýä ummanynyň  suwlarynyň düzümi we häsiýetleri.</a:t>
            </a:r>
          </a:p>
          <a:p>
            <a:pPr algn="just"/>
            <a:r>
              <a:rPr lang="tk-TM" sz="3200" dirty="0" smtClean="0"/>
              <a:t>Ummanlaryň suwlary himiki düzümi </a:t>
            </a:r>
            <a:r>
              <a:rPr lang="tk-TM" sz="3200" dirty="0" smtClean="0"/>
              <a:t>temperaturasy </a:t>
            </a:r>
            <a:r>
              <a:rPr lang="tk-TM" sz="3200" dirty="0" smtClean="0"/>
              <a:t>deňiz akymlary biologiki ýylylygy sowuklygy baýlyklary daşgynlary gaýtgynlary we </a:t>
            </a:r>
            <a:r>
              <a:rPr lang="tk-TM" sz="3200" dirty="0" smtClean="0"/>
              <a:t>başga-da </a:t>
            </a:r>
            <a:r>
              <a:rPr lang="tk-TM" sz="3200" dirty="0" smtClean="0"/>
              <a:t>birnäçe häsiýetleri bilen tapawutlanýarlar. Dünýä ummanynyň suwunda </a:t>
            </a:r>
            <a:r>
              <a:rPr lang="tk-TM" sz="3200" dirty="0" smtClean="0"/>
              <a:t>80-den </a:t>
            </a:r>
            <a:r>
              <a:rPr lang="tk-TM" sz="3200" dirty="0" smtClean="0"/>
              <a:t>gowrak himiki elementiň ergin halynda barlygy belli edildi.</a:t>
            </a:r>
            <a:endParaRPr lang="ru-RU" sz="3200" dirty="0"/>
          </a:p>
        </p:txBody>
      </p:sp>
    </p:spTree>
    <p:extLst>
      <p:ext uri="{BB962C8B-B14F-4D97-AF65-F5344CB8AC3E}">
        <p14:creationId xmlns:p14="http://schemas.microsoft.com/office/powerpoint/2010/main" val="8238685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1144255" y="770028"/>
                <a:ext cx="8946541" cy="4195481"/>
              </a:xfrm>
            </p:spPr>
            <p:txBody>
              <a:bodyPr>
                <a:noAutofit/>
              </a:bodyPr>
              <a:lstStyle/>
              <a:p>
                <a:pPr algn="just"/>
                <a:r>
                  <a:rPr lang="tk-TM" sz="3200" dirty="0" smtClean="0"/>
                  <a:t>Tebigatda mälim bolan hemme himiki jisimlere ergin görnüşinde duşmak bolýar. Dünýä ummanyndaky suwlarda duzuň umumy mukdary 5*</a:t>
                </a:r>
                <a14:m>
                  <m:oMath xmlns:m="http://schemas.openxmlformats.org/officeDocument/2006/math">
                    <m:sSup>
                      <m:sSupPr>
                        <m:ctrlPr>
                          <a:rPr lang="tk-TM" sz="3200" i="1" smtClean="0">
                            <a:latin typeface="Cambria Math" panose="02040503050406030204" pitchFamily="18" charset="0"/>
                          </a:rPr>
                        </m:ctrlPr>
                      </m:sSupPr>
                      <m:e>
                        <m:r>
                          <a:rPr lang="tk-TM" sz="3200" b="0" i="1" smtClean="0">
                            <a:latin typeface="Cambria Math" panose="02040503050406030204" pitchFamily="18" charset="0"/>
                          </a:rPr>
                          <m:t>10</m:t>
                        </m:r>
                      </m:e>
                      <m:sup>
                        <m:r>
                          <a:rPr lang="tk-TM" sz="3200" b="0" i="1" smtClean="0">
                            <a:latin typeface="Cambria Math" panose="02040503050406030204" pitchFamily="18" charset="0"/>
                          </a:rPr>
                          <m:t>10</m:t>
                        </m:r>
                      </m:sup>
                    </m:sSup>
                  </m:oMath>
                </a14:m>
                <a:r>
                  <a:rPr lang="ru-RU" sz="3200" dirty="0" smtClean="0"/>
                  <a:t> </a:t>
                </a:r>
                <a:r>
                  <a:rPr lang="ru-RU" sz="3200" dirty="0" err="1" smtClean="0"/>
                  <a:t>tonna</a:t>
                </a:r>
                <a:r>
                  <a:rPr lang="ru-RU" sz="3200" dirty="0" smtClean="0"/>
                  <a:t> </a:t>
                </a:r>
                <a:r>
                  <a:rPr lang="ru-RU" sz="3200" dirty="0" err="1" smtClean="0"/>
                  <a:t>barabar</a:t>
                </a:r>
                <a:r>
                  <a:rPr lang="ru-RU" sz="3200" dirty="0" smtClean="0"/>
                  <a:t>. </a:t>
                </a:r>
                <a:r>
                  <a:rPr lang="en-US" sz="3200" dirty="0" smtClean="0"/>
                  <a:t>Ş</a:t>
                </a:r>
                <a:r>
                  <a:rPr lang="ru-RU" sz="3200" dirty="0" err="1" smtClean="0"/>
                  <a:t>unça</a:t>
                </a:r>
                <a:r>
                  <a:rPr lang="ru-RU" sz="3200" dirty="0" smtClean="0"/>
                  <a:t> </a:t>
                </a:r>
                <a:r>
                  <a:rPr lang="ru-RU" sz="3200" dirty="0" err="1" smtClean="0"/>
                  <a:t>duz</a:t>
                </a:r>
                <a:r>
                  <a:rPr lang="ru-RU" sz="3200" dirty="0" smtClean="0"/>
                  <a:t> </a:t>
                </a:r>
                <a:r>
                  <a:rPr lang="ru-RU" sz="3200" dirty="0" err="1" smtClean="0"/>
                  <a:t>ýer</a:t>
                </a:r>
                <a:r>
                  <a:rPr lang="ru-RU" sz="3200" dirty="0" smtClean="0"/>
                  <a:t> </a:t>
                </a:r>
                <a:r>
                  <a:rPr lang="ru-RU" sz="3200" dirty="0" err="1" smtClean="0"/>
                  <a:t>togalagynyň</a:t>
                </a:r>
                <a:r>
                  <a:rPr lang="ru-RU" sz="3200" dirty="0" smtClean="0"/>
                  <a:t> </a:t>
                </a:r>
                <a:r>
                  <a:rPr lang="ru-RU" sz="3200" dirty="0" err="1" smtClean="0"/>
                  <a:t>gury</a:t>
                </a:r>
                <a:r>
                  <a:rPr lang="ru-RU" sz="3200" dirty="0" smtClean="0"/>
                  <a:t> </a:t>
                </a:r>
                <a:r>
                  <a:rPr lang="ru-RU" sz="3200" dirty="0" err="1" smtClean="0"/>
                  <a:t>ýer</a:t>
                </a:r>
                <a:r>
                  <a:rPr lang="ru-RU" sz="3200" dirty="0" smtClean="0"/>
                  <a:t> </a:t>
                </a:r>
                <a:r>
                  <a:rPr lang="ru-RU" sz="3200" dirty="0" err="1" smtClean="0"/>
                  <a:t>üstüne</a:t>
                </a:r>
                <a:r>
                  <a:rPr lang="ru-RU" sz="3200" dirty="0" smtClean="0"/>
                  <a:t> </a:t>
                </a:r>
                <a:r>
                  <a:rPr lang="ru-RU" sz="3200" dirty="0" err="1" smtClean="0"/>
                  <a:t>deň</a:t>
                </a:r>
                <a:r>
                  <a:rPr lang="ru-RU" sz="3200" dirty="0" smtClean="0"/>
                  <a:t> </a:t>
                </a:r>
                <a:r>
                  <a:rPr lang="ru-RU" sz="3200" dirty="0" err="1" smtClean="0"/>
                  <a:t>ýaýradylsa</a:t>
                </a:r>
                <a:r>
                  <a:rPr lang="ru-RU" sz="3200" dirty="0" smtClean="0"/>
                  <a:t> </a:t>
                </a:r>
                <a:r>
                  <a:rPr lang="ru-RU" sz="3200" dirty="0" err="1" smtClean="0"/>
                  <a:t>ond</a:t>
                </a:r>
                <a:r>
                  <a:rPr lang="ru-RU" sz="3200" dirty="0" smtClean="0"/>
                  <a:t> </a:t>
                </a:r>
                <a:r>
                  <a:rPr lang="ru-RU" sz="3200" dirty="0" err="1" smtClean="0"/>
                  <a:t>ol</a:t>
                </a:r>
                <a:r>
                  <a:rPr lang="ru-RU" sz="3200" dirty="0" smtClean="0"/>
                  <a:t> 240 </a:t>
                </a:r>
                <a:r>
                  <a:rPr lang="ru-RU" sz="3200" dirty="0" err="1" smtClean="0"/>
                  <a:t>metr</a:t>
                </a:r>
                <a:r>
                  <a:rPr lang="ru-RU" sz="3200" dirty="0" smtClean="0"/>
                  <a:t> </a:t>
                </a:r>
                <a:r>
                  <a:rPr lang="ru-RU" sz="3200" dirty="0" err="1" smtClean="0"/>
                  <a:t>beýikligi</a:t>
                </a:r>
                <a:r>
                  <a:rPr lang="ru-RU" sz="3200" dirty="0" smtClean="0"/>
                  <a:t> </a:t>
                </a:r>
                <a:r>
                  <a:rPr lang="ru-RU" sz="3200" dirty="0" err="1" smtClean="0"/>
                  <a:t>emele</a:t>
                </a:r>
                <a:r>
                  <a:rPr lang="ru-RU" sz="3200" dirty="0" smtClean="0"/>
                  <a:t> </a:t>
                </a:r>
                <a:r>
                  <a:rPr lang="ru-RU" sz="3200" dirty="0" err="1" smtClean="0"/>
                  <a:t>getirer</a:t>
                </a:r>
                <a:r>
                  <a:rPr lang="ru-RU" sz="3200" dirty="0" smtClean="0"/>
                  <a:t>. </a:t>
                </a:r>
                <a:r>
                  <a:rPr lang="en-US" sz="3200" dirty="0" smtClean="0"/>
                  <a:t>S</a:t>
                </a:r>
                <a:r>
                  <a:rPr lang="ru-RU" sz="3200" dirty="0" err="1" smtClean="0"/>
                  <a:t>uwdaky</a:t>
                </a:r>
                <a:r>
                  <a:rPr lang="ru-RU" sz="3200" dirty="0" smtClean="0"/>
                  <a:t> </a:t>
                </a:r>
                <a:r>
                  <a:rPr lang="ru-RU" sz="3200" dirty="0" err="1" smtClean="0"/>
                  <a:t>mineral</a:t>
                </a:r>
                <a:r>
                  <a:rPr lang="ru-RU" sz="3200" dirty="0" smtClean="0"/>
                  <a:t> </a:t>
                </a:r>
                <a:r>
                  <a:rPr lang="ru-RU" sz="3200" dirty="0" err="1" smtClean="0"/>
                  <a:t>maddalaryň</a:t>
                </a:r>
                <a:r>
                  <a:rPr lang="ru-RU" sz="3200" dirty="0" smtClean="0"/>
                  <a:t> </a:t>
                </a:r>
                <a:r>
                  <a:rPr lang="ru-RU" sz="3200" dirty="0" err="1" smtClean="0"/>
                  <a:t>ergin</a:t>
                </a:r>
                <a:r>
                  <a:rPr lang="ru-RU" sz="3200" dirty="0" smtClean="0"/>
                  <a:t> </a:t>
                </a:r>
                <a:r>
                  <a:rPr lang="ru-RU" sz="3200" dirty="0" err="1" smtClean="0"/>
                  <a:t>görnüşindäki</a:t>
                </a:r>
                <a:r>
                  <a:rPr lang="ru-RU" sz="3200" dirty="0" smtClean="0"/>
                  <a:t> </a:t>
                </a:r>
                <a:r>
                  <a:rPr lang="ru-RU" sz="3200" dirty="0" err="1" smtClean="0"/>
                  <a:t>mukdaryny</a:t>
                </a:r>
                <a:r>
                  <a:rPr lang="ru-RU" sz="3200" dirty="0" smtClean="0"/>
                  <a:t> </a:t>
                </a:r>
                <a:r>
                  <a:rPr lang="ru-RU" sz="3200" dirty="0" err="1" smtClean="0"/>
                  <a:t>onuň</a:t>
                </a:r>
                <a:r>
                  <a:rPr lang="ru-RU" sz="3200" dirty="0" smtClean="0"/>
                  <a:t> </a:t>
                </a:r>
                <a:r>
                  <a:rPr lang="ru-RU" sz="3200" dirty="0" err="1" smtClean="0"/>
                  <a:t>duzlulugy</a:t>
                </a:r>
                <a:r>
                  <a:rPr lang="ru-RU" sz="3200" dirty="0" smtClean="0"/>
                  <a:t> </a:t>
                </a:r>
                <a:r>
                  <a:rPr lang="ru-RU" sz="3200" dirty="0" err="1" smtClean="0"/>
                  <a:t>diýilýär</a:t>
                </a:r>
                <a:r>
                  <a:rPr lang="ru-RU" sz="3200" dirty="0" smtClean="0"/>
                  <a:t>. </a:t>
                </a:r>
                <a:r>
                  <a:rPr lang="ru-RU" sz="3200" dirty="0" err="1" smtClean="0"/>
                  <a:t>Umman</a:t>
                </a:r>
                <a:r>
                  <a:rPr lang="ru-RU" sz="3200" dirty="0" smtClean="0"/>
                  <a:t> </a:t>
                </a:r>
                <a:r>
                  <a:rPr lang="ru-RU" sz="3200" dirty="0" err="1" smtClean="0"/>
                  <a:t>bilen</a:t>
                </a:r>
                <a:r>
                  <a:rPr lang="ru-RU" sz="3200" dirty="0" smtClean="0"/>
                  <a:t> </a:t>
                </a:r>
                <a:r>
                  <a:rPr lang="ru-RU" sz="3200" dirty="0" err="1" smtClean="0"/>
                  <a:t>baglanyşykly</a:t>
                </a:r>
                <a:r>
                  <a:rPr lang="ru-RU" sz="3200" dirty="0" smtClean="0"/>
                  <a:t> </a:t>
                </a:r>
                <a:r>
                  <a:rPr lang="ru-RU" sz="3200" dirty="0" err="1" smtClean="0"/>
                  <a:t>deňizlerde</a:t>
                </a:r>
                <a:r>
                  <a:rPr lang="ru-RU" sz="3200" dirty="0" smtClean="0"/>
                  <a:t> </a:t>
                </a:r>
                <a:r>
                  <a:rPr lang="ru-RU" sz="3200" dirty="0" err="1" smtClean="0"/>
                  <a:t>duzluluk</a:t>
                </a:r>
                <a:r>
                  <a:rPr lang="ru-RU" sz="3200" dirty="0" smtClean="0"/>
                  <a:t> </a:t>
                </a:r>
                <a:r>
                  <a:rPr lang="ru-RU" sz="3200" dirty="0" err="1" smtClean="0"/>
                  <a:t>derejesi</a:t>
                </a:r>
                <a:r>
                  <a:rPr lang="ru-RU" sz="3200" dirty="0" smtClean="0"/>
                  <a:t> </a:t>
                </a:r>
                <a:r>
                  <a:rPr lang="ru-RU" sz="3200" dirty="0" err="1" smtClean="0"/>
                  <a:t>edil</a:t>
                </a:r>
                <a:r>
                  <a:rPr lang="ru-RU" sz="3200" dirty="0" smtClean="0"/>
                  <a:t> </a:t>
                </a:r>
                <a:r>
                  <a:rPr lang="ru-RU" sz="3200" dirty="0" err="1" smtClean="0"/>
                  <a:t>ummandaky</a:t>
                </a:r>
                <a:r>
                  <a:rPr lang="ru-RU" sz="3200" dirty="0" smtClean="0"/>
                  <a:t> </a:t>
                </a:r>
                <a:r>
                  <a:rPr lang="ru-RU" sz="3200" dirty="0" err="1" smtClean="0"/>
                  <a:t>ýalydyr</a:t>
                </a:r>
                <a:r>
                  <a:rPr lang="ru-RU" sz="3200" dirty="0" smtClean="0"/>
                  <a:t>.</a:t>
                </a:r>
                <a:endParaRPr lang="ru-RU" sz="3200" dirty="0"/>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1144255" y="770028"/>
                <a:ext cx="8946541" cy="4195481"/>
              </a:xfrm>
              <a:blipFill rotWithShape="0">
                <a:blip r:embed="rId2"/>
                <a:stretch>
                  <a:fillRect l="-1091" t="-1887" r="-1772" b="-34688"/>
                </a:stretch>
              </a:blipFill>
            </p:spPr>
            <p:txBody>
              <a:bodyPr/>
              <a:lstStyle/>
              <a:p>
                <a:r>
                  <a:rPr lang="ru-RU">
                    <a:noFill/>
                  </a:rPr>
                  <a:t> </a:t>
                </a:r>
              </a:p>
            </p:txBody>
          </p:sp>
        </mc:Fallback>
      </mc:AlternateContent>
    </p:spTree>
    <p:extLst>
      <p:ext uri="{BB962C8B-B14F-4D97-AF65-F5344CB8AC3E}">
        <p14:creationId xmlns:p14="http://schemas.microsoft.com/office/powerpoint/2010/main" val="8789253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53437" y="770028"/>
            <a:ext cx="8946541" cy="4195481"/>
          </a:xfrm>
        </p:spPr>
        <p:txBody>
          <a:bodyPr>
            <a:noAutofit/>
          </a:bodyPr>
          <a:lstStyle/>
          <a:p>
            <a:pPr algn="just"/>
            <a:r>
              <a:rPr lang="tk-TM" sz="3600" dirty="0" smtClean="0">
                <a:latin typeface="Bahnschrift" panose="020B0502040204020203" pitchFamily="34" charset="0"/>
              </a:rPr>
              <a:t>Dünýä ummanynyň düýbüniň relýefi umman düýbündäki daglar, gerişler, düzlükler ummanyň düýbüniň relýefi bir meňzeş däldir. Ummanlarda aýratyn hem suwasty dag gerişleri bar. Şeýle dag gerişleriň biri beýik rus alymy M.W. </a:t>
            </a:r>
            <a:r>
              <a:rPr lang="tk-TM" sz="3600" dirty="0" smtClean="0">
                <a:latin typeface="Bahnschrift" panose="020B0502040204020203" pitchFamily="34" charset="0"/>
              </a:rPr>
              <a:t>Lomonosowyň </a:t>
            </a:r>
            <a:r>
              <a:rPr lang="tk-TM" sz="3600" dirty="0" smtClean="0">
                <a:latin typeface="Bahnschrift" panose="020B0502040204020203" pitchFamily="34" charset="0"/>
              </a:rPr>
              <a:t>adyny göterýär. Ony sowet ylymy syýasat gämileri 1948-nji ýylda demirgazyk buzly ummanynda açdylar.</a:t>
            </a:r>
            <a:endParaRPr lang="ru-RU" sz="3600" dirty="0">
              <a:latin typeface="Bahnschrift" panose="020B0502040204020203" pitchFamily="34" charset="0"/>
            </a:endParaRPr>
          </a:p>
        </p:txBody>
      </p:sp>
    </p:spTree>
    <p:extLst>
      <p:ext uri="{BB962C8B-B14F-4D97-AF65-F5344CB8AC3E}">
        <p14:creationId xmlns:p14="http://schemas.microsoft.com/office/powerpoint/2010/main" val="124513799"/>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39789" y="251414"/>
            <a:ext cx="8946541" cy="4195481"/>
          </a:xfrm>
        </p:spPr>
        <p:txBody>
          <a:bodyPr>
            <a:noAutofit/>
          </a:bodyPr>
          <a:lstStyle/>
          <a:p>
            <a:pPr algn="just"/>
            <a:r>
              <a:rPr lang="tk-TM" sz="3200" dirty="0" smtClean="0"/>
              <a:t>Derýalar, derýajyklar, akarlar, süýji suwly çeşmeler degişli bolup giň gerimli meýdanlarda ýaýrap adam üçin uly hyzmaty ýerine ýetirýärler. Soöky döwürde adamlaryň daşky gurşawa edýän tasiriniň netijesinde tebigatda saklanýan sazlaýjy deňagramlyk bozulýar. Tokaýlarda gyrymsy agaçlaryň azalmagy batkalaryň guradylmagy derýahanalarynyň göneldilmegi ýaz ýerüsti suwlaryň emele gelmegine we uly eňňitli ýerlerde topragyň ýuwulmasy ýa-da arroziýasy hadysasy bolup geçýär. </a:t>
            </a:r>
            <a:endParaRPr lang="ru-RU" sz="3200" dirty="0"/>
          </a:p>
        </p:txBody>
      </p:sp>
    </p:spTree>
    <p:extLst>
      <p:ext uri="{BB962C8B-B14F-4D97-AF65-F5344CB8AC3E}">
        <p14:creationId xmlns:p14="http://schemas.microsoft.com/office/powerpoint/2010/main" val="26818024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0677" y="628949"/>
            <a:ext cx="10301430" cy="5898583"/>
          </a:xfrm>
          <a:prstGeom prst="rect">
            <a:avLst/>
          </a:prstGeom>
        </p:spPr>
      </p:pic>
    </p:spTree>
    <p:extLst>
      <p:ext uri="{BB962C8B-B14F-4D97-AF65-F5344CB8AC3E}">
        <p14:creationId xmlns:p14="http://schemas.microsoft.com/office/powerpoint/2010/main" val="316051059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44255" y="606255"/>
            <a:ext cx="8946541" cy="4195481"/>
          </a:xfrm>
        </p:spPr>
        <p:txBody>
          <a:bodyPr>
            <a:noAutofit/>
          </a:bodyPr>
          <a:lstStyle/>
          <a:p>
            <a:pPr algn="just"/>
            <a:r>
              <a:rPr lang="tk-TM" sz="3200" dirty="0" smtClean="0"/>
              <a:t>Derýalaryň hanasynyň uzboýyna iki tarapyndan 10-18 metr bolan gyrymsy ösümlikler we agaçlar ekilýär, olardan soň 2-4 hatardan ybarat tokaý zolagy ýerleşdirilýär. Bu tokaý zolagynyň ini uly bolmaly däl. Sebabi derýalaryň </a:t>
            </a:r>
            <a:r>
              <a:rPr lang="tk-TM" sz="3200" dirty="0" smtClean="0"/>
              <a:t>çaýlymlarynda oba-hojalygynda </a:t>
            </a:r>
            <a:r>
              <a:rPr lang="tk-TM" sz="3200" dirty="0" smtClean="0"/>
              <a:t>peýdalanylýan ýokary hasylly topraklaryň bardygyny belläp geçmeli. Çaýlymlarda derýanyň akym ugry boýunça 100-400 m keseligine 2-3 hatar tokaý zolagy ekilýär.</a:t>
            </a:r>
            <a:endParaRPr lang="ru-RU" sz="3200" dirty="0"/>
          </a:p>
        </p:txBody>
      </p:sp>
    </p:spTree>
    <p:extLst>
      <p:ext uri="{BB962C8B-B14F-4D97-AF65-F5344CB8AC3E}">
        <p14:creationId xmlns:p14="http://schemas.microsoft.com/office/powerpoint/2010/main" val="30345718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0858" y="783678"/>
            <a:ext cx="8946541" cy="5194042"/>
          </a:xfrm>
        </p:spPr>
        <p:style>
          <a:lnRef idx="1">
            <a:schemeClr val="accent2"/>
          </a:lnRef>
          <a:fillRef idx="2">
            <a:schemeClr val="accent2"/>
          </a:fillRef>
          <a:effectRef idx="1">
            <a:schemeClr val="accent2"/>
          </a:effectRef>
          <a:fontRef idx="minor">
            <a:schemeClr val="dk1"/>
          </a:fontRef>
        </p:style>
        <p:txBody>
          <a:bodyPr>
            <a:noAutofit/>
          </a:bodyPr>
          <a:lstStyle/>
          <a:p>
            <a:pPr marL="0" indent="0" algn="just">
              <a:buNone/>
            </a:pPr>
            <a:r>
              <a:rPr lang="tk-TM" sz="3200" dirty="0" smtClean="0"/>
              <a:t>Ýer şary litosfera, atmosfera, gidrosfera we biosfera gatlaklardan ybarat. </a:t>
            </a:r>
            <a:endParaRPr lang="tk-TM" sz="3200" dirty="0"/>
          </a:p>
          <a:p>
            <a:pPr marL="0" indent="0" algn="just">
              <a:buNone/>
            </a:pPr>
            <a:r>
              <a:rPr lang="tk-TM" sz="3200" dirty="0" smtClean="0"/>
              <a:t>Gidrosfera iki sözden düzülip “gidro”- suw, “sfera”- gatlak, ýagny ýeriň suw gatlagy diýmegi aňladýar. Gidrosfera ýer şaryndaky suwlaryň hemme görnüşleriniň jemidir. Ol ummanlardaky gury ýerdäki ýerastyndaky atmosferadaky janly organizmlerdaky suwlary we daglaryň depelerindäki garlary buzluklary özüne birleşdirýär.</a:t>
            </a:r>
            <a:endParaRPr lang="ru-RU" sz="3200" dirty="0"/>
          </a:p>
        </p:txBody>
      </p:sp>
    </p:spTree>
    <p:extLst>
      <p:ext uri="{BB962C8B-B14F-4D97-AF65-F5344CB8AC3E}">
        <p14:creationId xmlns:p14="http://schemas.microsoft.com/office/powerpoint/2010/main" val="16197383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0704" y="450376"/>
            <a:ext cx="11159637" cy="5964072"/>
          </a:xfrm>
          <a:prstGeom prst="rect">
            <a:avLst/>
          </a:prstGeom>
        </p:spPr>
      </p:pic>
    </p:spTree>
    <p:extLst>
      <p:ext uri="{BB962C8B-B14F-4D97-AF65-F5344CB8AC3E}">
        <p14:creationId xmlns:p14="http://schemas.microsoft.com/office/powerpoint/2010/main" val="36519142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67085" y="592607"/>
            <a:ext cx="8946541" cy="4195481"/>
          </a:xfrm>
        </p:spPr>
        <p:txBody>
          <a:bodyPr>
            <a:noAutofit/>
          </a:bodyPr>
          <a:lstStyle/>
          <a:p>
            <a:pPr algn="just"/>
            <a:r>
              <a:rPr lang="tk-TM" sz="3200" dirty="0" smtClean="0">
                <a:latin typeface="Arial Rounded MT Bold" panose="020F0704030504030204" pitchFamily="34" charset="0"/>
              </a:rPr>
              <a:t>Ýer üstündäki suwlar bir bütewi suw örtügini emele </a:t>
            </a:r>
            <a:r>
              <a:rPr lang="tk-TM" sz="3200" dirty="0" smtClean="0">
                <a:latin typeface="Arial Rounded MT Bold" panose="020F0704030504030204" pitchFamily="34" charset="0"/>
              </a:rPr>
              <a:t>getirmeýärler</a:t>
            </a:r>
            <a:r>
              <a:rPr lang="tk-TM" sz="3200" dirty="0" smtClean="0">
                <a:latin typeface="Arial Rounded MT Bold" panose="020F0704030504030204" pitchFamily="34" charset="0"/>
              </a:rPr>
              <a:t>. Olar üzlem-saplam görnüşinde ýerleşmek bilen ýer üstüniň 70,8 </a:t>
            </a:r>
            <a:r>
              <a:rPr lang="tk-TM" sz="3200" dirty="0" smtClean="0">
                <a:latin typeface="Arial Rounded MT Bold" panose="020F0704030504030204" pitchFamily="34" charset="0"/>
              </a:rPr>
              <a:t>%-ni </a:t>
            </a:r>
            <a:r>
              <a:rPr lang="tk-TM" sz="3200" dirty="0" smtClean="0">
                <a:latin typeface="Arial Rounded MT Bold" panose="020F0704030504030204" pitchFamily="34" charset="0"/>
              </a:rPr>
              <a:t>tutýar. Ýerasty gidrosfera ýer gabygynyň ýokarky böleginde ýerleşýän suwlar degişli edilýär. Olara ýerasty suwlar diýilýär. Ýerasty gidrosferanyň ýokarky çägi ýeriň üsti hasaplanýar. Onuň aşaky çägine bolsa, gidrosferanyň ýer gabygynyň çuňluklaryna aralaşýandygy sebäpli bellemek mümkin däldir.</a:t>
            </a:r>
            <a:endParaRPr lang="ru-RU" sz="3200" dirty="0"/>
          </a:p>
        </p:txBody>
      </p:sp>
    </p:spTree>
    <p:extLst>
      <p:ext uri="{BB962C8B-B14F-4D97-AF65-F5344CB8AC3E}">
        <p14:creationId xmlns:p14="http://schemas.microsoft.com/office/powerpoint/2010/main" val="3599645226"/>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57903" y="892858"/>
            <a:ext cx="8946541" cy="4195481"/>
          </a:xfrm>
        </p:spPr>
        <p:txBody>
          <a:bodyPr>
            <a:noAutofit/>
          </a:bodyPr>
          <a:lstStyle/>
          <a:p>
            <a:pPr algn="just"/>
            <a:r>
              <a:rPr lang="tk-TM" sz="3200" dirty="0" smtClean="0">
                <a:latin typeface="Arial Rounded MT Bold" panose="020F0704030504030204" pitchFamily="34" charset="0"/>
              </a:rPr>
              <a:t>Ýer togalagynyň göwrümine bolan gatnaşygyna görä gidrosferanyň umumy göwrümi 0,13% den geçmeýär. Gidrosferanyň esasy bölegi 96,53% dünýä ummany </a:t>
            </a:r>
            <a:r>
              <a:rPr lang="tk-TM" sz="3200" dirty="0" smtClean="0">
                <a:latin typeface="Arial Rounded MT Bold" panose="020F0704030504030204" pitchFamily="34" charset="0"/>
              </a:rPr>
              <a:t>tutýar.Ýerasty </a:t>
            </a:r>
            <a:r>
              <a:rPr lang="tk-TM" sz="3200" dirty="0" smtClean="0">
                <a:latin typeface="Arial Rounded MT Bold" panose="020F0704030504030204" pitchFamily="34" charset="0"/>
              </a:rPr>
              <a:t>suwlaryň paýyna 23,4 million km kub ýa-da gidrosferanyň umumy göwrümi 1,69% de düşýär. Gidrosferanyň galan bölegi bolsa derýalaryň, kölleriň we buzluklaryň suwlary eýeleýärler.   </a:t>
            </a:r>
            <a:endParaRPr lang="ru-RU" sz="3200" dirty="0"/>
          </a:p>
        </p:txBody>
      </p:sp>
    </p:spTree>
    <p:extLst>
      <p:ext uri="{BB962C8B-B14F-4D97-AF65-F5344CB8AC3E}">
        <p14:creationId xmlns:p14="http://schemas.microsoft.com/office/powerpoint/2010/main" val="238128350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4084" y="655092"/>
            <a:ext cx="9075760" cy="5609230"/>
          </a:xfrm>
          <a:prstGeom prst="rect">
            <a:avLst/>
          </a:prstGeom>
        </p:spPr>
      </p:pic>
    </p:spTree>
    <p:extLst>
      <p:ext uri="{BB962C8B-B14F-4D97-AF65-F5344CB8AC3E}">
        <p14:creationId xmlns:p14="http://schemas.microsoft.com/office/powerpoint/2010/main" val="4098056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71552" y="647200"/>
            <a:ext cx="8946541" cy="4195481"/>
          </a:xfrm>
        </p:spPr>
        <p:txBody>
          <a:bodyPr>
            <a:noAutofit/>
          </a:bodyPr>
          <a:lstStyle/>
          <a:p>
            <a:pPr algn="just"/>
            <a:r>
              <a:rPr lang="tk-TM" sz="3200" dirty="0" smtClean="0"/>
              <a:t>Ýer ýüzündäki ähli suw baýlyklarynyň 98% den hem gowragyny ummanlaryň, deňizleriň we beýleki suw aýtymlaryň duzly suwlary eýeleýärler. Ýer ýüzündäki süýji suwlaryň umumy möçberi 28,25 million km kub ýa-da gidrosferanyň umumy göwrüminiň 2% </a:t>
            </a:r>
            <a:r>
              <a:rPr lang="tk-TM" sz="3200" dirty="0" smtClean="0"/>
              <a:t>diňe </a:t>
            </a:r>
            <a:r>
              <a:rPr lang="tk-TM" sz="3200" dirty="0" smtClean="0"/>
              <a:t>barabar hasaplanýar. Süýji suwlaryň esasy bölegi buzluklarda jemlenendir.</a:t>
            </a:r>
            <a:r>
              <a:rPr lang="tk-TM" sz="3200" dirty="0"/>
              <a:t> Gidrosferada süýji suwlar häzirlikçe adamzat tarapyndan örän az möçberde peýdalanylýar.</a:t>
            </a:r>
            <a:endParaRPr lang="ru-RU" sz="3200" dirty="0"/>
          </a:p>
          <a:p>
            <a:pPr algn="just"/>
            <a:endParaRPr lang="ru-RU" sz="3200" dirty="0"/>
          </a:p>
        </p:txBody>
      </p:sp>
    </p:spTree>
    <p:extLst>
      <p:ext uri="{BB962C8B-B14F-4D97-AF65-F5344CB8AC3E}">
        <p14:creationId xmlns:p14="http://schemas.microsoft.com/office/powerpoint/2010/main" val="11162435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26142" y="729086"/>
            <a:ext cx="8946541" cy="4195481"/>
          </a:xfrm>
        </p:spPr>
        <p:txBody>
          <a:bodyPr>
            <a:noAutofit/>
          </a:bodyPr>
          <a:lstStyle/>
          <a:p>
            <a:pPr algn="just"/>
            <a:r>
              <a:rPr lang="tk-TM" sz="3200" dirty="0" smtClean="0"/>
              <a:t>Gidrosfera biziň planetamyzyň tebigy gurşawyny kemala getirmekde ägirt uly ähmiýete eýedir. Ol atmosfera hadysalaryna howa massalaryň gyzmagyna we sowamagyna olaryň çyglylyk bilen goýrulmagyna hem örän işjeň gatnaşýar. Ilaty suw bilen üpjün etmekde ýaramly bolan süýji suwlaryň galan beýleki böleginiň paýyna 4,2 </a:t>
            </a:r>
            <a:r>
              <a:rPr lang="tk-TM" sz="3200" dirty="0" smtClean="0"/>
              <a:t>million </a:t>
            </a:r>
            <a:r>
              <a:rPr lang="tk-TM" sz="3200" dirty="0" smtClean="0"/>
              <a:t>km kub ýa-da gidrosferanyň </a:t>
            </a:r>
            <a:r>
              <a:rPr lang="tk-TM" sz="3200" dirty="0" smtClean="0"/>
              <a:t>bary-ýogy </a:t>
            </a:r>
            <a:r>
              <a:rPr lang="tk-TM" sz="3200" dirty="0" smtClean="0"/>
              <a:t>0,3% i degişlidir.</a:t>
            </a:r>
            <a:endParaRPr lang="ru-RU" sz="3200" dirty="0"/>
          </a:p>
        </p:txBody>
      </p:sp>
    </p:spTree>
    <p:extLst>
      <p:ext uri="{BB962C8B-B14F-4D97-AF65-F5344CB8AC3E}">
        <p14:creationId xmlns:p14="http://schemas.microsoft.com/office/powerpoint/2010/main" val="460474081"/>
      </p:ext>
    </p:extLst>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77921" y="266983"/>
            <a:ext cx="10508777" cy="6174759"/>
          </a:xfrm>
        </p:spPr>
      </p:pic>
    </p:spTree>
    <p:extLst>
      <p:ext uri="{BB962C8B-B14F-4D97-AF65-F5344CB8AC3E}">
        <p14:creationId xmlns:p14="http://schemas.microsoft.com/office/powerpoint/2010/main" val="352063393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Синий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155</TotalTime>
  <Words>598</Words>
  <Application>Microsoft Office PowerPoint</Application>
  <PresentationFormat>Широкоэкранный</PresentationFormat>
  <Paragraphs>22</Paragraphs>
  <Slides>17</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17</vt:i4>
      </vt:variant>
    </vt:vector>
  </HeadingPairs>
  <TitlesOfParts>
    <vt:vector size="26" baseType="lpstr">
      <vt:lpstr>Algerian</vt:lpstr>
      <vt:lpstr>Arial</vt:lpstr>
      <vt:lpstr>Arial Narrow</vt:lpstr>
      <vt:lpstr>Arial Rounded MT Bold</vt:lpstr>
      <vt:lpstr>Bahnschrift</vt:lpstr>
      <vt:lpstr>Cambria Math</vt:lpstr>
      <vt:lpstr>Century Gothic</vt:lpstr>
      <vt:lpstr>Wingdings 3</vt:lpstr>
      <vt:lpstr>Ион</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DELUX</dc:creator>
  <cp:lastModifiedBy>Lenovo</cp:lastModifiedBy>
  <cp:revision>22</cp:revision>
  <dcterms:created xsi:type="dcterms:W3CDTF">2020-11-05T14:40:42Z</dcterms:created>
  <dcterms:modified xsi:type="dcterms:W3CDTF">2020-11-09T14:03:57Z</dcterms:modified>
</cp:coreProperties>
</file>