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588" r:id="rId1"/>
    <p:sldMasterId id="2147484603" r:id="rId2"/>
  </p:sldMasterIdLst>
  <p:notesMasterIdLst>
    <p:notesMasterId r:id="rId14"/>
  </p:notesMasterIdLst>
  <p:sldIdLst>
    <p:sldId id="376" r:id="rId3"/>
    <p:sldId id="378" r:id="rId4"/>
    <p:sldId id="445" r:id="rId5"/>
    <p:sldId id="446" r:id="rId6"/>
    <p:sldId id="447" r:id="rId7"/>
    <p:sldId id="448" r:id="rId8"/>
    <p:sldId id="449" r:id="rId9"/>
    <p:sldId id="450" r:id="rId10"/>
    <p:sldId id="451" r:id="rId11"/>
    <p:sldId id="452" r:id="rId12"/>
    <p:sldId id="397" r:id="rId1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3429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685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0287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17145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0574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24003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2743200" algn="l" defTabSz="6858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40C"/>
    <a:srgbClr val="B1A500"/>
    <a:srgbClr val="85FFBC"/>
    <a:srgbClr val="B6F6CB"/>
    <a:srgbClr val="7DFFB8"/>
    <a:srgbClr val="CDFFE4"/>
    <a:srgbClr val="0043C8"/>
    <a:srgbClr val="001236"/>
    <a:srgbClr val="69FFAD"/>
    <a:srgbClr val="7296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85" autoAdjust="0"/>
    <p:restoredTop sz="94291" autoAdjust="0"/>
  </p:normalViewPr>
  <p:slideViewPr>
    <p:cSldViewPr>
      <p:cViewPr varScale="1">
        <p:scale>
          <a:sx n="101" d="100"/>
          <a:sy n="101" d="100"/>
        </p:scale>
        <p:origin x="846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presProps" Target="pres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BD13AB-C845-4381-BD3E-86619E8E7EF0}" type="datetimeFigureOut">
              <a:rPr lang="ru-RU" smtClean="0"/>
              <a:pPr/>
              <a:t>01.09.2021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55B841-ED4F-4E02-82FF-AF5D10BC99BF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45026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34505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366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83442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manyň a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 hasCustomPrompt="1"/>
          </p:nvPr>
        </p:nvSpPr>
        <p:spPr>
          <a:xfrm>
            <a:off x="628650" y="2074666"/>
            <a:ext cx="7886700" cy="994172"/>
          </a:xfrm>
        </p:spPr>
        <p:txBody>
          <a:bodyPr/>
          <a:lstStyle>
            <a:lvl1pPr algn="ctr">
              <a:lnSpc>
                <a:spcPct val="100000"/>
              </a:lnSpc>
              <a:defRPr b="1">
                <a:solidFill>
                  <a:srgbClr val="00B050"/>
                </a:solidFill>
              </a:defRPr>
            </a:lvl1pPr>
          </a:lstStyle>
          <a:p>
            <a:r>
              <a:rPr lang="ru-RU" dirty="0"/>
              <a:t>TEMANYŇ ADY</a:t>
            </a:r>
          </a:p>
        </p:txBody>
      </p:sp>
    </p:spTree>
    <p:extLst>
      <p:ext uri="{BB962C8B-B14F-4D97-AF65-F5344CB8AC3E}">
        <p14:creationId xmlns:p14="http://schemas.microsoft.com/office/powerpoint/2010/main" val="29639122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orag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336431" y="273846"/>
            <a:ext cx="8462513" cy="994172"/>
          </a:xfrm>
        </p:spPr>
        <p:txBody>
          <a:bodyPr/>
          <a:lstStyle>
            <a:lvl1pPr algn="ctr">
              <a:defRPr b="1">
                <a:solidFill>
                  <a:srgbClr val="00B050"/>
                </a:solidFill>
              </a:defRPr>
            </a:lvl1pPr>
          </a:lstStyle>
          <a:p>
            <a:r>
              <a:rPr lang="tk-TM" dirty="0"/>
              <a:t>SORAGLAR: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3" hasCustomPrompt="1"/>
          </p:nvPr>
        </p:nvSpPr>
        <p:spPr>
          <a:xfrm>
            <a:off x="336947" y="1268017"/>
            <a:ext cx="8461997" cy="3390248"/>
          </a:xfrm>
        </p:spPr>
        <p:txBody>
          <a:bodyPr>
            <a:normAutofit/>
          </a:bodyPr>
          <a:lstStyle>
            <a:lvl1pPr marL="289322" indent="-289322">
              <a:buClr>
                <a:srgbClr val="00B050"/>
              </a:buClr>
              <a:buFont typeface="+mj-lt"/>
              <a:buAutoNum type="arabicPeriod"/>
              <a:defRPr sz="1800" baseline="0"/>
            </a:lvl1pPr>
            <a:lvl2pPr marL="514313" indent="-257175">
              <a:buFont typeface="+mj-lt"/>
              <a:buAutoNum type="arabicPeriod"/>
              <a:defRPr/>
            </a:lvl2pPr>
            <a:lvl3pPr marL="771448" indent="-257175">
              <a:buFont typeface="+mj-lt"/>
              <a:buAutoNum type="arabicPeriod"/>
              <a:defRPr/>
            </a:lvl3pPr>
            <a:lvl4pPr marL="964289" indent="-192881">
              <a:buFont typeface="+mj-lt"/>
              <a:buAutoNum type="arabicPeriod"/>
              <a:defRPr/>
            </a:lvl4pPr>
            <a:lvl5pPr marL="1221425" indent="-192881">
              <a:buFont typeface="+mj-lt"/>
              <a:buAutoNum type="arabicPeriod"/>
              <a:defRPr/>
            </a:lvl5pPr>
          </a:lstStyle>
          <a:p>
            <a:pPr lvl="0"/>
            <a:r>
              <a:rPr lang="tk-TM" dirty="0"/>
              <a:t>1-nji sorag nusga</a:t>
            </a:r>
          </a:p>
          <a:p>
            <a:pPr lvl="0"/>
            <a:r>
              <a:rPr lang="tk-TM" dirty="0"/>
              <a:t>2-nji sorag nusga</a:t>
            </a:r>
          </a:p>
          <a:p>
            <a:pPr lvl="0"/>
            <a:r>
              <a:rPr lang="tk-TM" dirty="0"/>
              <a:t>3-nji sorag nusga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66512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ş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7378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0"/>
            <a:ext cx="5825202" cy="1234727"/>
          </a:xfrm>
        </p:spPr>
        <p:txBody>
          <a:bodyPr anchor="b">
            <a:noAutofit/>
          </a:bodyPr>
          <a:lstStyle>
            <a:lvl1pPr algn="r">
              <a:defRPr sz="405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5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202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1330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2025651"/>
            <a:ext cx="6447501" cy="1369936"/>
          </a:xfrm>
        </p:spPr>
        <p:txBody>
          <a:bodyPr anchor="b"/>
          <a:lstStyle>
            <a:lvl1pPr algn="l">
              <a:defRPr sz="3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15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40605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2"/>
            <a:ext cx="3138026" cy="291057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2"/>
            <a:ext cx="3138026" cy="291058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0360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09" y="1620737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09" y="2052934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7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1800" b="0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88" y="2052934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72430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09129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5957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5302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3"/>
            <a:ext cx="2890896" cy="958850"/>
          </a:xfrm>
        </p:spPr>
        <p:txBody>
          <a:bodyPr anchor="b">
            <a:normAutofit/>
          </a:bodyPr>
          <a:lstStyle>
            <a:lvl1pPr>
              <a:defRPr sz="1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3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2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050"/>
            </a:lvl1pPr>
            <a:lvl2pPr marL="342797" indent="0">
              <a:buNone/>
              <a:defRPr sz="1050"/>
            </a:lvl2pPr>
            <a:lvl3pPr marL="685595" indent="0">
              <a:buNone/>
              <a:defRPr sz="900"/>
            </a:lvl3pPr>
            <a:lvl4pPr marL="1028392" indent="0">
              <a:buNone/>
              <a:defRPr sz="750"/>
            </a:lvl4pPr>
            <a:lvl5pPr marL="1371188" indent="0">
              <a:buNone/>
              <a:defRPr sz="750"/>
            </a:lvl5pPr>
            <a:lvl6pPr marL="1713986" indent="0">
              <a:buNone/>
              <a:defRPr sz="750"/>
            </a:lvl6pPr>
            <a:lvl7pPr marL="2056783" indent="0">
              <a:buNone/>
              <a:defRPr sz="750"/>
            </a:lvl7pPr>
            <a:lvl8pPr marL="2399580" indent="0">
              <a:buNone/>
              <a:defRPr sz="750"/>
            </a:lvl8pPr>
            <a:lvl9pPr marL="2742377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15775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0"/>
            <a:ext cx="6447500" cy="425054"/>
          </a:xfrm>
        </p:spPr>
        <p:txBody>
          <a:bodyPr anchor="b">
            <a:normAutofit/>
          </a:bodyPr>
          <a:lstStyle>
            <a:lvl1pPr algn="l">
              <a:defRPr sz="1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1" y="457200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200"/>
            </a:lvl1pPr>
            <a:lvl2pPr marL="342900" indent="0">
              <a:buNone/>
              <a:defRPr sz="1200"/>
            </a:lvl2pPr>
            <a:lvl3pPr marL="685800" indent="0">
              <a:buNone/>
              <a:defRPr sz="1200"/>
            </a:lvl3pPr>
            <a:lvl4pPr marL="1028700" indent="0">
              <a:buNone/>
              <a:defRPr sz="1200"/>
            </a:lvl4pPr>
            <a:lvl5pPr marL="1371600" indent="0">
              <a:buNone/>
              <a:defRPr sz="1200"/>
            </a:lvl5pPr>
            <a:lvl6pPr marL="1714500" indent="0">
              <a:buNone/>
              <a:defRPr sz="1200"/>
            </a:lvl6pPr>
            <a:lvl7pPr marL="2057400" indent="0">
              <a:buNone/>
              <a:defRPr sz="1200"/>
            </a:lvl7pPr>
            <a:lvl8pPr marL="2400300" indent="0">
              <a:buNone/>
              <a:defRPr sz="1200"/>
            </a:lvl8pPr>
            <a:lvl9pPr marL="2743200" indent="0">
              <a:buNone/>
              <a:defRPr sz="12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9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467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76435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4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52800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671742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448991"/>
            <a:ext cx="6447501" cy="1946595"/>
          </a:xfrm>
        </p:spPr>
        <p:txBody>
          <a:bodyPr anchor="b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32731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0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/>
          <a:p>
            <a:pPr lvl="0"/>
            <a:r>
              <a:rPr lang="en-US" sz="6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966776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33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FontTx/>
              <a:buNone/>
              <a:defRPr/>
            </a:lvl2pPr>
            <a:lvl3pPr marL="685800" indent="0">
              <a:buFontTx/>
              <a:buNone/>
              <a:defRPr/>
            </a:lvl3pPr>
            <a:lvl4pPr marL="1028700" indent="0">
              <a:buFontTx/>
              <a:buNone/>
              <a:defRPr/>
            </a:lvl4pPr>
            <a:lvl5pPr marL="13716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3395586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35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4788430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321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880181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3115890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3015306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273314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5" y="457200"/>
            <a:ext cx="978557" cy="3938588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1" y="457200"/>
            <a:ext cx="5295113" cy="39385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01.09.2021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0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0060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184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002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9578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3933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889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2.xml"/><Relationship Id="rId13" Type="http://schemas.openxmlformats.org/officeDocument/2006/relationships/slideLayout" Target="../slideLayouts/slideLayout27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12" Type="http://schemas.openxmlformats.org/officeDocument/2006/relationships/slideLayout" Target="../slideLayouts/slideLayout26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6" Type="http://schemas.openxmlformats.org/officeDocument/2006/relationships/slideLayout" Target="../slideLayouts/slideLayout30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slideLayout" Target="../slideLayouts/slideLayout25.xml"/><Relationship Id="rId5" Type="http://schemas.openxmlformats.org/officeDocument/2006/relationships/slideLayout" Target="../slideLayouts/slideLayout19.xml"/><Relationship Id="rId15" Type="http://schemas.openxmlformats.org/officeDocument/2006/relationships/slideLayout" Target="../slideLayouts/slideLayout29.xml"/><Relationship Id="rId10" Type="http://schemas.openxmlformats.org/officeDocument/2006/relationships/slideLayout" Target="../slideLayouts/slideLayout24.xml"/><Relationship Id="rId4" Type="http://schemas.openxmlformats.org/officeDocument/2006/relationships/slideLayout" Target="../slideLayouts/slideLayout18.xml"/><Relationship Id="rId9" Type="http://schemas.openxmlformats.org/officeDocument/2006/relationships/slideLayout" Target="../slideLayouts/slideLayout23.xml"/><Relationship Id="rId14" Type="http://schemas.openxmlformats.org/officeDocument/2006/relationships/slideLayout" Target="../slideLayouts/slideLayout2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457200"/>
            <a:ext cx="7406640" cy="10172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154305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494E732E-2327-4FFF-A99B-62D1F06EDE6D}" type="datetimeFigureOut">
              <a:rPr lang="en-US" smtClean="0"/>
              <a:pPr>
                <a:defRPr/>
              </a:pPr>
              <a:t>9/1/2021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fld id="{A839BEA6-2E83-4D5E-A4F9-43B1E264994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048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89" r:id="rId1"/>
    <p:sldLayoutId id="2147484590" r:id="rId2"/>
    <p:sldLayoutId id="2147484591" r:id="rId3"/>
    <p:sldLayoutId id="2147484592" r:id="rId4"/>
    <p:sldLayoutId id="2147484593" r:id="rId5"/>
    <p:sldLayoutId id="2147484594" r:id="rId6"/>
    <p:sldLayoutId id="2147484595" r:id="rId7"/>
    <p:sldLayoutId id="2147484596" r:id="rId8"/>
    <p:sldLayoutId id="2147484597" r:id="rId9"/>
    <p:sldLayoutId id="2147484598" r:id="rId10"/>
    <p:sldLayoutId id="2147484599" r:id="rId11"/>
    <p:sldLayoutId id="2147484600" r:id="rId12"/>
    <p:sldLayoutId id="2147484601" r:id="rId13"/>
    <p:sldLayoutId id="2147484602" r:id="rId14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1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1" y="1620442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2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4C71EC6-210F-42DE-9C53-41977AD35B3D}" type="datetimeFigureOut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01.09.2021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1" y="4531022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2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accent1"/>
                </a:solidFill>
              </a:defRPr>
            </a:lvl1pPr>
          </a:lstStyle>
          <a:p>
            <a:pPr defTabSz="685800" fontAlgn="auto">
              <a:spcBef>
                <a:spcPts val="0"/>
              </a:spcBef>
              <a:spcAft>
                <a:spcPts val="0"/>
              </a:spcAft>
            </a:pPr>
            <a:fld id="{B19B0651-EE4F-4900-A07F-96A6BFA9D0F0}" type="slidenum">
              <a:rPr lang="ru-RU" smtClean="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rPr>
              <a:pPr defTabSz="685800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64447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04" r:id="rId1"/>
    <p:sldLayoutId id="2147484605" r:id="rId2"/>
    <p:sldLayoutId id="2147484606" r:id="rId3"/>
    <p:sldLayoutId id="2147484607" r:id="rId4"/>
    <p:sldLayoutId id="2147484608" r:id="rId5"/>
    <p:sldLayoutId id="2147484609" r:id="rId6"/>
    <p:sldLayoutId id="2147484610" r:id="rId7"/>
    <p:sldLayoutId id="2147484611" r:id="rId8"/>
    <p:sldLayoutId id="2147484612" r:id="rId9"/>
    <p:sldLayoutId id="2147484613" r:id="rId10"/>
    <p:sldLayoutId id="2147484614" r:id="rId11"/>
    <p:sldLayoutId id="2147484615" r:id="rId12"/>
    <p:sldLayoutId id="2147484616" r:id="rId13"/>
    <p:sldLayoutId id="2147484617" r:id="rId14"/>
    <p:sldLayoutId id="2147484618" r:id="rId15"/>
    <p:sldLayoutId id="2147484619" r:id="rId16"/>
  </p:sldLayoutIdLst>
  <p:txStyles>
    <p:titleStyle>
      <a:lvl1pPr algn="l" defTabSz="342900" rtl="0" eaLnBrk="1" latinLnBrk="0" hangingPunct="1">
        <a:spcBef>
          <a:spcPct val="0"/>
        </a:spcBef>
        <a:buNone/>
        <a:defRPr sz="27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57175" indent="-257175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57213" indent="-214313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572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05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001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ts val="75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ranslate.google.com/translate?hl=ru&amp;prev=_t&amp;sl=ru&amp;tl=tk&amp;u=https://twitter.com/intent/tweet?url%3Dhttps://xn--h1alcedd.xn--d1aqf.xn--p1ai/ipoteka/kak-sekonomit-na-ipotechnom-strahovanii/?title%3D3" TargetMode="External"/><Relationship Id="rId2" Type="http://schemas.openxmlformats.org/officeDocument/2006/relationships/hyperlink" Target="https://translate.google.com/translate?hl=ru&amp;prev=_t&amp;sl=ru&amp;tl=tk&amp;u=https://www.facebook.com/sharer/sharer.php?u%3Dhttps://xn--h1alcedd.xn--d1aqf.xn--p1ai/ipoteka/kak-sekonomit-na-ipotechnom-strahovanii/?title%3D3" TargetMode="External"/><Relationship Id="rId1" Type="http://schemas.openxmlformats.org/officeDocument/2006/relationships/slideLayout" Target="../slideLayouts/slideLayout16.xml"/><Relationship Id="rId5" Type="http://schemas.openxmlformats.org/officeDocument/2006/relationships/hyperlink" Target="https://translate.google.com/translate?hl=ru&amp;prev=_t&amp;sl=ru&amp;tl=tk&amp;u=https://vk.com/share.php?url%3Dhttps://xn--h1alcedd.xn--d1aqf.xn--p1ai/ipoteka/kak-sekonomit-na-ipotechnom-strahovanii/?title%3D3" TargetMode="External"/><Relationship Id="rId4" Type="http://schemas.openxmlformats.org/officeDocument/2006/relationships/hyperlink" Target="https://translate.google.com/translate?hl=ru&amp;prev=_t&amp;sl=ru&amp;tl=tk&amp;u=https://connect.ok.ru/offer?url%3Dhttps://xn--h1alcedd.xn--d1aqf.xn--p1ai/ipoteka/kak-sekonomit-na-ipotechnom-strahovanii/?title%3D3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45000">
              <a:srgbClr val="00B050">
                <a:lumMod val="25000"/>
                <a:lumOff val="75000"/>
              </a:srgbClr>
            </a:gs>
            <a:gs pos="100000">
              <a:srgbClr val="85FFBC"/>
            </a:gs>
            <a:gs pos="71000">
              <a:srgbClr val="7DFFB8"/>
            </a:gs>
            <a:gs pos="83000">
              <a:srgbClr val="69FFAD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1112" y="342415"/>
            <a:ext cx="8362948" cy="1024467"/>
          </a:xfrm>
        </p:spPr>
        <p:txBody>
          <a:bodyPr>
            <a:noAutofit/>
          </a:bodyPr>
          <a:lstStyle/>
          <a:p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inžener – tehniki we ulag kommunikasiýalary </a:t>
            </a:r>
            <a:b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instituty.</a:t>
            </a:r>
            <a:br>
              <a:rPr lang="tk-TM" sz="2400" b="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20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420CBD0E-B941-4634-80F5-89FC5E53410D}"/>
              </a:ext>
            </a:extLst>
          </p:cNvPr>
          <p:cNvSpPr txBox="1">
            <a:spLocks/>
          </p:cNvSpPr>
          <p:nvPr/>
        </p:nvSpPr>
        <p:spPr>
          <a:xfrm>
            <a:off x="1447800" y="1762919"/>
            <a:ext cx="7072317" cy="182390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32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“Gozgalmaýan emläkleriň dolandyrylyşy” dersi boýunça </a:t>
            </a:r>
            <a:endParaRPr lang="ru-RU" sz="3200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CC117731-AA6C-4303-BE83-F58720D5DAB1}"/>
              </a:ext>
            </a:extLst>
          </p:cNvPr>
          <p:cNvPicPr/>
          <p:nvPr/>
        </p:nvPicPr>
        <p:blipFill rotWithShape="1">
          <a:blip r:embed="rId2"/>
          <a:srcRect l="38484" t="28414" r="41022" b="36707"/>
          <a:stretch/>
        </p:blipFill>
        <p:spPr bwMode="auto">
          <a:xfrm>
            <a:off x="8001000" y="57150"/>
            <a:ext cx="829733" cy="72813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 descr="C:\Users\User\Downloads\article2072.jpg">
            <a:extLst>
              <a:ext uri="{FF2B5EF4-FFF2-40B4-BE49-F238E27FC236}">
                <a16:creationId xmlns:a16="http://schemas.microsoft.com/office/drawing/2014/main" id="{4F198AE1-25B3-43A6-8087-CC411A5B64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0399" y="119943"/>
            <a:ext cx="630201" cy="665338"/>
          </a:xfrm>
          <a:prstGeom prst="rect">
            <a:avLst/>
          </a:prstGeom>
          <a:noFill/>
        </p:spPr>
      </p:pic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D9203780-831D-41ED-9D8B-D126C85793C4}"/>
              </a:ext>
            </a:extLst>
          </p:cNvPr>
          <p:cNvSpPr/>
          <p:nvPr/>
        </p:nvSpPr>
        <p:spPr>
          <a:xfrm>
            <a:off x="3657600" y="3943350"/>
            <a:ext cx="510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Düzen</a:t>
            </a:r>
            <a:r>
              <a:rPr lang="tk-TM" sz="1013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tk-TM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Kärhananyň ykdysadyýeti we dolandyrylyşy kafedrasynyň mugallymy</a:t>
            </a:r>
          </a:p>
          <a:p>
            <a:pPr algn="ctr" fontAlgn="auto">
              <a:spcAft>
                <a:spcPts val="0"/>
              </a:spcAft>
            </a:pPr>
            <a:r>
              <a:rPr lang="tk-TM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Agaýew W.</a:t>
            </a:r>
            <a:r>
              <a:rPr lang="tk-TM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3">
            <a:extLst>
              <a:ext uri="{FF2B5EF4-FFF2-40B4-BE49-F238E27FC236}">
                <a16:creationId xmlns:a16="http://schemas.microsoft.com/office/drawing/2014/main" id="{3775E12B-E2EA-4AFA-A949-7263599F844E}"/>
              </a:ext>
            </a:extLst>
          </p:cNvPr>
          <p:cNvSpPr txBox="1">
            <a:spLocks/>
          </p:cNvSpPr>
          <p:nvPr/>
        </p:nvSpPr>
        <p:spPr>
          <a:xfrm>
            <a:off x="228600" y="1762920"/>
            <a:ext cx="8696012" cy="14278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endParaRPr lang="ru-RU" sz="3400" b="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9" name="Блок-схема: альтернативный процесс 18">
            <a:extLst>
              <a:ext uri="{FF2B5EF4-FFF2-40B4-BE49-F238E27FC236}">
                <a16:creationId xmlns:a16="http://schemas.microsoft.com/office/drawing/2014/main" id="{81EB608E-6521-4A51-92F6-BF865DE2A5C2}"/>
              </a:ext>
            </a:extLst>
          </p:cNvPr>
          <p:cNvSpPr/>
          <p:nvPr/>
        </p:nvSpPr>
        <p:spPr>
          <a:xfrm>
            <a:off x="3589020" y="1389240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задержка 19">
            <a:extLst>
              <a:ext uri="{FF2B5EF4-FFF2-40B4-BE49-F238E27FC236}">
                <a16:creationId xmlns:a16="http://schemas.microsoft.com/office/drawing/2014/main" id="{3F38CF9B-0C44-4608-99C8-79842B37159E}"/>
              </a:ext>
            </a:extLst>
          </p:cNvPr>
          <p:cNvSpPr/>
          <p:nvPr/>
        </p:nvSpPr>
        <p:spPr>
          <a:xfrm>
            <a:off x="8234456" y="1389241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198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15CA538A-A985-4DF2-BD05-2D1953047B9D}"/>
              </a:ext>
            </a:extLst>
          </p:cNvPr>
          <p:cNvSpPr/>
          <p:nvPr/>
        </p:nvSpPr>
        <p:spPr>
          <a:xfrm>
            <a:off x="381000" y="285750"/>
            <a:ext cx="70866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töleginiň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çäkli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göwrümini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kada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bolşy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ýaly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harajatlaryň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topary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br>
              <a:rPr lang="ru-RU" sz="2000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sz="2000" dirty="0"/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FCCCD865-19A3-444F-ADF6-8993FD53E2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123950"/>
            <a:ext cx="8229600" cy="3394472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</a:t>
            </a:r>
            <a:r>
              <a:rPr lang="ru-RU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kr</a:t>
            </a:r>
            <a:r>
              <a:rPr lang="ru-RU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tölegi</a:t>
            </a:r>
            <a:r>
              <a:rPr lang="ru-RU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g.e.s</a:t>
            </a:r>
            <a:r>
              <a:rPr lang="ru-RU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ýerde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indent="822325" algn="just">
              <a:lnSpc>
                <a:spcPct val="115000"/>
              </a:lnSpc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jemagat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tölegleri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822325" algn="just">
              <a:lnSpc>
                <a:spcPct val="115000"/>
              </a:lnSpc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býujete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býujet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gaznalaryna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tutulan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pullar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 indent="822325" algn="just">
              <a:lnSpc>
                <a:spcPct val="115000"/>
              </a:lnSpc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2400" baseline="-250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g.e.s</a:t>
            </a:r>
            <a:r>
              <a:rPr lang="ru-RU" sz="2400" baseline="-25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desgasyny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saklamak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boýunça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478656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81200" y="1403171"/>
            <a:ext cx="51816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 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berip </a:t>
            </a:r>
            <a:r>
              <a:rPr lang="sq-AL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</a:t>
            </a:r>
            <a:r>
              <a:rPr lang="tk-TM" altLang="ru-RU" sz="36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iňläniňiz</a:t>
            </a:r>
          </a:p>
          <a:p>
            <a:pPr lvl="0" indent="449263" algn="ctr" eaLnBrk="0" hangingPunct="0"/>
            <a:r>
              <a:rPr lang="tk-TM" altLang="ru-RU" sz="3600" b="1" dirty="0">
                <a:solidFill>
                  <a:schemeClr val="accent5">
                    <a:lumMod val="1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 köp sag boluň!</a:t>
            </a:r>
            <a:endParaRPr lang="sq-AL" altLang="ru-RU" sz="3600" b="1" dirty="0">
              <a:solidFill>
                <a:schemeClr val="accent5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Блок-схема: альтернативный процесс 5">
            <a:extLst>
              <a:ext uri="{FF2B5EF4-FFF2-40B4-BE49-F238E27FC236}">
                <a16:creationId xmlns:a16="http://schemas.microsoft.com/office/drawing/2014/main" id="{8A69B69A-A4C2-4586-BB08-ABCA504B78C6}"/>
              </a:ext>
            </a:extLst>
          </p:cNvPr>
          <p:cNvSpPr/>
          <p:nvPr/>
        </p:nvSpPr>
        <p:spPr>
          <a:xfrm>
            <a:off x="3984303" y="2760839"/>
            <a:ext cx="4861560" cy="191910"/>
          </a:xfrm>
          <a:prstGeom prst="flowChartAlternateProcess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Блок-схема: задержка 6">
            <a:extLst>
              <a:ext uri="{FF2B5EF4-FFF2-40B4-BE49-F238E27FC236}">
                <a16:creationId xmlns:a16="http://schemas.microsoft.com/office/drawing/2014/main" id="{050EA82F-5221-4DC0-ABD1-B7CA54AF22A7}"/>
              </a:ext>
            </a:extLst>
          </p:cNvPr>
          <p:cNvSpPr/>
          <p:nvPr/>
        </p:nvSpPr>
        <p:spPr>
          <a:xfrm>
            <a:off x="8629739" y="2760840"/>
            <a:ext cx="285661" cy="191910"/>
          </a:xfrm>
          <a:prstGeom prst="flowChartDelay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015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sz="quarter" idx="13"/>
          </p:nvPr>
        </p:nvSpPr>
        <p:spPr>
          <a:xfrm>
            <a:off x="419100" y="2571750"/>
            <a:ext cx="8305800" cy="2667000"/>
          </a:xfrm>
        </p:spPr>
        <p:txBody>
          <a:bodyPr>
            <a:no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1.Jaýyň eýesiniň </a:t>
            </a: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ätiýaçlandyrmaga hukugy.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Ätiýaçlandyryşyň bahasyna täsir edýän faktorlar.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3.2020-nji ýylda hokmany raýat jogapkärçiligini ätiýaçlandyryş düzgünleri, prosedura we şertler.</a:t>
            </a:r>
          </a:p>
        </p:txBody>
      </p:sp>
      <p:sp>
        <p:nvSpPr>
          <p:cNvPr id="7" name="Заголовок 3">
            <a:extLst>
              <a:ext uri="{FF2B5EF4-FFF2-40B4-BE49-F238E27FC236}">
                <a16:creationId xmlns:a16="http://schemas.microsoft.com/office/drawing/2014/main" id="{82886970-C256-4819-B646-CEC3EA5D42F8}"/>
              </a:ext>
            </a:extLst>
          </p:cNvPr>
          <p:cNvSpPr txBox="1">
            <a:spLocks/>
          </p:cNvSpPr>
          <p:nvPr/>
        </p:nvSpPr>
        <p:spPr>
          <a:xfrm>
            <a:off x="1066800" y="1733550"/>
            <a:ext cx="6670402" cy="87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27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475" b="1" kern="1200">
                <a:solidFill>
                  <a:srgbClr val="00B050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tk-TM" sz="29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Soraglar </a:t>
            </a:r>
            <a:r>
              <a:rPr lang="tk-TM" sz="2800" dirty="0">
                <a:solidFill>
                  <a:srgbClr val="FF0000"/>
                </a:solidFill>
              </a:rPr>
              <a:t>   </a:t>
            </a:r>
            <a:r>
              <a:rPr lang="tk-TM" sz="1800" dirty="0">
                <a:solidFill>
                  <a:srgbClr val="FF0000"/>
                </a:solidFill>
              </a:rPr>
              <a:t> </a:t>
            </a:r>
            <a:endParaRPr lang="ru-RU" sz="18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E04C4710-68D4-43C0-A255-0D083C66FF39}"/>
              </a:ext>
            </a:extLst>
          </p:cNvPr>
          <p:cNvSpPr/>
          <p:nvPr/>
        </p:nvSpPr>
        <p:spPr>
          <a:xfrm>
            <a:off x="266700" y="244522"/>
            <a:ext cx="861060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Aft>
                <a:spcPts val="0"/>
              </a:spcAft>
            </a:pP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12-nji umumy okuwyň temasy: </a:t>
            </a:r>
            <a:r>
              <a:rPr lang="tk-TM" sz="3200" b="1" dirty="0">
                <a:solidFill>
                  <a:srgbClr val="FFF9AB">
                    <a:lumMod val="10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Ykdysadyýet ösüşindäki </a:t>
            </a:r>
            <a:r>
              <a:rPr lang="tk-TM" sz="32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ätiýaçlandyryşyň esasy wezipeler we görnüşleri.</a:t>
            </a:r>
          </a:p>
          <a:p>
            <a:pPr algn="ctr" fontAlgn="auto">
              <a:spcAft>
                <a:spcPts val="0"/>
              </a:spcAft>
            </a:pPr>
            <a:endParaRPr lang="ru-RU" sz="2000" dirty="0">
              <a:solidFill>
                <a:schemeClr val="bg2">
                  <a:lumMod val="1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750950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F7FF9A0-94A7-48B3-89FF-28E1ED5ADF2F}"/>
              </a:ext>
            </a:extLst>
          </p:cNvPr>
          <p:cNvSpPr/>
          <p:nvPr/>
        </p:nvSpPr>
        <p:spPr>
          <a:xfrm>
            <a:off x="228600" y="133350"/>
            <a:ext cx="70866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>
              <a:tabLst>
                <a:tab pos="631825" algn="l"/>
              </a:tabLst>
            </a:pPr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1.Jaýyň eýesiniň </a:t>
            </a: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ätiýaçlandyrmaga hukugy.</a:t>
            </a:r>
          </a:p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endParaRPr lang="tk-TM" sz="2400" b="1" dirty="0">
              <a:solidFill>
                <a:schemeClr val="bg2">
                  <a:lumMod val="1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FC14CACA-5156-442D-A354-09B5A4E3B50B}"/>
              </a:ext>
            </a:extLst>
          </p:cNvPr>
          <p:cNvSpPr/>
          <p:nvPr/>
        </p:nvSpPr>
        <p:spPr>
          <a:xfrm>
            <a:off x="228600" y="945600"/>
            <a:ext cx="6629400" cy="388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Hususy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ýurt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ýa-da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kottej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akylly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maýa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goýumdyr</a:t>
            </a:r>
            <a:r>
              <a:rPr lang="ru-RU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Jaýyň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duranynda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oňa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hiç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hili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erbet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gelmeýär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Allöne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her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zatlar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bolup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näme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almadym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Islendik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hususy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kwartiradan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tebigy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hadysalara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has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ejizdir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Mundan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-da,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ýaşaýyş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jaýlary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jübiňiziň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hasabyna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doldurylmagyna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garaşýan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jenaýatçylary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özüne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çekip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biler</a:t>
            </a:r>
            <a:r>
              <a:rPr lang="en-US" sz="24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75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3BC1EF93-2A43-4D8B-964B-D9AABF2718CE}"/>
              </a:ext>
            </a:extLst>
          </p:cNvPr>
          <p:cNvSpPr/>
          <p:nvPr/>
        </p:nvSpPr>
        <p:spPr>
          <a:xfrm>
            <a:off x="0" y="133350"/>
            <a:ext cx="7696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3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704A1FEA-B227-4B37-870C-ED2E0FC208B5}"/>
              </a:ext>
            </a:extLst>
          </p:cNvPr>
          <p:cNvSpPr/>
          <p:nvPr/>
        </p:nvSpPr>
        <p:spPr>
          <a:xfrm>
            <a:off x="304800" y="209550"/>
            <a:ext cx="6553200" cy="45869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Uly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kottejleriň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eýeleri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hem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köplenç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öýüni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nädip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gorap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boljakdygy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hakda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pikir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edýärler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Dürli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howpsuzlyk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ulgamlaryny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gurýarlar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iň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gowy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gulplary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geýýärler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,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Öne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saňa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aýdasym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gelýär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ogry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binanyň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girmek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islese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girer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 Has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akylly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çözgüt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satyn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almak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en-US" sz="32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628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BB87B57E-E340-4A97-AFD5-3F0E9C7457BB}"/>
              </a:ext>
            </a:extLst>
          </p:cNvPr>
          <p:cNvSpPr/>
          <p:nvPr/>
        </p:nvSpPr>
        <p:spPr>
          <a:xfrm>
            <a:off x="685800" y="2857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77688896-508B-4B79-9D3F-32B4454A56D8}"/>
              </a:ext>
            </a:extLst>
          </p:cNvPr>
          <p:cNvSpPr/>
          <p:nvPr/>
        </p:nvSpPr>
        <p:spPr>
          <a:xfrm>
            <a:off x="838200" y="438150"/>
            <a:ext cx="6781800" cy="325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750"/>
              </a:spcBef>
              <a:spcAft>
                <a:spcPts val="1575"/>
              </a:spcAf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CD33502D-F47F-4A60-AF31-5077D9B27318}"/>
              </a:ext>
            </a:extLst>
          </p:cNvPr>
          <p:cNvSpPr/>
          <p:nvPr/>
        </p:nvSpPr>
        <p:spPr>
          <a:xfrm>
            <a:off x="381000" y="285750"/>
            <a:ext cx="6477000" cy="45116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üçünji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taraplar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hakda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aýdýarys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ýöne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olardan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başga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öýümize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zyýan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ýetirip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biljek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topar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faktor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bar: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ýangyn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ýagyş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tupany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doň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joşmagy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agaçlaryň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gaçmagy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eredilen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gar we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sanawyň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hemmesi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däl</a:t>
            </a:r>
            <a:r>
              <a:rPr lang="en-US" sz="3600" dirty="0">
                <a:solidFill>
                  <a:srgbClr val="11111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585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24" descr="https: //xn--h1alcedd.xn--d1aqf.xn--p1ai/wp-content/themes/bank/img/icon_fb.svg">
            <a:hlinkClick r:id="rId2"/>
            <a:extLst>
              <a:ext uri="{FF2B5EF4-FFF2-40B4-BE49-F238E27FC236}">
                <a16:creationId xmlns:a16="http://schemas.microsoft.com/office/drawing/2014/main" id="{3F665D19-3B1F-46FA-881F-40401486D49C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4162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Прямоугольник 23" descr="https: //xn--h1alcedd.xn--d1aqf.xn--p1ai/wp-content/themes/bank/img/icon_twitter.svg">
            <a:hlinkClick r:id="rId3"/>
            <a:extLst>
              <a:ext uri="{FF2B5EF4-FFF2-40B4-BE49-F238E27FC236}">
                <a16:creationId xmlns:a16="http://schemas.microsoft.com/office/drawing/2014/main" id="{1D19E37E-D725-41DE-880D-085340FE580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7210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Прямоугольник 22" descr="https: //xn--h1alcedd.xn--d1aqf.xn--p1ai/wp-content/themes/bank/img/icon_ok.svg">
            <a:hlinkClick r:id="rId4"/>
            <a:extLst>
              <a:ext uri="{FF2B5EF4-FFF2-40B4-BE49-F238E27FC236}">
                <a16:creationId xmlns:a16="http://schemas.microsoft.com/office/drawing/2014/main" id="{E3707042-B791-4A19-B5B9-763E96AEDED7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0258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9" name="Прямоугольник 21" descr="https: //xn--h1alcedd.xn--d1aqf.xn--p1ai/wp-content/themes/bank/img/icon_vk.svg">
            <a:hlinkClick r:id="rId5"/>
            <a:extLst>
              <a:ext uri="{FF2B5EF4-FFF2-40B4-BE49-F238E27FC236}">
                <a16:creationId xmlns:a16="http://schemas.microsoft.com/office/drawing/2014/main" id="{80A4E975-6A08-4BA6-804C-5D7A3607A4C4}"/>
              </a:ext>
            </a:extLst>
          </p:cNvPr>
          <p:cNvSpPr>
            <a:spLocks noChangeAspect="1" noChangeArrowheads="1"/>
          </p:cNvSpPr>
          <p:nvPr/>
        </p:nvSpPr>
        <p:spPr bwMode="auto">
          <a:xfrm rot="10800000" flipH="1" flipV="1">
            <a:off x="-6232011" y="1330683"/>
            <a:ext cx="475694" cy="3817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00889CD7-B540-4598-ABF9-CCC0C331F68F}"/>
              </a:ext>
            </a:extLst>
          </p:cNvPr>
          <p:cNvSpPr>
            <a:spLocks noChangeArrowheads="1"/>
          </p:cNvSpPr>
          <p:nvPr/>
        </p:nvSpPr>
        <p:spPr bwMode="auto">
          <a:xfrm rot="10800000" flipH="1" flipV="1">
            <a:off x="534865" y="3970268"/>
            <a:ext cx="6781800" cy="4571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7F7727F8-917E-49D9-8732-8C470E14AE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04" y="911945"/>
            <a:ext cx="8839200" cy="3323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4572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9144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3716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828800" eaLnBrk="0" hangingPunct="0"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2860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7432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2004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657600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Öý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eýeleriniň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ätiýaçlandyryş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şertnamasyny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baglaşmaga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hukugy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bar: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tutuş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ýük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göteriji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gurluşlar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binanyň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öň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tarapynda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jaýyň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içine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geçiriji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jaýda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ýerleşýän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enjamlar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kumimoji="0" lang="ru-RU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 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jaýda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saklanýan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gymmat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bahaly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ru-RU" sz="2400" b="0" i="0" u="none" strike="noStrike" cap="none" normalizeH="0" baseline="0" dirty="0" err="1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zatlarda</a:t>
            </a:r>
            <a:r>
              <a:rPr kumimoji="0" lang="en-US" altLang="ru-RU" sz="2400" b="0" i="0" u="none" strike="noStrike" cap="none" normalizeH="0" baseline="0" dirty="0">
                <a:ln>
                  <a:noFill/>
                </a:ln>
                <a:solidFill>
                  <a:srgbClr val="11111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ru-RU" alt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" name="Прямоугольник 8" descr="telefon">
            <a:extLst>
              <a:ext uri="{FF2B5EF4-FFF2-40B4-BE49-F238E27FC236}">
                <a16:creationId xmlns:a16="http://schemas.microsoft.com/office/drawing/2014/main" id="{6100219E-840C-4B6A-8E0A-D59C865731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2400" y="1584325"/>
            <a:ext cx="1216025" cy="1216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ru-RU"/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9998805-70C3-4B45-86D5-BFAEC191B2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3257550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93959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AB9C552F-FD86-41CA-B199-C101F2B88B42}"/>
              </a:ext>
            </a:extLst>
          </p:cNvPr>
          <p:cNvSpPr/>
          <p:nvPr/>
        </p:nvSpPr>
        <p:spPr>
          <a:xfrm>
            <a:off x="152400" y="133350"/>
            <a:ext cx="670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Ätiýaçlandyryşyň bahasyna täsir edýän faktorlar.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FE15333-5D5D-4EA5-8F57-1B7CDA94D403}"/>
              </a:ext>
            </a:extLst>
          </p:cNvPr>
          <p:cNvSpPr/>
          <p:nvPr/>
        </p:nvSpPr>
        <p:spPr>
          <a:xfrm>
            <a:off x="609600" y="1047750"/>
            <a:ext cx="4572000" cy="34561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0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dolandyryjysynyň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işi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ilkinji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nobatda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kärendesine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berilýän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jaýlaryň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girdejisiniň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çeşmesi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kärende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töleginiň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gurluşynyň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getirilmegine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gönükdirilendir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9063C41D-5C17-4E76-87BA-CB9A2F702B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4043" y="1200150"/>
            <a:ext cx="3256861" cy="2922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4659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94D090B4-E52F-4E3F-9150-6C8790891F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30780" y="0"/>
            <a:ext cx="331322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6FB12916-ACDE-470F-A15B-9FB46F55EF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9550"/>
            <a:ext cx="7010400" cy="4571996"/>
          </a:xfrm>
          <a:solidFill>
            <a:schemeClr val="accent6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0" indent="257175" algn="just">
              <a:lnSpc>
                <a:spcPct val="115000"/>
              </a:lnSpc>
              <a:spcAft>
                <a:spcPts val="0"/>
              </a:spcAft>
              <a:buNone/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dolandyryjysy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saklanylmagyna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harajatlaryň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gurluşynyň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getirilmegine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üns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bermelidir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çünki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olaryň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göwrümi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netijeli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girdejä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diňe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etmän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eýsem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gozgalmaýan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emlägiň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desgasynyň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özüne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çekijiligi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arkaly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hem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täsirini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ýetirýändir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4399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5E1E4748-A0C9-46BB-918F-5790F914898A}"/>
              </a:ext>
            </a:extLst>
          </p:cNvPr>
          <p:cNvSpPr/>
          <p:nvPr/>
        </p:nvSpPr>
        <p:spPr>
          <a:xfrm>
            <a:off x="152400" y="133350"/>
            <a:ext cx="8686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0">
              <a:lnSpc>
                <a:spcPct val="100000"/>
              </a:lnSpc>
              <a:buNone/>
              <a:tabLst>
                <a:tab pos="631825" algn="l"/>
              </a:tabLst>
            </a:pPr>
            <a:r>
              <a:rPr lang="tk-TM" sz="24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3.2020-nji ýylda hokmany raýat jogapkärçiligini ätiýaçlandyryş düzgünleri, prosedura we şertler.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75D5F4C-2D05-4FD5-972A-F290FB1B063E}"/>
              </a:ext>
            </a:extLst>
          </p:cNvPr>
          <p:cNvSpPr/>
          <p:nvPr/>
        </p:nvSpPr>
        <p:spPr>
          <a:xfrm>
            <a:off x="381000" y="945600"/>
            <a:ext cx="8077200" cy="3031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Häzirki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wagta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çenli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dürli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beriş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wariantlary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karz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berijileriň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maliýe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bähbitlerini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goramak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üçin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ätiýaçlandyryş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shemalary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eýýäm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işlenip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düzüldi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Bu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ugurlar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güýçli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ösýär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görnüşleri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we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olary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durmuşa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geçirmegiň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ýollary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gözlenýär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r>
              <a:rPr lang="tk-TM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Ä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tiýaçlandyrýanlar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gozgalmaýan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emläk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bazaryna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gatnaşyjylaryň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hemmesini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özüne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çekýän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täze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tehnologiýalary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döretmek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boýunça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bilelikdäki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işe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gatnaşmaga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taýýardyrlar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231497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ис">
  <a:themeElements>
    <a:clrScheme name="Базис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Superbaks Тема</Template>
  <TotalTime>6425</TotalTime>
  <Words>283</Words>
  <Application>Microsoft Office PowerPoint</Application>
  <PresentationFormat>Экран (16:9)</PresentationFormat>
  <Paragraphs>37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11</vt:i4>
      </vt:variant>
    </vt:vector>
  </HeadingPairs>
  <TitlesOfParts>
    <vt:vector size="19" baseType="lpstr">
      <vt:lpstr>Arial</vt:lpstr>
      <vt:lpstr>Calibri</vt:lpstr>
      <vt:lpstr>Corbel</vt:lpstr>
      <vt:lpstr>Times New Roman</vt:lpstr>
      <vt:lpstr>Trebuchet MS</vt:lpstr>
      <vt:lpstr>Wingdings 3</vt:lpstr>
      <vt:lpstr>Базис</vt:lpstr>
      <vt:lpstr>Аспект</vt:lpstr>
      <vt:lpstr>Türkmenistanyň Bilim ministrligi Türkmenistanyň inžener – tehniki we ulag kommunikasiýalary  instituty.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412</cp:lastModifiedBy>
  <cp:revision>880</cp:revision>
  <dcterms:created xsi:type="dcterms:W3CDTF">2010-10-28T12:19:43Z</dcterms:created>
  <dcterms:modified xsi:type="dcterms:W3CDTF">2021-09-01T08:34:06Z</dcterms:modified>
</cp:coreProperties>
</file>