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69" r:id="rId3"/>
    <p:sldId id="256" r:id="rId4"/>
    <p:sldId id="267" r:id="rId5"/>
    <p:sldId id="265" r:id="rId6"/>
    <p:sldId id="263" r:id="rId7"/>
    <p:sldId id="266" r:id="rId8"/>
    <p:sldId id="264" r:id="rId9"/>
    <p:sldId id="262" r:id="rId10"/>
    <p:sldId id="268" r:id="rId11"/>
    <p:sldId id="258" r:id="rId12"/>
    <p:sldId id="260" r:id="rId13"/>
    <p:sldId id="270" r:id="rId14"/>
    <p:sldId id="271" r:id="rId15"/>
    <p:sldId id="272"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5" autoAdjust="0"/>
    <p:restoredTop sz="91014" autoAdjust="0"/>
  </p:normalViewPr>
  <p:slideViewPr>
    <p:cSldViewPr snapToGrid="0">
      <p:cViewPr varScale="1">
        <p:scale>
          <a:sx n="71" d="100"/>
          <a:sy n="71" d="100"/>
        </p:scale>
        <p:origin x="8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8B1DEDA-E078-4490-B94A-8919F0F9F48F}" type="datetimeFigureOut">
              <a:rPr lang="ru-RU" smtClean="0"/>
              <a:t>27.12.2020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CC03B1-B584-4E75-B390-B033F42DFEEA}" type="slidenum">
              <a:rPr lang="ru-RU" smtClean="0"/>
              <a:t>‹#›</a:t>
            </a:fld>
            <a:endParaRPr lang="ru-RU"/>
          </a:p>
        </p:txBody>
      </p:sp>
    </p:spTree>
    <p:extLst>
      <p:ext uri="{BB962C8B-B14F-4D97-AF65-F5344CB8AC3E}">
        <p14:creationId xmlns:p14="http://schemas.microsoft.com/office/powerpoint/2010/main" val="214926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8B1DEDA-E078-4490-B94A-8919F0F9F48F}" type="datetimeFigureOut">
              <a:rPr lang="ru-RU" smtClean="0"/>
              <a:t>27.12.2020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CC03B1-B584-4E75-B390-B033F42DFEEA}" type="slidenum">
              <a:rPr lang="ru-RU" smtClean="0"/>
              <a:t>‹#›</a:t>
            </a:fld>
            <a:endParaRPr lang="ru-RU"/>
          </a:p>
        </p:txBody>
      </p:sp>
    </p:spTree>
    <p:extLst>
      <p:ext uri="{BB962C8B-B14F-4D97-AF65-F5344CB8AC3E}">
        <p14:creationId xmlns:p14="http://schemas.microsoft.com/office/powerpoint/2010/main" val="634396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78B1DEDA-E078-4490-B94A-8919F0F9F48F}" type="datetimeFigureOut">
              <a:rPr lang="ru-RU" smtClean="0"/>
              <a:t>27.12.2020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CC03B1-B584-4E75-B390-B033F42DFEEA}" type="slidenum">
              <a:rPr lang="ru-RU" smtClean="0"/>
              <a:t>‹#›</a:t>
            </a:fld>
            <a:endParaRPr lang="ru-RU"/>
          </a:p>
        </p:txBody>
      </p:sp>
    </p:spTree>
    <p:extLst>
      <p:ext uri="{BB962C8B-B14F-4D97-AF65-F5344CB8AC3E}">
        <p14:creationId xmlns:p14="http://schemas.microsoft.com/office/powerpoint/2010/main" val="1204064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78B1DEDA-E078-4490-B94A-8919F0F9F48F}" type="datetimeFigureOut">
              <a:rPr lang="ru-RU" smtClean="0"/>
              <a:t>27.12.2020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CC03B1-B584-4E75-B390-B033F42DFEEA}"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4045962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8B1DEDA-E078-4490-B94A-8919F0F9F48F}" type="datetimeFigureOut">
              <a:rPr lang="ru-RU" smtClean="0"/>
              <a:t>27.12.2020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CC03B1-B584-4E75-B390-B033F42DFEEA}" type="slidenum">
              <a:rPr lang="ru-RU" smtClean="0"/>
              <a:t>‹#›</a:t>
            </a:fld>
            <a:endParaRPr lang="ru-RU"/>
          </a:p>
        </p:txBody>
      </p:sp>
    </p:spTree>
    <p:extLst>
      <p:ext uri="{BB962C8B-B14F-4D97-AF65-F5344CB8AC3E}">
        <p14:creationId xmlns:p14="http://schemas.microsoft.com/office/powerpoint/2010/main" val="899266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8B1DEDA-E078-4490-B94A-8919F0F9F48F}" type="datetimeFigureOut">
              <a:rPr lang="ru-RU" smtClean="0"/>
              <a:t>27.12.2020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CC03B1-B584-4E75-B390-B033F42DFEEA}" type="slidenum">
              <a:rPr lang="ru-RU" smtClean="0"/>
              <a:t>‹#›</a:t>
            </a:fld>
            <a:endParaRPr lang="ru-RU"/>
          </a:p>
        </p:txBody>
      </p:sp>
    </p:spTree>
    <p:extLst>
      <p:ext uri="{BB962C8B-B14F-4D97-AF65-F5344CB8AC3E}">
        <p14:creationId xmlns:p14="http://schemas.microsoft.com/office/powerpoint/2010/main" val="2876576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8B1DEDA-E078-4490-B94A-8919F0F9F48F}" type="datetimeFigureOut">
              <a:rPr lang="ru-RU" smtClean="0"/>
              <a:t>27.12.2020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CC03B1-B584-4E75-B390-B033F42DFEEA}" type="slidenum">
              <a:rPr lang="ru-RU" smtClean="0"/>
              <a:t>‹#›</a:t>
            </a:fld>
            <a:endParaRPr lang="ru-RU"/>
          </a:p>
        </p:txBody>
      </p:sp>
    </p:spTree>
    <p:extLst>
      <p:ext uri="{BB962C8B-B14F-4D97-AF65-F5344CB8AC3E}">
        <p14:creationId xmlns:p14="http://schemas.microsoft.com/office/powerpoint/2010/main" val="1773512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8B1DEDA-E078-4490-B94A-8919F0F9F48F}" type="datetimeFigureOut">
              <a:rPr lang="ru-RU" smtClean="0"/>
              <a:t>27.12.2020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CC03B1-B584-4E75-B390-B033F42DFEEA}" type="slidenum">
              <a:rPr lang="ru-RU" smtClean="0"/>
              <a:t>‹#›</a:t>
            </a:fld>
            <a:endParaRPr lang="ru-RU"/>
          </a:p>
        </p:txBody>
      </p:sp>
    </p:spTree>
    <p:extLst>
      <p:ext uri="{BB962C8B-B14F-4D97-AF65-F5344CB8AC3E}">
        <p14:creationId xmlns:p14="http://schemas.microsoft.com/office/powerpoint/2010/main" val="2414781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8B1DEDA-E078-4490-B94A-8919F0F9F48F}" type="datetimeFigureOut">
              <a:rPr lang="ru-RU" smtClean="0"/>
              <a:t>27.12.2020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CC03B1-B584-4E75-B390-B033F42DFEEA}" type="slidenum">
              <a:rPr lang="ru-RU" smtClean="0"/>
              <a:t>‹#›</a:t>
            </a:fld>
            <a:endParaRPr lang="ru-RU"/>
          </a:p>
        </p:txBody>
      </p:sp>
    </p:spTree>
    <p:extLst>
      <p:ext uri="{BB962C8B-B14F-4D97-AF65-F5344CB8AC3E}">
        <p14:creationId xmlns:p14="http://schemas.microsoft.com/office/powerpoint/2010/main" val="4226261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8B1DEDA-E078-4490-B94A-8919F0F9F48F}" type="datetimeFigureOut">
              <a:rPr lang="ru-RU" smtClean="0"/>
              <a:t>27.12.2020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CC03B1-B584-4E75-B390-B033F42DFEEA}" type="slidenum">
              <a:rPr lang="ru-RU" smtClean="0"/>
              <a:t>‹#›</a:t>
            </a:fld>
            <a:endParaRPr lang="ru-RU"/>
          </a:p>
        </p:txBody>
      </p:sp>
    </p:spTree>
    <p:extLst>
      <p:ext uri="{BB962C8B-B14F-4D97-AF65-F5344CB8AC3E}">
        <p14:creationId xmlns:p14="http://schemas.microsoft.com/office/powerpoint/2010/main" val="288656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8B1DEDA-E078-4490-B94A-8919F0F9F48F}" type="datetimeFigureOut">
              <a:rPr lang="ru-RU" smtClean="0"/>
              <a:t>27.12.2020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CC03B1-B584-4E75-B390-B033F42DFEEA}" type="slidenum">
              <a:rPr lang="ru-RU" smtClean="0"/>
              <a:t>‹#›</a:t>
            </a:fld>
            <a:endParaRPr lang="ru-RU"/>
          </a:p>
        </p:txBody>
      </p:sp>
    </p:spTree>
    <p:extLst>
      <p:ext uri="{BB962C8B-B14F-4D97-AF65-F5344CB8AC3E}">
        <p14:creationId xmlns:p14="http://schemas.microsoft.com/office/powerpoint/2010/main" val="194470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8B1DEDA-E078-4490-B94A-8919F0F9F48F}" type="datetimeFigureOut">
              <a:rPr lang="ru-RU" smtClean="0"/>
              <a:t>27.12.2020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CC03B1-B584-4E75-B390-B033F42DFEEA}" type="slidenum">
              <a:rPr lang="ru-RU" smtClean="0"/>
              <a:t>‹#›</a:t>
            </a:fld>
            <a:endParaRPr lang="ru-RU"/>
          </a:p>
        </p:txBody>
      </p:sp>
    </p:spTree>
    <p:extLst>
      <p:ext uri="{BB962C8B-B14F-4D97-AF65-F5344CB8AC3E}">
        <p14:creationId xmlns:p14="http://schemas.microsoft.com/office/powerpoint/2010/main" val="23134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8B1DEDA-E078-4490-B94A-8919F0F9F48F}" type="datetimeFigureOut">
              <a:rPr lang="ru-RU" smtClean="0"/>
              <a:t>27.12.2020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9CC03B1-B584-4E75-B390-B033F42DFEEA}" type="slidenum">
              <a:rPr lang="ru-RU" smtClean="0"/>
              <a:t>‹#›</a:t>
            </a:fld>
            <a:endParaRPr lang="ru-RU"/>
          </a:p>
        </p:txBody>
      </p:sp>
    </p:spTree>
    <p:extLst>
      <p:ext uri="{BB962C8B-B14F-4D97-AF65-F5344CB8AC3E}">
        <p14:creationId xmlns:p14="http://schemas.microsoft.com/office/powerpoint/2010/main" val="2430670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78B1DEDA-E078-4490-B94A-8919F0F9F48F}" type="datetimeFigureOut">
              <a:rPr lang="ru-RU" smtClean="0"/>
              <a:t>27.12.2020</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A9CC03B1-B584-4E75-B390-B033F42DFEEA}" type="slidenum">
              <a:rPr lang="ru-RU" smtClean="0"/>
              <a:t>‹#›</a:t>
            </a:fld>
            <a:endParaRPr lang="ru-RU"/>
          </a:p>
        </p:txBody>
      </p:sp>
    </p:spTree>
    <p:extLst>
      <p:ext uri="{BB962C8B-B14F-4D97-AF65-F5344CB8AC3E}">
        <p14:creationId xmlns:p14="http://schemas.microsoft.com/office/powerpoint/2010/main" val="227886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8B1DEDA-E078-4490-B94A-8919F0F9F48F}" type="datetimeFigureOut">
              <a:rPr lang="ru-RU" smtClean="0"/>
              <a:t>27.12.2020</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A9CC03B1-B584-4E75-B390-B033F42DFEEA}" type="slidenum">
              <a:rPr lang="ru-RU" smtClean="0"/>
              <a:t>‹#›</a:t>
            </a:fld>
            <a:endParaRPr lang="ru-RU"/>
          </a:p>
        </p:txBody>
      </p:sp>
    </p:spTree>
    <p:extLst>
      <p:ext uri="{BB962C8B-B14F-4D97-AF65-F5344CB8AC3E}">
        <p14:creationId xmlns:p14="http://schemas.microsoft.com/office/powerpoint/2010/main" val="349609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78B1DEDA-E078-4490-B94A-8919F0F9F48F}" type="datetimeFigureOut">
              <a:rPr lang="ru-RU" smtClean="0"/>
              <a:t>27.12.2020</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A9CC03B1-B584-4E75-B390-B033F42DFEEA}" type="slidenum">
              <a:rPr lang="ru-RU" smtClean="0"/>
              <a:t>‹#›</a:t>
            </a:fld>
            <a:endParaRPr lang="ru-RU"/>
          </a:p>
        </p:txBody>
      </p:sp>
    </p:spTree>
    <p:extLst>
      <p:ext uri="{BB962C8B-B14F-4D97-AF65-F5344CB8AC3E}">
        <p14:creationId xmlns:p14="http://schemas.microsoft.com/office/powerpoint/2010/main" val="62961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8B1DEDA-E078-4490-B94A-8919F0F9F48F}" type="datetimeFigureOut">
              <a:rPr lang="ru-RU" smtClean="0"/>
              <a:t>27.12.2020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CC03B1-B584-4E75-B390-B033F42DFEEA}" type="slidenum">
              <a:rPr lang="ru-RU" smtClean="0"/>
              <a:t>‹#›</a:t>
            </a:fld>
            <a:endParaRPr lang="ru-RU"/>
          </a:p>
        </p:txBody>
      </p:sp>
    </p:spTree>
    <p:extLst>
      <p:ext uri="{BB962C8B-B14F-4D97-AF65-F5344CB8AC3E}">
        <p14:creationId xmlns:p14="http://schemas.microsoft.com/office/powerpoint/2010/main" val="1283844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8B1DEDA-E078-4490-B94A-8919F0F9F48F}" type="datetimeFigureOut">
              <a:rPr lang="ru-RU" smtClean="0"/>
              <a:t>27.12.2020</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9CC03B1-B584-4E75-B390-B033F42DFEEA}" type="slidenum">
              <a:rPr lang="ru-RU" smtClean="0"/>
              <a:t>‹#›</a:t>
            </a:fld>
            <a:endParaRPr lang="ru-RU"/>
          </a:p>
        </p:txBody>
      </p:sp>
    </p:spTree>
    <p:extLst>
      <p:ext uri="{BB962C8B-B14F-4D97-AF65-F5344CB8AC3E}">
        <p14:creationId xmlns:p14="http://schemas.microsoft.com/office/powerpoint/2010/main" val="254854646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60021"/>
            <a:ext cx="10515600" cy="2545874"/>
          </a:xfrm>
        </p:spPr>
        <p:txBody>
          <a:bodyPr>
            <a:normAutofit fontScale="90000"/>
          </a:bodyPr>
          <a:lstStyle/>
          <a:p>
            <a:r>
              <a:rPr lang="tk-TM" b="1" dirty="0" smtClean="0">
                <a:effectLst>
                  <a:outerShdw blurRad="38100" dist="38100" dir="2700000" algn="tl">
                    <a:srgbClr val="000000">
                      <a:alpha val="43137"/>
                    </a:srgbClr>
                  </a:outerShdw>
                </a:effectLst>
              </a:rPr>
              <a:t>Toprak</a:t>
            </a:r>
            <a:r>
              <a:rPr lang="tk-TM" dirty="0" smtClean="0"/>
              <a:t>-biosferanyň iň möhüm düzüm bölekleriniň biridir. Toprak ösümlikleriň biogen maddalary bilen iýmitlenmegini üpjün edýär. Toprak atmasfera bilen litosferanyň biosfera böleginiň arasyndaky serhetdeş gatlakdyr.</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599" y="3829049"/>
            <a:ext cx="6519863" cy="2800351"/>
          </a:xfrm>
        </p:spPr>
      </p:pic>
    </p:spTree>
    <p:extLst>
      <p:ext uri="{BB962C8B-B14F-4D97-AF65-F5344CB8AC3E}">
        <p14:creationId xmlns:p14="http://schemas.microsoft.com/office/powerpoint/2010/main" val="49543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61365" y="147918"/>
            <a:ext cx="11766176" cy="6400800"/>
          </a:xfrm>
        </p:spPr>
        <p:txBody>
          <a:bodyPr/>
          <a:lstStyle/>
          <a:p>
            <a:r>
              <a:rPr lang="tk-TM" sz="4000" u="sng" dirty="0" smtClean="0">
                <a:solidFill>
                  <a:srgbClr val="FF0000"/>
                </a:solidFill>
              </a:rPr>
              <a:t>Ýer baýlyklaryny goramak we rejeli peýdalanmak üçin amala aşyrylmaly zerur çäreler:</a:t>
            </a:r>
            <a:br>
              <a:rPr lang="tk-TM" sz="4000" u="sng" dirty="0" smtClean="0">
                <a:solidFill>
                  <a:srgbClr val="FF0000"/>
                </a:solidFill>
              </a:rPr>
            </a:br>
            <a:r>
              <a:rPr lang="tk-TM" sz="3200" dirty="0" smtClean="0">
                <a:solidFill>
                  <a:srgbClr val="FFC000"/>
                </a:solidFill>
              </a:rPr>
              <a:t>1.Ýerleri himiki we radioaktiw hapalanmakdan goramak.</a:t>
            </a:r>
            <a:br>
              <a:rPr lang="tk-TM" sz="3200" dirty="0" smtClean="0">
                <a:solidFill>
                  <a:srgbClr val="FFC000"/>
                </a:solidFill>
              </a:rPr>
            </a:br>
            <a:r>
              <a:rPr lang="tk-TM" sz="3200" dirty="0" smtClean="0">
                <a:solidFill>
                  <a:srgbClr val="FFC000"/>
                </a:solidFill>
              </a:rPr>
              <a:t>2.Rekultiwasiýaişini alyp barmak.</a:t>
            </a:r>
            <a:br>
              <a:rPr lang="tk-TM" sz="3200" dirty="0" smtClean="0">
                <a:solidFill>
                  <a:srgbClr val="FFC000"/>
                </a:solidFill>
              </a:rPr>
            </a:br>
            <a:r>
              <a:rPr lang="tk-TM" sz="3200" dirty="0" smtClean="0">
                <a:solidFill>
                  <a:srgbClr val="FFC000"/>
                </a:solidFill>
              </a:rPr>
              <a:t>3.Ýer gaznasyny dogry we rejeli peýdalanmak.</a:t>
            </a:r>
            <a:br>
              <a:rPr lang="tk-TM" sz="3200" dirty="0" smtClean="0">
                <a:solidFill>
                  <a:srgbClr val="FFC000"/>
                </a:solidFill>
              </a:rPr>
            </a:br>
            <a:r>
              <a:rPr lang="tk-TM" sz="3200" dirty="0" smtClean="0">
                <a:solidFill>
                  <a:srgbClr val="FFC000"/>
                </a:solidFill>
              </a:rPr>
              <a:t>4.Sürülýän ýerleriň melioratiw şertlerini gowulandyrmak</a:t>
            </a:r>
            <a:br>
              <a:rPr lang="tk-TM" sz="3200" dirty="0" smtClean="0">
                <a:solidFill>
                  <a:srgbClr val="FFC000"/>
                </a:solidFill>
              </a:rPr>
            </a:br>
            <a:r>
              <a:rPr lang="tk-TM" sz="3200" dirty="0" smtClean="0">
                <a:solidFill>
                  <a:srgbClr val="FFC000"/>
                </a:solidFill>
              </a:rPr>
              <a:t>5.Topraklary baýlaşdyrmak üçin giň derejede organiki dökünleri ulanmak</a:t>
            </a:r>
            <a:endParaRPr lang="ru-RU" sz="3200" dirty="0">
              <a:solidFill>
                <a:srgbClr val="FFC000"/>
              </a:solidFill>
            </a:endParaRPr>
          </a:p>
        </p:txBody>
      </p:sp>
    </p:spTree>
    <p:extLst>
      <p:ext uri="{BB962C8B-B14F-4D97-AF65-F5344CB8AC3E}">
        <p14:creationId xmlns:p14="http://schemas.microsoft.com/office/powerpoint/2010/main" val="2083372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5849" y="-298077"/>
            <a:ext cx="6683188" cy="5753100"/>
          </a:xfrm>
        </p:spPr>
        <p:txBody>
          <a:bodyPr>
            <a:noAutofit/>
          </a:bodyPr>
          <a:lstStyle/>
          <a:p>
            <a:r>
              <a:rPr lang="tk-TM" dirty="0" smtClean="0"/>
              <a:t>Suwuň </a:t>
            </a:r>
            <a:r>
              <a:rPr lang="tk-TM" dirty="0" smtClean="0"/>
              <a:t>ýeliň </a:t>
            </a:r>
            <a:r>
              <a:rPr lang="tk-TM" dirty="0" smtClean="0"/>
              <a:t>we antropogen ýagdaýlaryň topraga we topragasty jynslara edýän zyýanly täsiri,onuň iň hasylly bolan ýokarky gatlagynyň ýuwulup äkidilmegine ýa-da köwülmesine </a:t>
            </a:r>
            <a:r>
              <a:rPr lang="tk-TM" b="1" dirty="0" smtClean="0">
                <a:solidFill>
                  <a:srgbClr val="FF0000"/>
                </a:solidFill>
              </a:rPr>
              <a:t>eroziýa </a:t>
            </a:r>
            <a:r>
              <a:rPr lang="tk-TM" i="1" dirty="0" smtClean="0">
                <a:solidFill>
                  <a:schemeClr val="tx1"/>
                </a:solidFill>
              </a:rPr>
              <a:t>diýilýär.</a:t>
            </a:r>
            <a:endParaRPr lang="ru-RU" b="1" dirty="0">
              <a:solidFill>
                <a:srgbClr val="FF0000"/>
              </a:solidFill>
            </a:endParaRP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24333" r="24333"/>
          <a:stretch>
            <a:fillRect/>
          </a:stretch>
        </p:blipFill>
        <p:spPr>
          <a:xfrm>
            <a:off x="7194175" y="723900"/>
            <a:ext cx="4827495" cy="5753100"/>
          </a:xfrm>
        </p:spPr>
      </p:pic>
      <p:sp>
        <p:nvSpPr>
          <p:cNvPr id="4" name="Текст 3"/>
          <p:cNvSpPr>
            <a:spLocks noGrp="1"/>
          </p:cNvSpPr>
          <p:nvPr>
            <p:ph type="body" sz="half" idx="2"/>
          </p:nvPr>
        </p:nvSpPr>
        <p:spPr>
          <a:xfrm>
            <a:off x="1154954" y="3657600"/>
            <a:ext cx="5084979" cy="2819400"/>
          </a:xfrm>
        </p:spPr>
        <p:txBody>
          <a:bodyPr/>
          <a:lstStyle/>
          <a:p>
            <a:r>
              <a:rPr lang="tk-TM" dirty="0" smtClean="0"/>
              <a:t>t</a:t>
            </a:r>
            <a:endParaRPr lang="ru-RU" dirty="0"/>
          </a:p>
        </p:txBody>
      </p:sp>
    </p:spTree>
    <p:extLst>
      <p:ext uri="{BB962C8B-B14F-4D97-AF65-F5344CB8AC3E}">
        <p14:creationId xmlns:p14="http://schemas.microsoft.com/office/powerpoint/2010/main" val="2436477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sz="2800" dirty="0" smtClean="0"/>
              <a:t>            </a:t>
            </a:r>
            <a:r>
              <a:rPr lang="tk-TM" sz="3600" b="1" dirty="0" smtClean="0">
                <a:solidFill>
                  <a:srgbClr val="FFFF00"/>
                </a:solidFill>
              </a:rPr>
              <a:t>Topragy şorlaşmakdan goramak</a:t>
            </a:r>
            <a:r>
              <a:rPr lang="tk-TM" sz="2800" dirty="0" smtClean="0"/>
              <a:t>.</a:t>
            </a:r>
            <a:br>
              <a:rPr lang="tk-TM" sz="2800" dirty="0" smtClean="0"/>
            </a:br>
            <a:r>
              <a:rPr lang="tk-TM" sz="2800" dirty="0" smtClean="0"/>
              <a:t/>
            </a:r>
            <a:br>
              <a:rPr lang="tk-TM" sz="2800" dirty="0" smtClean="0"/>
            </a:br>
            <a:r>
              <a:rPr lang="tk-TM" sz="2800" dirty="0" smtClean="0"/>
              <a:t>    Topragyň şorlaşmagy onda ereýän duzlaryň-natriniň ösümlikleriň kadaly ösüp ýetişmegi üçin ýol bermesiz derejede toplanmagydyr. Şorlaşan topraklar özünde ereýän duzlaryň kop möçberini: 5-10% natrini saklaýar. Toprakda duzlaryň köpelmegini döredýän ýagdaýlaryň esasy sebäbiniň biri hem ýeldir. </a:t>
            </a:r>
            <a:endParaRPr lang="ru-RU" sz="2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8760" y="4526281"/>
            <a:ext cx="8252460" cy="2331720"/>
          </a:xfrm>
        </p:spPr>
      </p:pic>
    </p:spTree>
    <p:extLst>
      <p:ext uri="{BB962C8B-B14F-4D97-AF65-F5344CB8AC3E}">
        <p14:creationId xmlns:p14="http://schemas.microsoft.com/office/powerpoint/2010/main" val="4072574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852" y="637410"/>
            <a:ext cx="6184995" cy="5894294"/>
          </a:xfrm>
        </p:spPr>
        <p:txBody>
          <a:bodyPr/>
          <a:lstStyle/>
          <a:p>
            <a:r>
              <a:rPr lang="tk-TM" sz="3600" dirty="0" smtClean="0">
                <a:solidFill>
                  <a:srgbClr val="00B050"/>
                </a:solidFill>
              </a:rPr>
              <a:t>Topragyň hasyllylygy ondaky gumusyň mukdaryna baglydyr. Toprakda gumusyň toplanmay hem edil toprak gorizontallarynyň galyňlygy ýaly,klimat şertlerine hem-de onuň ýerleşýän ýerine baglydyr.</a:t>
            </a:r>
            <a:endParaRPr lang="ru-RU" sz="3600" dirty="0">
              <a:solidFill>
                <a:srgbClr val="00B050"/>
              </a:solidFil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3009" y="295835"/>
            <a:ext cx="4905375" cy="6235869"/>
          </a:xfrm>
          <a:prstGeom prst="rect">
            <a:avLst/>
          </a:prstGeom>
        </p:spPr>
      </p:pic>
    </p:spTree>
    <p:extLst>
      <p:ext uri="{BB962C8B-B14F-4D97-AF65-F5344CB8AC3E}">
        <p14:creationId xmlns:p14="http://schemas.microsoft.com/office/powerpoint/2010/main" val="2263270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3565" y="497540"/>
            <a:ext cx="5257800" cy="5997389"/>
          </a:xfrm>
        </p:spPr>
        <p:txBody>
          <a:bodyPr/>
          <a:lstStyle/>
          <a:p>
            <a:r>
              <a:rPr lang="tk-TM" dirty="0" smtClean="0"/>
              <a:t> </a:t>
            </a:r>
            <a:br>
              <a:rPr lang="tk-TM" dirty="0" smtClean="0"/>
            </a:br>
            <a:r>
              <a:rPr lang="tk-TM" dirty="0"/>
              <a:t/>
            </a:r>
            <a:br>
              <a:rPr lang="tk-TM" dirty="0"/>
            </a:br>
            <a:r>
              <a:rPr lang="tk-TM" dirty="0" smtClean="0"/>
              <a:t/>
            </a:r>
            <a:br>
              <a:rPr lang="tk-TM" dirty="0" smtClean="0"/>
            </a:br>
            <a:r>
              <a:rPr lang="tk-TM" dirty="0" smtClean="0"/>
              <a:t>-üst toprak </a:t>
            </a:r>
            <a:br>
              <a:rPr lang="tk-TM" dirty="0" smtClean="0"/>
            </a:br>
            <a:r>
              <a:rPr lang="tk-TM" dirty="0"/>
              <a:t/>
            </a:r>
            <a:br>
              <a:rPr lang="tk-TM" dirty="0"/>
            </a:br>
            <a:r>
              <a:rPr lang="tk-TM" dirty="0" smtClean="0"/>
              <a:t>-aşaky toprak</a:t>
            </a:r>
            <a:br>
              <a:rPr lang="tk-TM" dirty="0" smtClean="0"/>
            </a:br>
            <a:r>
              <a:rPr lang="tk-TM" dirty="0"/>
              <a:t/>
            </a:r>
            <a:br>
              <a:rPr lang="tk-TM" dirty="0"/>
            </a:br>
            <a:r>
              <a:rPr lang="tk-TM" dirty="0" smtClean="0"/>
              <a:t>gaýa</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0540" y="658906"/>
            <a:ext cx="5473060" cy="5562600"/>
          </a:xfrm>
        </p:spPr>
      </p:pic>
    </p:spTree>
    <p:extLst>
      <p:ext uri="{BB962C8B-B14F-4D97-AF65-F5344CB8AC3E}">
        <p14:creationId xmlns:p14="http://schemas.microsoft.com/office/powerpoint/2010/main" val="3951847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568736" cy="5800164"/>
          </a:xfrm>
        </p:spPr>
        <p:txBody>
          <a:bodyPr/>
          <a:lstStyle/>
          <a:p>
            <a:r>
              <a:rPr lang="tk-TM" sz="3200" dirty="0" smtClean="0"/>
              <a:t>Topragyň şorlaşmagy onda ereýän duzlaryň-natriniň ösümlikleriň kadaly ösüp ýetişmegi üçin ýol bermesiz derejede toplanmagydyr.Onda 5-10% natrini saklaýandyr.Toprakda duzlaryň toplanmagy ýerasty suwlaryň hasabyna hem bolup bilyär.</a:t>
            </a:r>
            <a:endParaRPr lang="ru-RU" sz="3200" dirty="0"/>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3719" y="3039036"/>
            <a:ext cx="10381128" cy="3550024"/>
          </a:xfrm>
        </p:spPr>
      </p:pic>
    </p:spTree>
    <p:extLst>
      <p:ext uri="{BB962C8B-B14F-4D97-AF65-F5344CB8AC3E}">
        <p14:creationId xmlns:p14="http://schemas.microsoft.com/office/powerpoint/2010/main" val="2294090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68941" y="33618"/>
            <a:ext cx="6858000" cy="4289611"/>
          </a:xfrm>
        </p:spPr>
        <p:txBody>
          <a:bodyPr/>
          <a:lstStyle/>
          <a:p>
            <a:r>
              <a:rPr lang="tk-TM" sz="4400" dirty="0" smtClean="0">
                <a:solidFill>
                  <a:schemeClr val="accent4"/>
                </a:solidFill>
              </a:rPr>
              <a:t>-</a:t>
            </a:r>
            <a:r>
              <a:rPr lang="tk-TM" sz="3200" dirty="0" smtClean="0">
                <a:solidFill>
                  <a:schemeClr val="accent4"/>
                </a:solidFill>
              </a:rPr>
              <a:t>W.A.Kowdanyň anyklamagyna görä,toprak gatlagy ösümlikleriň ösüp we köpelip durmagy üçin potensial energiýany ,suwy we ýokumly maddalary ýygnaýan,çylşyrymly,köp komponentli topragyň tapawutly ulgamydyr.</a:t>
            </a:r>
            <a:endParaRPr lang="ru-RU" sz="3200" dirty="0">
              <a:solidFill>
                <a:schemeClr val="accent4"/>
              </a:solidFill>
            </a:endParaRPr>
          </a:p>
        </p:txBody>
      </p:sp>
      <p:sp>
        <p:nvSpPr>
          <p:cNvPr id="5" name="Подзаголовок 4"/>
          <p:cNvSpPr>
            <a:spLocks noGrp="1"/>
          </p:cNvSpPr>
          <p:nvPr>
            <p:ph type="subTitle" idx="1"/>
          </p:nvPr>
        </p:nvSpPr>
        <p:spPr>
          <a:xfrm>
            <a:off x="147917" y="4672853"/>
            <a:ext cx="7100047" cy="995082"/>
          </a:xfrm>
        </p:spPr>
        <p:txBody>
          <a:bodyPr>
            <a:normAutofit lnSpcReduction="10000"/>
          </a:bodyPr>
          <a:lstStyle/>
          <a:p>
            <a:r>
              <a:rPr lang="tk-TM" sz="3200" dirty="0" smtClean="0">
                <a:solidFill>
                  <a:srgbClr val="92D050"/>
                </a:solidFill>
              </a:rPr>
              <a:t>Topragyň ortaça galyňlygy 18-20sm</a:t>
            </a:r>
            <a:endParaRPr lang="ru-RU" sz="3200" dirty="0">
              <a:solidFill>
                <a:srgbClr val="92D050"/>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129" y="847164"/>
            <a:ext cx="5239871" cy="5862917"/>
          </a:xfrm>
          <a:prstGeom prst="rect">
            <a:avLst/>
          </a:prstGeom>
        </p:spPr>
      </p:pic>
    </p:spTree>
    <p:extLst>
      <p:ext uri="{BB962C8B-B14F-4D97-AF65-F5344CB8AC3E}">
        <p14:creationId xmlns:p14="http://schemas.microsoft.com/office/powerpoint/2010/main" val="948564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4955" y="617220"/>
            <a:ext cx="8825658" cy="3131819"/>
          </a:xfrm>
        </p:spPr>
        <p:txBody>
          <a:bodyPr/>
          <a:lstStyle/>
          <a:p>
            <a:pPr algn="just"/>
            <a:r>
              <a:rPr lang="tk-TM" sz="4000" b="1" dirty="0" smtClean="0">
                <a:solidFill>
                  <a:srgbClr val="00B0F0"/>
                </a:solidFill>
              </a:rPr>
              <a:t>        Ýaşaýyň toprak gurşawy </a:t>
            </a:r>
            <a:br>
              <a:rPr lang="tk-TM" sz="4000" b="1" dirty="0" smtClean="0">
                <a:solidFill>
                  <a:srgbClr val="00B0F0"/>
                </a:solidFill>
              </a:rPr>
            </a:br>
            <a:r>
              <a:rPr lang="tk-TM" sz="2400" b="1" dirty="0" smtClean="0">
                <a:solidFill>
                  <a:srgbClr val="00B0F0"/>
                </a:solidFill>
              </a:rPr>
              <a:t>-   Toprak gury ýeriň howa gurşawy bilen galtaşýan, üst ýüzündäki ýumşak ýuka gatlagydyr. Özüniň galyňlygynyň ujypsyzlygayna garamazdan, ýeriň bu gatlagynyň ýaşaýyşyň ýaýramagynda uly ähmiýeti bar. </a:t>
            </a:r>
            <a:br>
              <a:rPr lang="tk-TM" sz="2400" b="1" dirty="0" smtClean="0">
                <a:solidFill>
                  <a:srgbClr val="00B0F0"/>
                </a:solidFill>
              </a:rPr>
            </a:br>
            <a:r>
              <a:rPr lang="tk-TM" sz="2400" b="1" dirty="0" smtClean="0">
                <a:solidFill>
                  <a:srgbClr val="00B0F0"/>
                </a:solidFill>
              </a:rPr>
              <a:t>-   Toprakda içi gazlaryň garyndysy we suw ergini bilen doldulyran müňlerçe boşluklar duş gelýär. Şol sebäpli hem, toprakda ençeme ownukly- irili mikro organizmleriň ýaşamagy üçin amatly şertler emele gelýär.   </a:t>
            </a:r>
            <a:endParaRPr lang="ru-RU" sz="2400" b="1" dirty="0">
              <a:solidFill>
                <a:srgbClr val="00B0F0"/>
              </a:solidFill>
            </a:endParaRPr>
          </a:p>
        </p:txBody>
      </p:sp>
      <p:sp>
        <p:nvSpPr>
          <p:cNvPr id="3" name="Подзаголовок 2"/>
          <p:cNvSpPr>
            <a:spLocks noGrp="1"/>
          </p:cNvSpPr>
          <p:nvPr>
            <p:ph type="subTitle" idx="1"/>
          </p:nvPr>
        </p:nvSpPr>
        <p:spPr>
          <a:xfrm>
            <a:off x="1154955" y="3749040"/>
            <a:ext cx="8825658" cy="3108960"/>
          </a:xfrm>
        </p:spPr>
        <p:txBody>
          <a:bodyPr>
            <a:noAutofit/>
          </a:bodyPr>
          <a:lstStyle/>
          <a:p>
            <a:pPr algn="just"/>
            <a:r>
              <a:rPr lang="tk-TM" sz="2400" b="1" cap="none" dirty="0" smtClean="0">
                <a:solidFill>
                  <a:srgbClr val="00B0F0"/>
                </a:solidFill>
              </a:rPr>
              <a:t>-   Howanyň ýeriň üst ýüzüne  golaý ýerleşýän gatlagy bilen toprakda temperaturanyň üýtgäp durmagy kadalaşandyr.</a:t>
            </a:r>
          </a:p>
          <a:p>
            <a:pPr algn="just"/>
            <a:r>
              <a:rPr lang="tk-TM" sz="2400" b="1" cap="none" dirty="0" smtClean="0">
                <a:solidFill>
                  <a:srgbClr val="00B0F0"/>
                </a:solidFill>
              </a:rPr>
              <a:t>-     Toprakda gury ýeriň üstünde ýaşaýan ösümlikleriň kök ulgamlary jemlenendi. Topragy ýagtylandyrýan üstki gatlaklarynda her bir gram toprakda ýaşyl, gök-ýaşyl diatizm  suwotylaryň fotosinteze geçirilýän öýjükleriniň ýüzlerçe müňisiýaşaýar. </a:t>
            </a:r>
            <a:endParaRPr lang="ru-RU" sz="2400" b="1" cap="none" dirty="0">
              <a:solidFill>
                <a:srgbClr val="00B0F0"/>
              </a:solidFill>
            </a:endParaRPr>
          </a:p>
        </p:txBody>
      </p:sp>
    </p:spTree>
    <p:extLst>
      <p:ext uri="{BB962C8B-B14F-4D97-AF65-F5344CB8AC3E}">
        <p14:creationId xmlns:p14="http://schemas.microsoft.com/office/powerpoint/2010/main" val="13440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dirty="0" smtClean="0">
                <a:solidFill>
                  <a:srgbClr val="00B0F0"/>
                </a:solidFill>
              </a:rPr>
              <a:t>TOPRAGYŇ ESASY GATLAKLARY:</a:t>
            </a:r>
            <a:endParaRPr lang="ru-RU" dirty="0">
              <a:solidFill>
                <a:srgbClr val="00B0F0"/>
              </a:solidFill>
            </a:endParaRPr>
          </a:p>
        </p:txBody>
      </p:sp>
      <p:sp>
        <p:nvSpPr>
          <p:cNvPr id="3" name="Объект 2"/>
          <p:cNvSpPr>
            <a:spLocks noGrp="1"/>
          </p:cNvSpPr>
          <p:nvPr>
            <p:ph idx="1"/>
          </p:nvPr>
        </p:nvSpPr>
        <p:spPr>
          <a:xfrm>
            <a:off x="1842248" y="1075766"/>
            <a:ext cx="5688106" cy="4885764"/>
          </a:xfrm>
        </p:spPr>
        <p:txBody>
          <a:bodyPr/>
          <a:lstStyle/>
          <a:p>
            <a:pPr marL="0" indent="0">
              <a:buNone/>
            </a:pPr>
            <a:r>
              <a:rPr lang="tk-TM" dirty="0"/>
              <a:t>.</a:t>
            </a:r>
            <a:endParaRPr lang="ru-RU" dirty="0"/>
          </a:p>
        </p:txBody>
      </p:sp>
      <p:sp>
        <p:nvSpPr>
          <p:cNvPr id="11" name="Прямоугольник 10"/>
          <p:cNvSpPr/>
          <p:nvPr/>
        </p:nvSpPr>
        <p:spPr>
          <a:xfrm>
            <a:off x="2877671" y="4397188"/>
            <a:ext cx="1586753" cy="1564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k-TM" dirty="0" smtClean="0"/>
              <a:t>MINERAL BÖLEJIKLER</a:t>
            </a:r>
            <a:endParaRPr lang="ru-RU" dirty="0"/>
          </a:p>
        </p:txBody>
      </p:sp>
      <p:sp>
        <p:nvSpPr>
          <p:cNvPr id="12" name="Прямоугольник 11"/>
          <p:cNvSpPr/>
          <p:nvPr/>
        </p:nvSpPr>
        <p:spPr>
          <a:xfrm>
            <a:off x="5348472" y="4397188"/>
            <a:ext cx="1570828" cy="1564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k-TM" dirty="0" smtClean="0"/>
              <a:t>DETRITOFAGLAR WE REDUSENTLER</a:t>
            </a:r>
            <a:endParaRPr lang="ru-RU" dirty="0"/>
          </a:p>
        </p:txBody>
      </p:sp>
      <p:sp>
        <p:nvSpPr>
          <p:cNvPr id="13" name="Прямоугольник 12"/>
          <p:cNvSpPr/>
          <p:nvPr/>
        </p:nvSpPr>
        <p:spPr>
          <a:xfrm>
            <a:off x="4182036" y="2092035"/>
            <a:ext cx="1559858" cy="140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k-TM" dirty="0" smtClean="0"/>
              <a:t>DETRIT</a:t>
            </a:r>
            <a:endParaRPr lang="ru-RU" dirty="0"/>
          </a:p>
        </p:txBody>
      </p:sp>
      <p:sp>
        <p:nvSpPr>
          <p:cNvPr id="14" name="Овал 13"/>
          <p:cNvSpPr/>
          <p:nvPr/>
        </p:nvSpPr>
        <p:spPr>
          <a:xfrm>
            <a:off x="3533365" y="3205901"/>
            <a:ext cx="2746167" cy="1481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k-TM" sz="3600" dirty="0" smtClean="0">
                <a:solidFill>
                  <a:srgbClr val="FFFF00"/>
                </a:solidFill>
              </a:rPr>
              <a:t>TOPRAK</a:t>
            </a:r>
            <a:endParaRPr lang="ru-RU" sz="3600" dirty="0">
              <a:solidFill>
                <a:srgbClr val="FFFF00"/>
              </a:solidFill>
            </a:endParaRPr>
          </a:p>
        </p:txBody>
      </p:sp>
    </p:spTree>
    <p:extLst>
      <p:ext uri="{BB962C8B-B14F-4D97-AF65-F5344CB8AC3E}">
        <p14:creationId xmlns:p14="http://schemas.microsoft.com/office/powerpoint/2010/main" val="1582222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2717"/>
            <a:ext cx="11734800" cy="2774577"/>
          </a:xfrm>
        </p:spPr>
        <p:txBody>
          <a:bodyPr/>
          <a:lstStyle/>
          <a:p>
            <a:r>
              <a:rPr lang="tk-TM" u="sng" dirty="0" smtClean="0">
                <a:solidFill>
                  <a:srgbClr val="FFFF00"/>
                </a:solidFill>
              </a:rPr>
              <a:t>Detrit-</a:t>
            </a:r>
            <a:r>
              <a:rPr lang="tk-TM" u="sng" dirty="0" smtClean="0">
                <a:solidFill>
                  <a:schemeClr val="tx1"/>
                </a:solidFill>
              </a:rPr>
              <a:t>suw gurşawynda ösümlikleriň,haýwanlaryň ,kömelekleriň dargan maýdaja  bölejikleridir. Başgaça bu adalga ’’</a:t>
            </a:r>
            <a:r>
              <a:rPr lang="tk-TM" u="sng" dirty="0" smtClean="0">
                <a:solidFill>
                  <a:srgbClr val="FFC000"/>
                </a:solidFill>
              </a:rPr>
              <a:t>ÇÜÝRÜNTGI</a:t>
            </a:r>
            <a:r>
              <a:rPr lang="tk-TM" u="sng" dirty="0" smtClean="0">
                <a:solidFill>
                  <a:schemeClr val="tx1"/>
                </a:solidFill>
              </a:rPr>
              <a:t>’’ hem diýilýär.</a:t>
            </a:r>
            <a:endParaRPr lang="ru-RU" u="sng" dirty="0">
              <a:solidFill>
                <a:srgbClr val="FFFF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559" y="3657599"/>
            <a:ext cx="8868335" cy="3057945"/>
          </a:xfrm>
        </p:spPr>
      </p:pic>
    </p:spTree>
    <p:extLst>
      <p:ext uri="{BB962C8B-B14F-4D97-AF65-F5344CB8AC3E}">
        <p14:creationId xmlns:p14="http://schemas.microsoft.com/office/powerpoint/2010/main" val="2282683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196788"/>
            <a:ext cx="6696635" cy="5468471"/>
          </a:xfrm>
        </p:spPr>
        <p:txBody>
          <a:bodyPr/>
          <a:lstStyle/>
          <a:p>
            <a:r>
              <a:rPr lang="tk-TM" sz="4400" u="sng" dirty="0" smtClean="0">
                <a:solidFill>
                  <a:srgbClr val="FF0000"/>
                </a:solidFill>
              </a:rPr>
              <a:t>Detritofag</a:t>
            </a:r>
            <a:r>
              <a:rPr lang="tk-TM" sz="4400" dirty="0" smtClean="0"/>
              <a:t>-detrit ýa-da gumus bilen iýmitlenýän organizmdir. Detritofaglar geteroitrof organizmler hasaplanýarlar.</a:t>
            </a:r>
            <a:endParaRPr lang="ru-RU" sz="44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96635" y="1196788"/>
            <a:ext cx="5261145" cy="5347447"/>
          </a:xfrm>
        </p:spPr>
      </p:pic>
    </p:spTree>
    <p:extLst>
      <p:ext uri="{BB962C8B-B14F-4D97-AF65-F5344CB8AC3E}">
        <p14:creationId xmlns:p14="http://schemas.microsoft.com/office/powerpoint/2010/main" val="1380864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32411" y="452717"/>
            <a:ext cx="8122023" cy="5880847"/>
          </a:xfrm>
        </p:spPr>
        <p:txBody>
          <a:bodyPr/>
          <a:lstStyle/>
          <a:p>
            <a:r>
              <a:rPr lang="tk-TM" u="sng" dirty="0" smtClean="0">
                <a:solidFill>
                  <a:srgbClr val="FFFF00"/>
                </a:solidFill>
              </a:rPr>
              <a:t>Topragyň esasy gatlaklary</a:t>
            </a:r>
            <a:r>
              <a:rPr lang="tk-TM" dirty="0" smtClean="0"/>
              <a:t>:</a:t>
            </a:r>
            <a:br>
              <a:rPr lang="tk-TM" dirty="0" smtClean="0"/>
            </a:br>
            <a:r>
              <a:rPr lang="tk-TM" dirty="0" smtClean="0"/>
              <a:t/>
            </a:r>
            <a:br>
              <a:rPr lang="tk-TM" dirty="0" smtClean="0"/>
            </a:br>
            <a:r>
              <a:rPr lang="tk-TM" dirty="0" smtClean="0">
                <a:solidFill>
                  <a:srgbClr val="00B0F0"/>
                </a:solidFill>
              </a:rPr>
              <a:t>-DÜŞEK</a:t>
            </a:r>
            <a:br>
              <a:rPr lang="tk-TM" dirty="0" smtClean="0">
                <a:solidFill>
                  <a:srgbClr val="00B0F0"/>
                </a:solidFill>
              </a:rPr>
            </a:br>
            <a:r>
              <a:rPr lang="tk-TM" dirty="0" smtClean="0">
                <a:solidFill>
                  <a:srgbClr val="00B0F0"/>
                </a:solidFill>
              </a:rPr>
              <a:t>-SÜRÜM GATLAGY</a:t>
            </a:r>
            <a:br>
              <a:rPr lang="tk-TM" dirty="0" smtClean="0">
                <a:solidFill>
                  <a:srgbClr val="00B0F0"/>
                </a:solidFill>
              </a:rPr>
            </a:br>
            <a:r>
              <a:rPr lang="tk-TM" dirty="0" smtClean="0">
                <a:solidFill>
                  <a:srgbClr val="00B0F0"/>
                </a:solidFill>
              </a:rPr>
              <a:t>-AŞGARLANMA ZOLAGY</a:t>
            </a:r>
            <a:br>
              <a:rPr lang="tk-TM" dirty="0" smtClean="0">
                <a:solidFill>
                  <a:srgbClr val="00B0F0"/>
                </a:solidFill>
              </a:rPr>
            </a:br>
            <a:r>
              <a:rPr lang="tk-TM" dirty="0" smtClean="0">
                <a:solidFill>
                  <a:srgbClr val="00B0F0"/>
                </a:solidFill>
              </a:rPr>
              <a:t>-TOPRAGASTY</a:t>
            </a:r>
            <a:br>
              <a:rPr lang="tk-TM" dirty="0" smtClean="0">
                <a:solidFill>
                  <a:srgbClr val="00B0F0"/>
                </a:solidFill>
              </a:rPr>
            </a:br>
            <a:r>
              <a:rPr lang="tk-TM" dirty="0" smtClean="0">
                <a:solidFill>
                  <a:srgbClr val="00B0F0"/>
                </a:solidFill>
              </a:rPr>
              <a:t>-ENELIK JYNS</a:t>
            </a:r>
            <a:br>
              <a:rPr lang="tk-TM" dirty="0" smtClean="0">
                <a:solidFill>
                  <a:srgbClr val="00B0F0"/>
                </a:solidFill>
              </a:rPr>
            </a:br>
            <a:r>
              <a:rPr lang="tk-TM" dirty="0" smtClean="0">
                <a:solidFill>
                  <a:srgbClr val="00B0F0"/>
                </a:solidFill>
              </a:rPr>
              <a:t>-DÜÝPKI JNS</a:t>
            </a:r>
            <a:endParaRPr lang="ru-RU" dirty="0">
              <a:solidFill>
                <a:srgbClr val="00B0F0"/>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470" y="578224"/>
            <a:ext cx="3450367" cy="6122892"/>
          </a:xfrm>
        </p:spPr>
      </p:pic>
    </p:spTree>
    <p:extLst>
      <p:ext uri="{BB962C8B-B14F-4D97-AF65-F5344CB8AC3E}">
        <p14:creationId xmlns:p14="http://schemas.microsoft.com/office/powerpoint/2010/main" val="617078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783" y="209429"/>
            <a:ext cx="7543148" cy="6468034"/>
          </a:xfrm>
        </p:spPr>
        <p:txBody>
          <a:bodyPr/>
          <a:lstStyle/>
          <a:p>
            <a:r>
              <a:rPr lang="tk-TM" sz="3200" dirty="0" smtClean="0">
                <a:solidFill>
                  <a:srgbClr val="FF0000"/>
                </a:solidFill>
              </a:rPr>
              <a:t>Gumus</a:t>
            </a:r>
            <a:r>
              <a:rPr lang="tk-TM" sz="3200" dirty="0" smtClean="0">
                <a:solidFill>
                  <a:schemeClr val="tx1"/>
                </a:solidFill>
              </a:rPr>
              <a:t>-topragyň organiki maddasy bolup,ol mikroorganizmler tarapyndan ösümlikleriň we haýwanlaryň galyndylarynyň,şeýle hem janly organizmleriň ýaşaýyş işjeňlikleriniň önümleriniň dargadylmagy we gumus organiki maddalaryň sinteziniň netijesinde emele gelýär.</a:t>
            </a:r>
            <a:br>
              <a:rPr lang="tk-TM" sz="3200" dirty="0" smtClean="0">
                <a:solidFill>
                  <a:schemeClr val="tx1"/>
                </a:solidFill>
              </a:rPr>
            </a:br>
            <a:r>
              <a:rPr lang="tk-TM" sz="3200" dirty="0" smtClean="0">
                <a:solidFill>
                  <a:schemeClr val="tx1"/>
                </a:solidFill>
              </a:rPr>
              <a:t>Gumus örtüginiň1ga meýdany 1sm galyňlykdaky ýitgisi 2-4 tonna gumus ýitgisine deňdir.</a:t>
            </a:r>
            <a:endParaRPr lang="ru-RU" sz="3200" dirty="0">
              <a:solidFill>
                <a:srgbClr val="FF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03459" y="1228411"/>
            <a:ext cx="4266823" cy="5239623"/>
          </a:xfrm>
        </p:spPr>
      </p:pic>
    </p:spTree>
    <p:extLst>
      <p:ext uri="{BB962C8B-B14F-4D97-AF65-F5344CB8AC3E}">
        <p14:creationId xmlns:p14="http://schemas.microsoft.com/office/powerpoint/2010/main" val="844428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dirty="0" smtClean="0"/>
              <a:t>                  Ýer baýlyklary   </a:t>
            </a:r>
            <a:br>
              <a:rPr lang="tk-TM" dirty="0" smtClean="0"/>
            </a:br>
            <a:r>
              <a:rPr lang="tk-TM" dirty="0" smtClean="0"/>
              <a:t>Ýer baýlyklaryny goramak we rejeli peýdalanmak üçin çäreler amala aşyrlmalydyr. </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850" y="3514724"/>
            <a:ext cx="7821984" cy="2733675"/>
          </a:xfrm>
        </p:spPr>
      </p:pic>
    </p:spTree>
    <p:extLst>
      <p:ext uri="{BB962C8B-B14F-4D97-AF65-F5344CB8AC3E}">
        <p14:creationId xmlns:p14="http://schemas.microsoft.com/office/powerpoint/2010/main" val="38532072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417</TotalTime>
  <Words>271</Words>
  <Application>Microsoft Office PowerPoint</Application>
  <PresentationFormat>Широкоэкранный</PresentationFormat>
  <Paragraphs>24</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Century Gothic</vt:lpstr>
      <vt:lpstr>Wingdings 3</vt:lpstr>
      <vt:lpstr>Ион</vt:lpstr>
      <vt:lpstr>Toprak-biosferanyň iň möhüm düzüm bölekleriniň biridir. Toprak ösümlikleriň biogen maddalary bilen iýmitlenmegini üpjün edýär. Toprak atmasfera bilen litosferanyň biosfera böleginiň arasyndaky serhetdeş gatlakdyr.</vt:lpstr>
      <vt:lpstr>-W.A.Kowdanyň anyklamagyna görä,toprak gatlagy ösümlikleriň ösüp we köpelip durmagy üçin potensial energiýany ,suwy we ýokumly maddalary ýygnaýan,çylşyrymly,köp komponentli topragyň tapawutly ulgamydyr.</vt:lpstr>
      <vt:lpstr>        Ýaşaýyň toprak gurşawy  -   Toprak gury ýeriň howa gurşawy bilen galtaşýan, üst ýüzündäki ýumşak ýuka gatlagydyr. Özüniň galyňlygynyň ujypsyzlygayna garamazdan, ýeriň bu gatlagynyň ýaşaýyşyň ýaýramagynda uly ähmiýeti bar.  -   Toprakda içi gazlaryň garyndysy we suw ergini bilen doldulyran müňlerçe boşluklar duş gelýär. Şol sebäpli hem, toprakda ençeme ownukly- irili mikro organizmleriň ýaşamagy üçin amatly şertler emele gelýär.   </vt:lpstr>
      <vt:lpstr>TOPRAGYŇ ESASY GATLAKLARY:</vt:lpstr>
      <vt:lpstr>Detrit-suw gurşawynda ösümlikleriň,haýwanlaryň ,kömelekleriň dargan maýdaja  bölejikleridir. Başgaça bu adalga ’’ÇÜÝRÜNTGI’’ hem diýilýär.</vt:lpstr>
      <vt:lpstr>Detritofag-detrit ýa-da gumus bilen iýmitlenýän organizmdir. Detritofaglar geteroitrof organizmler hasaplanýarlar.</vt:lpstr>
      <vt:lpstr>Topragyň esasy gatlaklary:  -DÜŞEK -SÜRÜM GATLAGY -AŞGARLANMA ZOLAGY -TOPRAGASTY -ENELIK JYNS -DÜÝPKI JNS</vt:lpstr>
      <vt:lpstr>Gumus-topragyň organiki maddasy bolup,ol mikroorganizmler tarapyndan ösümlikleriň we haýwanlaryň galyndylarynyň,şeýle hem janly organizmleriň ýaşaýyş işjeňlikleriniň önümleriniň dargadylmagy we gumus organiki maddalaryň sinteziniň netijesinde emele gelýär. Gumus örtüginiň1ga meýdany 1sm galyňlykdaky ýitgisi 2-4 tonna gumus ýitgisine deňdir.</vt:lpstr>
      <vt:lpstr>                  Ýer baýlyklary    Ýer baýlyklaryny goramak we rejeli peýdalanmak üçin çäreler amala aşyrlmalydyr. </vt:lpstr>
      <vt:lpstr>Ýer baýlyklaryny goramak we rejeli peýdalanmak üçin amala aşyrylmaly zerur çäreler: 1.Ýerleri himiki we radioaktiw hapalanmakdan goramak. 2.Rekultiwasiýaişini alyp barmak. 3.Ýer gaznasyny dogry we rejeli peýdalanmak. 4.Sürülýän ýerleriň melioratiw şertlerini gowulandyrmak 5.Topraklary baýlaşdyrmak üçin giň derejede organiki dökünleri ulanmak</vt:lpstr>
      <vt:lpstr>Suwuň ýeliň we antropogen ýagdaýlaryň topraga we topragasty jynslara edýän zyýanly täsiri,onuň iň hasylly bolan ýokarky gatlagynyň ýuwulup äkidilmegine ýa-da köwülmesine eroziýa diýilýär.</vt:lpstr>
      <vt:lpstr>            Topragy şorlaşmakdan goramak.      Topragyň şorlaşmagy onda ereýän duzlaryň-natriniň ösümlikleriň kadaly ösüp ýetişmegi üçin ýol bermesiz derejede toplanmagydyr. Şorlaşan topraklar özünde ereýän duzlaryň kop möçberini: 5-10% natrini saklaýar. Toprakda duzlaryň köpelmegini döredýän ýagdaýlaryň esasy sebäbiniň biri hem ýeldir. </vt:lpstr>
      <vt:lpstr>Topragyň hasyllylygy ondaky gumusyň mukdaryna baglydyr. Toprakda gumusyň toplanmay hem edil toprak gorizontallarynyň galyňlygy ýaly,klimat şertlerine hem-de onuň ýerleşýän ýerine baglydyr.</vt:lpstr>
      <vt:lpstr>    -üst toprak   -aşaky toprak  gaýa</vt:lpstr>
      <vt:lpstr>Topragyň şorlaşmagy onda ereýän duzlaryň-natriniň ösümlikleriň kadaly ösüp ýetişmegi üçin ýol bermesiz derejede toplanmagydyr.Onda 5-10% natrini saklaýandyr.Toprakda duzlaryň toplanmagy ýerasty suwlaryň hasabyna hem bolup bilyär.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Toprak</dc:title>
  <dc:creator>Пользователь Windows</dc:creator>
  <cp:lastModifiedBy>Пользователь Windows</cp:lastModifiedBy>
  <cp:revision>36</cp:revision>
  <dcterms:created xsi:type="dcterms:W3CDTF">2020-12-15T15:00:52Z</dcterms:created>
  <dcterms:modified xsi:type="dcterms:W3CDTF">2020-12-27T19:37:33Z</dcterms:modified>
</cp:coreProperties>
</file>