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3CA1-9198-44AD-B5C6-5FC3CBDA1EE4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2FA48-D52E-4554-87E1-CDC321283E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449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3CA1-9198-44AD-B5C6-5FC3CBDA1EE4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2FA48-D52E-4554-87E1-CDC321283E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310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3CA1-9198-44AD-B5C6-5FC3CBDA1EE4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2FA48-D52E-4554-87E1-CDC321283E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071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3CA1-9198-44AD-B5C6-5FC3CBDA1EE4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2FA48-D52E-4554-87E1-CDC321283E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805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3CA1-9198-44AD-B5C6-5FC3CBDA1EE4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2FA48-D52E-4554-87E1-CDC321283E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961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3CA1-9198-44AD-B5C6-5FC3CBDA1EE4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2FA48-D52E-4554-87E1-CDC321283E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59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3CA1-9198-44AD-B5C6-5FC3CBDA1EE4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2FA48-D52E-4554-87E1-CDC321283E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233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3CA1-9198-44AD-B5C6-5FC3CBDA1EE4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2FA48-D52E-4554-87E1-CDC321283E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251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3CA1-9198-44AD-B5C6-5FC3CBDA1EE4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2FA48-D52E-4554-87E1-CDC321283E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671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3CA1-9198-44AD-B5C6-5FC3CBDA1EE4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2FA48-D52E-4554-87E1-CDC321283E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727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3CA1-9198-44AD-B5C6-5FC3CBDA1EE4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2FA48-D52E-4554-87E1-CDC321283E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191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F3CA1-9198-44AD-B5C6-5FC3CBDA1EE4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2FA48-D52E-4554-87E1-CDC321283E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19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k-TM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Göni çyzygyň proýeksiýasy</a:t>
            </a:r>
            <a:r>
              <a:rPr lang="tk-TM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tk-TM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k-T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Iki göni çyzyklaryň özara ýagdaýlary.</a:t>
            </a:r>
          </a:p>
          <a:p>
            <a:pPr algn="just"/>
            <a:r>
              <a:rPr lang="tk-T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Kesişýän, parallel göni çyzyklar.</a:t>
            </a:r>
          </a:p>
          <a:p>
            <a:pPr algn="just"/>
            <a:r>
              <a:rPr lang="tk-T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Atanak ýatan göni çyzyklar.</a:t>
            </a:r>
          </a:p>
        </p:txBody>
      </p:sp>
    </p:spTree>
    <p:extLst>
      <p:ext uri="{BB962C8B-B14F-4D97-AF65-F5344CB8AC3E}">
        <p14:creationId xmlns:p14="http://schemas.microsoft.com/office/powerpoint/2010/main" val="1146010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351" y="2862322"/>
            <a:ext cx="7949649" cy="399567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12192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k-T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Munuń özi aşakdaky ýagdaýlardan bellidir, ýagny gorizontal 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ýeksiýalar tekizlikde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uzakda </a:t>
            </a:r>
            <a:r>
              <a:rPr lang="tk-T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ýatan </a:t>
            </a:r>
            <a:r>
              <a:rPr lang="tk-TM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tk-T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nokat gözegçi 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 </a:t>
            </a:r>
            <a:r>
              <a:rPr lang="tk-T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ýakyndyr, şonuń üçin </a:t>
            </a:r>
            <a:r>
              <a:rPr lang="tk-TM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göni çyzygyń </a:t>
            </a:r>
            <a:r>
              <a:rPr lang="tk-TM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tk-T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nokady görünýändir. Frontal proýeksiýalaryń kesişme nokadynda hem </a:t>
            </a:r>
            <a:r>
              <a:rPr lang="tk-TM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tk-T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göni çyzyk görünýändir sebäbi </a:t>
            </a:r>
            <a:r>
              <a:rPr lang="tk-TM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nokada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garanyńda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nokat </a:t>
            </a:r>
            <a:r>
              <a:rPr lang="tk-T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frontal proýeksiýalar tekizlikden uzakda ýerleşendir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Oksuz </a:t>
            </a:r>
            <a:r>
              <a:rPr lang="tk-T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proýektirlemekde görnüp-görünmezlik </a:t>
            </a:r>
            <a:r>
              <a:rPr lang="tk-TM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ee'</a:t>
            </a:r>
            <a:r>
              <a:rPr lang="tk-T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tk-TM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kk'</a:t>
            </a:r>
            <a:r>
              <a:rPr lang="tk-T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aralyklar boýunça kesgitlenýär,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951642" y="6396335"/>
            <a:ext cx="1475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tk-TM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-nji </a:t>
            </a:r>
            <a:r>
              <a:rPr lang="tk-TM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surat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429000"/>
            <a:ext cx="40957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eger </a:t>
            </a:r>
            <a:r>
              <a:rPr lang="tk-TM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ee' &gt; kk' 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bolsa, onda </a:t>
            </a:r>
            <a:r>
              <a:rPr lang="tk-TM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nokat görün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ýändir:  Eger </a:t>
            </a:r>
            <a:r>
              <a:rPr lang="tk-TM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nn' &gt; mm'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bolsa, onda </a:t>
            </a:r>
            <a:r>
              <a:rPr lang="tk-TM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göni çyzygyń </a:t>
            </a:r>
            <a:r>
              <a:rPr lang="tk-TM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nokady görünýän nokady bolar. </a:t>
            </a:r>
            <a:endParaRPr lang="tk-TM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28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k-TM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Tekiz  </a:t>
            </a:r>
            <a:r>
              <a:rPr lang="tk-TM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burçlary proýektirlemek.</a:t>
            </a:r>
          </a:p>
          <a:p>
            <a:pPr algn="ctr"/>
            <a:endParaRPr lang="tk-TM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k-T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Islendik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tekiz </a:t>
            </a:r>
            <a:r>
              <a:rPr lang="tk-T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burçyñ 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proýeksiýasy </a:t>
            </a:r>
            <a:r>
              <a:rPr lang="tk-T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proýeksiýalar tekizligi bilen özara ýerleşişine görä islendik </a:t>
            </a:r>
            <a:r>
              <a:rPr lang="tk-TM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(Ýiti, göni ýa-da kütek)</a:t>
            </a:r>
            <a:r>
              <a:rPr lang="tk-T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burç bolup şekillendirilip 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biliner.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Eger </a:t>
            </a:r>
            <a:r>
              <a:rPr lang="tk-T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tekiz burçyñ 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taraplarynyň biri </a:t>
            </a:r>
            <a:r>
              <a:rPr lang="tk-TM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tk-TM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tk-TM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tk-TM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tk-TM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tk-TM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tk-TM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tk-T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proýeksiýalar tekizligine parallel bolsa, onda ol burç şol tekizligine üýtgedilmezden proýektirlenýär </a:t>
            </a:r>
            <a:r>
              <a:rPr lang="tk-TM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tk-TM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-nji </a:t>
            </a:r>
            <a:r>
              <a:rPr lang="tk-TM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surat)</a:t>
            </a:r>
            <a:r>
              <a:rPr lang="tk-T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52132" y="6293707"/>
            <a:ext cx="1475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tk-TM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-nji </a:t>
            </a:r>
            <a:r>
              <a:rPr lang="tk-TM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surat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7556" y="2854256"/>
            <a:ext cx="4602648" cy="34394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378" y="2998573"/>
            <a:ext cx="69444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Eger göni burçuñ haýsy hem bolsa bir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tarapy </a:t>
            </a:r>
            <a:r>
              <a:rPr lang="tk-TM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tk-TM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tk-TM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tk-TM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tekizlige parallel bolsa, onda ol göni burç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şol tekizlige özüniñ hakyky ululygynda proýektirlenýär.</a:t>
            </a:r>
            <a:endParaRPr lang="tk-TM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68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7894" y="2646771"/>
            <a:ext cx="4695825" cy="40386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121920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Goý</a:t>
            </a:r>
            <a:r>
              <a:rPr lang="tk-T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KED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göni burçuň </a:t>
            </a:r>
            <a:r>
              <a:rPr lang="tk-TM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tarapy </a:t>
            </a:r>
            <a:r>
              <a:rPr lang="tk-TM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proýeksiýalar tekizligine 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parallel bolsun, </a:t>
            </a:r>
            <a:r>
              <a:rPr lang="tk-TM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 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tarapy bolsa oňa perpendikulýar däldir diýeliñ </a:t>
            </a:r>
            <a:r>
              <a:rPr lang="tk-TM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tk-TM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-nji surat)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Onuň </a:t>
            </a:r>
            <a:r>
              <a:rPr lang="tk-TM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ked 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proýeksiýasynyň burçunyň </a:t>
            </a:r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sz="30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tk-TM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-a 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deňdigini subut etmek talap edilýär.</a:t>
            </a:r>
            <a:r>
              <a:rPr lang="en-US" dirty="0" smtClean="0"/>
              <a:t> </a:t>
            </a:r>
            <a:endParaRPr lang="tk-TM" dirty="0" smtClean="0"/>
          </a:p>
          <a:p>
            <a:pPr algn="just"/>
            <a:r>
              <a:rPr lang="tk-TM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Subudy. 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KED</a:t>
            </a:r>
            <a:r>
              <a:rPr lang="tk-T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burçuň taraplaryny </a:t>
            </a:r>
            <a:r>
              <a:rPr lang="tk-TM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tk-T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proýeksiýalar tekizligine 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proýektirläliň. Onuň üçin </a:t>
            </a:r>
            <a:r>
              <a:rPr lang="tk-TM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K, E, D 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nokatlayň </a:t>
            </a:r>
            <a:r>
              <a:rPr lang="tk-T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üstünden 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tekizlige</a:t>
            </a:r>
            <a:endParaRPr lang="tk-TM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827147"/>
                <a:ext cx="7051589" cy="3323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tk-TM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perpendikulýar bolan proýektirleýji şöhleleri geçireliň. </a:t>
                </a:r>
                <a:r>
                  <a:rPr lang="tk-TM" sz="3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EK</a:t>
                </a:r>
                <a:r>
                  <a:rPr lang="tk-TM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we </a:t>
                </a:r>
                <a:r>
                  <a:rPr lang="tk-TM" sz="3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Ee </a:t>
                </a:r>
                <a:r>
                  <a:rPr lang="tk-TM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göni çyzyklaryň üstünden goşmaça </a:t>
                </a:r>
                <a:r>
                  <a:rPr lang="en-US" sz="3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</a:t>
                </a:r>
                <a:r>
                  <a:rPr lang="tk-TM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tekizligini geçireliň. </a:t>
                </a:r>
                <a:r>
                  <a:rPr lang="en-US" sz="3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</a:t>
                </a:r>
                <a:r>
                  <a:rPr lang="tk-TM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tekizlik </a:t>
                </a:r>
                <a:r>
                  <a:rPr lang="tk-TM" sz="3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tk-TM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tekizligine </a:t>
                </a:r>
                <a:r>
                  <a:rPr lang="tk-TM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perpendikulýardyr, sebäbi ol, </a:t>
                </a:r>
                <a:r>
                  <a:rPr lang="tk-TM" sz="3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tk-TM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tekizligine </a:t>
                </a:r>
                <a:r>
                  <a:rPr lang="tk-TM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perpendikulýar bolan, </a:t>
                </a:r>
                <a:r>
                  <a:rPr lang="tk-TM" sz="3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Ee </a:t>
                </a:r>
                <a:r>
                  <a:rPr lang="tk-TM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göni </a:t>
                </a:r>
                <a:r>
                  <a:rPr lang="tk-TM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çyzygynyň üstünden geçýär.</a:t>
                </a:r>
              </a:p>
              <a:p>
                <a:pPr algn="just"/>
                <a:r>
                  <a:rPr lang="es-ES" sz="3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(EK</a:t>
                </a:r>
                <a:r>
                  <a:rPr lang="es-ES" sz="3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tk-TM" sz="3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3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^</a:t>
                </a:r>
                <a:r>
                  <a:rPr lang="tk-TM" sz="3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3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(Ee)</a:t>
                </a:r>
                <a14:m>
                  <m:oMath xmlns:m="http://schemas.openxmlformats.org/officeDocument/2006/math">
                    <m:r>
                      <a:rPr lang="tk-TM" sz="30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3000" b="1" i="1" smtClean="0">
                        <a:latin typeface="Cambria Math" panose="02040503050406030204" pitchFamily="18" charset="0"/>
                      </a:rPr>
                      <m:t>⊂</m:t>
                    </m:r>
                  </m:oMath>
                </a14:m>
                <a:r>
                  <a:rPr lang="tk-TM" sz="3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3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s-ES" sz="3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tk-TM" sz="3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s-ES" sz="3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(Ee)</a:t>
                </a:r>
                <a:r>
                  <a:rPr lang="tk-TM" sz="3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sz="3000" b="1" i="1" dirty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tk-TM" sz="3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k-TM" sz="3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14:m>
                  <m:oMath xmlns:m="http://schemas.openxmlformats.org/officeDocument/2006/math">
                    <m:r>
                      <a:rPr lang="tk-TM" sz="30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3000" b="1" i="1" dirty="0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tk-TM" sz="3000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sz="3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14:m>
                  <m:oMath xmlns:m="http://schemas.openxmlformats.org/officeDocument/2006/math">
                    <m:r>
                      <a:rPr lang="tk-TM" sz="30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3000" b="1" i="1" dirty="0">
                        <a:latin typeface="Cambria Math" panose="02040503050406030204" pitchFamily="18" charset="0"/>
                      </a:rPr>
                      <m:t>⊥</m:t>
                    </m:r>
                    <m:r>
                      <a:rPr lang="tk-TM" sz="3000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k-TM" sz="3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ru-RU" sz="30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827147"/>
                <a:ext cx="7051589" cy="3323987"/>
              </a:xfrm>
              <a:prstGeom prst="rect">
                <a:avLst/>
              </a:prstGeom>
              <a:blipFill>
                <a:blip r:embed="rId3"/>
                <a:stretch>
                  <a:fillRect l="-1988" t="-2385" r="-1988" b="-47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491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8953" y="2531076"/>
            <a:ext cx="4695825" cy="4038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0" y="0"/>
                <a:ext cx="12192000" cy="33239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</a:t>
                </a:r>
                <a:r>
                  <a:rPr lang="tk-TM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göni çyzyk </a:t>
                </a:r>
                <a:r>
                  <a:rPr lang="en-US" sz="3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</a:t>
                </a:r>
                <a:r>
                  <a:rPr lang="tk-TM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tekizligine perpendikulýardyr, sebäbi ol bu tekizlige degişli </a:t>
                </a:r>
                <a:r>
                  <a:rPr lang="tk-TM" sz="3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EK</a:t>
                </a:r>
                <a:r>
                  <a:rPr lang="tk-TM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we </a:t>
                </a:r>
                <a:r>
                  <a:rPr lang="tk-TM" sz="3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Ee </a:t>
                </a:r>
                <a:r>
                  <a:rPr lang="tk-TM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göni </a:t>
                </a:r>
                <a:r>
                  <a:rPr lang="tk-TM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çyzyklara perpendikulýardyr. </a:t>
                </a:r>
              </a:p>
              <a:p>
                <a:pPr algn="just"/>
                <a:r>
                  <a:rPr lang="tk-TM" sz="3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:r>
                  <a:rPr lang="it-IT" sz="3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it-IT" sz="3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</a:t>
                </a:r>
                <a:r>
                  <a:rPr lang="it-IT" sz="3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tk-TM" sz="30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3000" b="1" i="1" dirty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tk-TM" sz="3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3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it-IT" sz="3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EK); </a:t>
                </a:r>
                <a:r>
                  <a:rPr lang="tk-TM" sz="3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3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it-IT" sz="3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</a:t>
                </a:r>
                <a:r>
                  <a:rPr lang="it-IT" sz="3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tk-TM" sz="3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sz="3000" b="1" i="1" dirty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tk-TM" sz="3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3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it-IT" sz="3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Ee</a:t>
                </a:r>
                <a:r>
                  <a:rPr lang="it-IT" sz="3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tk-TM" sz="30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3000" b="1" i="1" dirty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tk-TM" sz="3000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3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(ED)</a:t>
                </a:r>
                <a14:m>
                  <m:oMath xmlns:m="http://schemas.openxmlformats.org/officeDocument/2006/math">
                    <m:r>
                      <a:rPr lang="tk-TM" sz="30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3000" b="1" i="1" dirty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tk-TM" sz="3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3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endParaRPr lang="tk-TM" sz="3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tk-TM" sz="3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tk-TM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Şeýle-de </a:t>
                </a:r>
                <a:r>
                  <a:rPr lang="tk-TM" sz="3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 </a:t>
                </a:r>
                <a:r>
                  <a:rPr lang="tk-TM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göni çyzyk </a:t>
                </a:r>
                <a:r>
                  <a:rPr lang="en-US" sz="3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</a:t>
                </a:r>
                <a:r>
                  <a:rPr lang="tk-TM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tekizligine </a:t>
                </a:r>
                <a:r>
                  <a:rPr lang="tk-TM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perpendikulýardyr, sebäbi </a:t>
                </a:r>
                <a:r>
                  <a:rPr lang="en-US" sz="3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</a:t>
                </a:r>
                <a:r>
                  <a:rPr lang="tk-TM" sz="3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k-TM" sz="3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</a:t>
                </a:r>
                <a:r>
                  <a:rPr lang="tk-TM" sz="3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 </a:t>
                </a:r>
                <a:r>
                  <a:rPr lang="tk-TM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onuň proýeksiýasy özara paralleldirler.</a:t>
                </a:r>
              </a:p>
              <a:p>
                <a:pPr algn="just"/>
                <a:r>
                  <a:rPr lang="tk-TM" sz="3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</a:t>
                </a:r>
                <a:r>
                  <a:rPr lang="it-IT" sz="3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(ED)</a:t>
                </a:r>
                <a14:m>
                  <m:oMath xmlns:m="http://schemas.openxmlformats.org/officeDocument/2006/math">
                    <m:r>
                      <a:rPr lang="tk-TM" sz="30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3000" b="1" i="1" dirty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tk-TM" sz="3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3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it-IT" sz="3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(ed) // (ED) </a:t>
                </a:r>
                <a14:m>
                  <m:oMath xmlns:m="http://schemas.openxmlformats.org/officeDocument/2006/math">
                    <m:r>
                      <a:rPr lang="es-ES" sz="3000" b="1" i="1" dirty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it-IT" sz="3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(ed) </a:t>
                </a:r>
                <a14:m>
                  <m:oMath xmlns:m="http://schemas.openxmlformats.org/officeDocument/2006/math">
                    <m:r>
                      <a:rPr lang="es-ES" sz="3000" b="1" i="1" dirty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it-IT" sz="3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3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endParaRPr lang="tk-TM" sz="3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tk-TM" sz="3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ed </a:t>
                </a:r>
                <a:r>
                  <a:rPr lang="tk-TM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göni çyzyk </a:t>
                </a:r>
                <a:r>
                  <a:rPr lang="en-US" sz="3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</a:t>
                </a:r>
                <a:r>
                  <a:rPr lang="tk-TM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tekizliginde ýatan islendik</a:t>
                </a:r>
                <a:r>
                  <a:rPr lang="tk-TM" sz="3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tk-TM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tk-TM" sz="30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3323987"/>
              </a:xfrm>
              <a:prstGeom prst="rect">
                <a:avLst/>
              </a:prstGeom>
              <a:blipFill>
                <a:blip r:embed="rId3"/>
                <a:stretch>
                  <a:fillRect l="-1150" t="-2385" r="-1150" b="-47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3245708"/>
                <a:ext cx="7776519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k-TM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şol sanda </a:t>
                </a:r>
                <a:r>
                  <a:rPr lang="tk-TM" sz="3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ek</a:t>
                </a:r>
                <a:r>
                  <a:rPr lang="tk-TM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göni çyzyga hem perpendikulýardyr, diýmek </a:t>
                </a:r>
                <a:r>
                  <a:rPr lang="tk-TM" sz="3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ked</a:t>
                </a:r>
                <a:r>
                  <a:rPr lang="tk-TM" sz="3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k-TM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göni burç.</a:t>
                </a:r>
              </a:p>
              <a:p>
                <a:r>
                  <a:rPr lang="tk-TM" sz="3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(ed) </a:t>
                </a:r>
                <a14:m>
                  <m:oMath xmlns:m="http://schemas.openxmlformats.org/officeDocument/2006/math">
                    <m:r>
                      <a:rPr lang="es-ES" sz="3000" b="1" i="1" dirty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tk-TM" sz="3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(ek);  </a:t>
                </a:r>
                <a14:m>
                  <m:oMath xmlns:m="http://schemas.openxmlformats.org/officeDocument/2006/math">
                    <m:r>
                      <a:rPr lang="tk-TM" sz="3000" b="1" i="1" dirty="0" smtClean="0">
                        <a:latin typeface="Cambria Math" panose="02040503050406030204" pitchFamily="18" charset="0"/>
                      </a:rPr>
                      <m:t>&lt; </m:t>
                    </m:r>
                  </m:oMath>
                </a14:m>
                <a:r>
                  <a:rPr lang="tk-TM" sz="3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ked = 90</a:t>
                </a:r>
                <a:r>
                  <a:rPr lang="tk-TM" sz="3000" b="1" i="1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245708"/>
                <a:ext cx="7776519" cy="1477328"/>
              </a:xfrm>
              <a:prstGeom prst="rect">
                <a:avLst/>
              </a:prstGeom>
              <a:blipFill>
                <a:blip r:embed="rId4"/>
                <a:stretch>
                  <a:fillRect l="-1803" t="-5350" r="-2586" b="-115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841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k-TM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Öz-özüňi barlamak üçin soraglar we meseleler</a:t>
            </a:r>
            <a:r>
              <a:rPr lang="tk-TM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tk-TM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tk-TM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Nähili göni çyzyga umumy haldaky göni çyzyk diýilýär?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Ortogonal çyzgyda onuñ proýeksiýasy proýeksiýalar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oklaryna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görä nähili ýerleşýärler?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tk-TM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Iki proýeksiýasy boýunça umumy haldaky göni çyzygyñ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kesiminiñ hakyky uzynlygy nähili gurluşlaryñ üsti bilen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kesgitlenýär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tk-TM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Gorizontal, frontal we profil göni çyzyklar diýilip nähili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göni çyzyklara aýdylýar? Olaryñ proýeksiýalary orthogonal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çyzgyda proýeksiýalar oklaryna görä nähili ýerleşýärler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tk-TM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Degişlilikde OX, OY, OZ oklaryna parallel göni çyzyklaryñ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proýeksiýalary ortogonal çyzgyda nähili ýerleşýärler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tk-TM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Göni çyzygyñ yzy diýilip näme aýdylýar? Ortogonal çyzgyda göni çyzygyñ her bir yzynyñ her bir proýeksiýasynyñ ýagdaýyny häsiýetlendiriñ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tk-TM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Göni çyzyklaryñ proýeksiýalary boýunça olaryñ özara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ýerleşişini nähili kesgitlemeli?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k-TM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Konkurirleýji - </a:t>
            </a:r>
            <a:r>
              <a:rPr lang="tk-TM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bäsleşýän </a:t>
            </a:r>
            <a:r>
              <a:rPr lang="tk-TM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nokatlar diyilip nähili </a:t>
            </a:r>
            <a:r>
              <a:rPr lang="tk-TM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ýerleşen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nokatlara aýdylýar?</a:t>
            </a:r>
          </a:p>
          <a:p>
            <a:pPr algn="just"/>
            <a:r>
              <a:rPr lang="tk-TM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Umumy ýagdaýda ýerleşen üç granly piramidanyñ </a:t>
            </a:r>
            <a:r>
              <a:rPr lang="tk-TM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berlen şekilleri </a:t>
            </a:r>
            <a:r>
              <a:rPr lang="tk-TM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boýunça </a:t>
            </a:r>
            <a:r>
              <a:rPr lang="tk-TM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görünýän </a:t>
            </a:r>
            <a:r>
              <a:rPr lang="tk-TM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görünmeýän </a:t>
            </a:r>
            <a:r>
              <a:rPr lang="tk-TM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gapyrgalaryny kesgitläñ?</a:t>
            </a:r>
          </a:p>
          <a:p>
            <a:pPr algn="just"/>
            <a:r>
              <a:rPr lang="tk-TM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A nokatdan BC göni çyzyga çenli bolan ýakyn </a:t>
            </a:r>
            <a:r>
              <a:rPr lang="tk-TM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aralygy kesgitläñ </a:t>
            </a:r>
            <a:r>
              <a:rPr lang="tk-TM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(33-nji surat</a:t>
            </a:r>
            <a:r>
              <a:rPr lang="tk-TM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  <a:endParaRPr lang="tk-TM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k-TM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AB we CD göni çyzyklaryñ ýakyn aralyklaryny </a:t>
            </a:r>
            <a:r>
              <a:rPr lang="tk-TM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kesgitläñ (34-nji </a:t>
            </a:r>
            <a:r>
              <a:rPr lang="tk-TM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surat</a:t>
            </a:r>
            <a:r>
              <a:rPr lang="tk-TM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</a:p>
          <a:p>
            <a:pPr algn="just"/>
            <a:r>
              <a:rPr lang="tk-TM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Göni çyzygyñ kesiminiñ proýeksiýasyny nähili </a:t>
            </a:r>
            <a:r>
              <a:rPr lang="tk-TM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gurmaly?</a:t>
            </a:r>
          </a:p>
          <a:p>
            <a:pPr algn="just"/>
            <a:r>
              <a:rPr lang="tk-TM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Göni çyzyk hem-de nokat özara nähili ýerleşip </a:t>
            </a:r>
            <a:r>
              <a:rPr lang="tk-TM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biler?</a:t>
            </a:r>
          </a:p>
          <a:p>
            <a:pPr algn="just"/>
            <a:r>
              <a:rPr lang="tk-TM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Haýsy ýagdaýlarda göni çyzygyñ bir, iki we üç </a:t>
            </a:r>
            <a:r>
              <a:rPr lang="tk-TM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yzlary bolýar?</a:t>
            </a:r>
          </a:p>
          <a:p>
            <a:pPr algn="just"/>
            <a:r>
              <a:rPr lang="tk-TM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 Göniburçuñ proýeksiýasy hakyndaky </a:t>
            </a:r>
            <a:r>
              <a:rPr lang="tk-TM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teoremany düşündiriñ.</a:t>
            </a:r>
            <a:endParaRPr lang="tk-TM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9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07" y="569232"/>
            <a:ext cx="5029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464" y="373175"/>
            <a:ext cx="4702175" cy="587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599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tk-TM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12192000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tk-TM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Iki göni çyzyklaryň özara ýagdaýlary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Iki göni çyzyk giňişlikde biri-birine görä dürli ýagdaýlary eýeläp bilerler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Göni çyzyklar giňişlikde </a:t>
            </a:r>
            <a:r>
              <a:rPr lang="tk-TM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kesişip</a:t>
            </a:r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bilerler, ýagny bir tekizlikde ýatýarlar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olaryñ bir umumy nokady bolar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Göni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çyzyklar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q-A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giňişlikde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parallel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bolup bilerler we bir tekizlikde ýatýarlar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Göni çyzyklar giňişlikde </a:t>
            </a:r>
            <a:r>
              <a:rPr lang="tk-TM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atanak</a:t>
            </a:r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ýatyp bilerler. Kesişýän hem-de parallel göni çyzyklardan tapawutlykda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üýtgeşiklikde atanak ýatan göni çyzyklar bir tekizlikde ýatmaýarlar. Bu ýagdaýda olaryň bir umumy nokady bolmaýar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870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k-TM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Kesişýän göni çyzyklar.</a:t>
            </a:r>
          </a:p>
          <a:p>
            <a:pPr algn="ctr"/>
            <a:endParaRPr lang="tk-TM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Eger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giňişlikde iki sany göni çyzyk özara kesişýän bolsa, onda epýurda olaryň biratly proýeksiýalary umumy ýagdaýda kesişýärler we bu proýeksiýalaryň kesişme nokatlary şol bir baglanyşyk çyzygynyň üstünde ýatýarlar.  Hakykatdan-da, eger </a:t>
            </a:r>
            <a:r>
              <a:rPr lang="tk-TM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nokat </a:t>
            </a:r>
            <a:r>
              <a:rPr lang="tk-TM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tk-TM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iki çyzyga hem degişli bolsa,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onda bu göni çyzyklaryň biratly proeýksiýalarynyň kesişme nokatlary bolan </a:t>
            </a:r>
            <a:r>
              <a:rPr lang="tk-TM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tk-TM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K'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hökman şol bir baglanyşyk çyzygynyň üstünde ýatýarlar </a:t>
            </a:r>
            <a:r>
              <a:rPr lang="tk-TM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tk-TM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-nji surat)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k-TM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4580" y="3649362"/>
            <a:ext cx="7427464" cy="307670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35617" y="4142258"/>
            <a:ext cx="3408305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 ∩</a:t>
            </a:r>
            <a:r>
              <a:rPr lang="hr-HR" sz="3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3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CD = K,   </a:t>
            </a:r>
            <a:endParaRPr lang="en-US" sz="3000" b="1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3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 </a:t>
            </a:r>
            <a:r>
              <a:rPr lang="hr-HR" sz="3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∩</a:t>
            </a:r>
            <a:r>
              <a:rPr lang="hr-HR" sz="3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3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cd = k,    </a:t>
            </a:r>
            <a:endParaRPr lang="en-US" sz="3000" b="1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3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'</a:t>
            </a:r>
            <a:r>
              <a:rPr lang="en-US" sz="3000" b="1" i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3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'</a:t>
            </a:r>
            <a:r>
              <a:rPr lang="en-US" sz="3000" b="1" i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3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∩</a:t>
            </a:r>
            <a:r>
              <a:rPr lang="en-US" sz="3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3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'</a:t>
            </a:r>
            <a:r>
              <a:rPr lang="hr-HR" sz="3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en-US" sz="3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'</a:t>
            </a:r>
            <a:r>
              <a:rPr lang="hr-HR" sz="3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k</a:t>
            </a:r>
            <a:r>
              <a:rPr lang="en-US" sz="3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'</a:t>
            </a:r>
            <a:r>
              <a:rPr lang="hr-HR" sz="3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   </a:t>
            </a:r>
            <a:endParaRPr lang="en-US" sz="3000" b="1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3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kk</a:t>
            </a:r>
            <a:r>
              <a:rPr lang="en-US" sz="3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'</a:t>
            </a:r>
            <a:r>
              <a:rPr lang="en-US" sz="3000" b="1" i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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hr-HR" sz="3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OX</a:t>
            </a:r>
            <a:endParaRPr lang="ru-RU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15060" y="6396122"/>
            <a:ext cx="1475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tk-TM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-nji surat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51819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k-TM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Parallel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göni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çyzyklar.</a:t>
            </a:r>
            <a:endParaRPr lang="tk-TM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tk-TM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k-TM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Parallel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proýektirlemegiň </a:t>
            </a:r>
            <a:r>
              <a:rPr lang="tk-T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häsiýetlerine görä, iki sany göni çyzyk giňişlikde özara parallel bolsalar </a:t>
            </a:r>
            <a:r>
              <a:rPr lang="tk-TM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tk-TM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tk-TM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CD)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onda </a:t>
            </a:r>
            <a:r>
              <a:rPr lang="tk-T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olaryň biratly 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proýek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siýalary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 </a:t>
            </a:r>
            <a:r>
              <a:rPr lang="tk-T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degişlilikde proýeksiýalar tekizliginde özara paralleldirler, ýagny gorizontal proýeksiýalary </a:t>
            </a:r>
            <a:r>
              <a:rPr lang="tk-TM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tk-TM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tk-T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frontal proýeksiýalary  </a:t>
            </a:r>
            <a:r>
              <a:rPr lang="tk-TM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a'b</a:t>
            </a:r>
            <a:r>
              <a:rPr lang="tk-TM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tk-TM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c'd</a:t>
            </a:r>
            <a:r>
              <a:rPr lang="tk-TM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profil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proýeksiýalary </a:t>
            </a:r>
            <a:r>
              <a:rPr lang="tk-TM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a''b</a:t>
            </a:r>
            <a:r>
              <a:rPr lang="tk-TM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tk-TM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tk-TM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tk-TM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''d</a:t>
            </a:r>
            <a:r>
              <a:rPr lang="tk-TM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tk-TM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özara </a:t>
            </a:r>
            <a:r>
              <a:rPr lang="tk-T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paralleldirler </a:t>
            </a:r>
            <a:r>
              <a:rPr lang="tk-TM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tk-TM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2-nji </a:t>
            </a:r>
            <a:r>
              <a:rPr lang="tk-TM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surat)</a:t>
            </a:r>
            <a:r>
              <a:rPr lang="tk-T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937" y="3155424"/>
            <a:ext cx="7739063" cy="3619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3072348"/>
            <a:ext cx="44529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Umumy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ýagdaýda bu aýdylanlary tersine tassyk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lamak hem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bolar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Eger 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epýurda göni çyzyklaryň bir atly proýeksiýalary parallel bolsalar, onda bu göni çyzyklar giňişlikde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-de 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özara paralleldirler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k-TM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615060" y="6396122"/>
            <a:ext cx="1475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tk-TM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-nji </a:t>
            </a:r>
            <a:r>
              <a:rPr lang="tk-TM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surat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37615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Göni </a:t>
            </a:r>
            <a:r>
              <a:rPr lang="tk-T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çyzyklaryň iki proýeksiýasy göni çyzyklaryň 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paralleldiklerini  </a:t>
            </a:r>
            <a:r>
              <a:rPr lang="tk-T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kesgitlemek üçin ýeterlik bolmadyk halatda bu 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düzgün ulanarlyk </a:t>
            </a:r>
            <a:r>
              <a:rPr lang="tk-T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däldir; mysal edip 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profil </a:t>
            </a:r>
            <a:r>
              <a:rPr lang="tk-T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proýeksiýalar tekizligine parallel bolan </a:t>
            </a:r>
            <a:r>
              <a:rPr lang="tk-TM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tk-T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tk-TM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tk-T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göni çyzyklary getirmek bolar </a:t>
            </a:r>
            <a:r>
              <a:rPr lang="tk-TM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tk-TM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2-nji </a:t>
            </a:r>
            <a:r>
              <a:rPr lang="tk-TM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tk-TM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3-nji </a:t>
            </a:r>
            <a:r>
              <a:rPr lang="tk-TM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suratlar)</a:t>
            </a:r>
            <a:r>
              <a:rPr lang="tk-T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075" y="2063626"/>
            <a:ext cx="8001000" cy="479437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91533" y="6224672"/>
            <a:ext cx="1475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tk-TM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-nji </a:t>
            </a:r>
            <a:r>
              <a:rPr lang="tk-TM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surat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2603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775" y="2697674"/>
            <a:ext cx="8277225" cy="416032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1219200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k-TM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Atanak ýatan göni çyzyklar</a:t>
            </a:r>
            <a:r>
              <a:rPr lang="tk-TM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tk-TM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k-T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Proýeksiýalaryń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ortogonal </a:t>
            </a:r>
            <a:r>
              <a:rPr lang="tk-T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çyzgysynda atanak 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ýatan </a:t>
            </a:r>
            <a:r>
              <a:rPr lang="tk-T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çyzyklar dürli ýagdaýlarda şekillendirip bilner. Aýratyn ýagdaýlarda tekizlikleriń birinde bu çyzyklaryň proýeksiýalary parallel ýada kesişýan görnüşde bolup bilerler. 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Eger </a:t>
            </a:r>
            <a:r>
              <a:rPr lang="tk-T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göni çyzyklar özara kesişmeýan we parallel bolmaýan bolsalar,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631490"/>
            <a:ext cx="391477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k-T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onda olaryń 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biratly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proýeksiýalarynyń kesişme </a:t>
            </a:r>
            <a:r>
              <a:rPr lang="tk-T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nokatlary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şol bir baglanşyk 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çyzygy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nyń </a:t>
            </a:r>
            <a:r>
              <a:rPr lang="tk-T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üstünde ýatmazlar.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53358" y="6319922"/>
            <a:ext cx="1475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tk-TM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-nji </a:t>
            </a:r>
            <a:r>
              <a:rPr lang="tk-TM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surat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3672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351" y="2862322"/>
            <a:ext cx="7949649" cy="399567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1219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Eger </a:t>
            </a:r>
            <a:r>
              <a:rPr lang="tk-T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atanak ýatýan iki göni çyzygyń biratly proýeksiyalary kesişýan bolsa, onda bu proýeksiýalaryń kesişme nokatlary proýeksion baglanşygyń bir gönüsinde, ýagny proýeksiýalar okuna inderilen bir perpendikulýaryń üstünde ýatmaýarlar </a:t>
            </a:r>
            <a:r>
              <a:rPr lang="tk-TM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tk-TM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-nji </a:t>
            </a:r>
            <a:r>
              <a:rPr lang="tk-TM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surat</a:t>
            </a:r>
            <a:r>
              <a:rPr lang="tk-TM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Atanak </a:t>
            </a:r>
            <a:r>
              <a:rPr lang="tk-T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ýatan iki göni çyzygyń üstünde hem-de proýeksiýalar tekizligine geçirilen bir perpendikulýarlaryń üstünde yatan iki nokada şol 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proýeksiýalar</a:t>
            </a:r>
            <a:endParaRPr lang="tk-TM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51642" y="6396335"/>
            <a:ext cx="1475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tk-TM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-nji </a:t>
            </a:r>
            <a:r>
              <a:rPr lang="tk-TM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surat</a:t>
            </a:r>
            <a:endParaRPr lang="ru-RU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2862322"/>
            <a:ext cx="39814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tekizligine görä </a:t>
            </a:r>
            <a:r>
              <a:rPr lang="tk-TM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konku</a:t>
            </a:r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tk-TM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rirleýji-bäsleşýan 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nokat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 diyilyär.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k-TM" sz="3000" dirty="0"/>
          </a:p>
        </p:txBody>
      </p:sp>
    </p:spTree>
    <p:extLst>
      <p:ext uri="{BB962C8B-B14F-4D97-AF65-F5344CB8AC3E}">
        <p14:creationId xmlns:p14="http://schemas.microsoft.com/office/powerpoint/2010/main" val="416435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351" y="2862322"/>
            <a:ext cx="7949649" cy="399567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1219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k-T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Konkurirleýji nokatlaryń özara ýerleşişini kesgitlemeklik şekillendirilýan obýektiń elementleriniň ol ya-da beýleki proýeksiýalar tekizligine görä haýsy biriniń görünýandigini takyklamak üçin giňden ulanylýar. 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tk-TM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-nji </a:t>
            </a:r>
            <a:r>
              <a:rPr lang="tk-TM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suratda </a:t>
            </a:r>
            <a:r>
              <a:rPr lang="tk-T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atanak ýatan </a:t>
            </a:r>
            <a:r>
              <a:rPr lang="tk-TM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tk-T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tk-TM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tk-T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iki göni çyzygyń proýeksiýalary hem-de olaryń kesişme nokatlary görkezilendir. Bu ýerde </a:t>
            </a:r>
            <a:r>
              <a:rPr lang="tk-TM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tk-T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tk-TM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tk-T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nokatlaryń</a:t>
            </a:r>
            <a:endParaRPr lang="tk-TM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51642" y="6396335"/>
            <a:ext cx="1475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tk-TM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-nji </a:t>
            </a:r>
            <a:r>
              <a:rPr lang="tk-TM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surat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862322"/>
            <a:ext cx="35909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k-T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üstünden şol bir baglanşyk çyzygyny geçirmek mümkin däldir, sebäbi bu göni çyzyklar gińişlikde kesişmeýärler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253579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351" y="2862322"/>
            <a:ext cx="7949649" cy="399567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1219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k-T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Göni çyzyklaryń frontal proýeksiýalarynyń kesişme nokady haýsy hem bolsa </a:t>
            </a:r>
            <a:r>
              <a:rPr lang="tk-TM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tk-T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tk-TM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k-T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iki nokadyń frontal proýeksiýalarydyr. Bu ýerde </a:t>
            </a:r>
            <a:r>
              <a:rPr lang="tk-TM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tk-T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nokat </a:t>
            </a:r>
            <a:r>
              <a:rPr lang="tk-TM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tk-T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göni çyzyga degişlidir, </a:t>
            </a:r>
            <a:r>
              <a:rPr lang="tk-TM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k-T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nokat bolsa </a:t>
            </a:r>
            <a:r>
              <a:rPr lang="tk-TM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tk-T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göni çyzyga degişlidir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Edil ş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nuń </a:t>
            </a:r>
            <a:r>
              <a:rPr lang="tk-T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ýaly, göni çyzyklaryň gorizontal proýeksiýalarynyń kesişme nokady hem </a:t>
            </a:r>
            <a:r>
              <a:rPr lang="tk-TM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tk-T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tk-TM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tk-T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iki göni çyzygyń gorizontal proýeksiýalarydyr. </a:t>
            </a:r>
            <a:r>
              <a:rPr lang="tk-TM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tk-T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nokat </a:t>
            </a:r>
            <a:r>
              <a:rPr lang="tk-TM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tk-T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çyzyga, </a:t>
            </a:r>
            <a:r>
              <a:rPr lang="tk-TM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tk-T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nokat bolsa </a:t>
            </a:r>
            <a:r>
              <a:rPr lang="tk-TM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tk-TM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göni çyzyga degişlidir.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951642" y="6396335"/>
            <a:ext cx="1475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tk-TM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-nji </a:t>
            </a:r>
            <a:r>
              <a:rPr lang="tk-TM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surat</a:t>
            </a:r>
            <a:endParaRPr lang="ru-RU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-1" y="2862322"/>
            <a:ext cx="43529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Iki sany atanak ýatan göni çyzygyń kömegi bilen olaryń proýeksiýalarynyň kesişme nokadyndaky nokatlaryń haýsy biriniń görünip beýlekisiniń bolsa görünmeýandigini kesgit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lemek ańsatdyr.</a:t>
            </a:r>
            <a:endParaRPr lang="tk-TM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21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701</Words>
  <Application>Microsoft Office PowerPoint</Application>
  <PresentationFormat>Широкоэкранный</PresentationFormat>
  <Paragraphs>81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Атамурат</dc:creator>
  <cp:lastModifiedBy>Microsoft</cp:lastModifiedBy>
  <cp:revision>126</cp:revision>
  <dcterms:created xsi:type="dcterms:W3CDTF">2019-08-15T17:15:28Z</dcterms:created>
  <dcterms:modified xsi:type="dcterms:W3CDTF">2020-01-22T09:01:48Z</dcterms:modified>
</cp:coreProperties>
</file>