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82" r:id="rId2"/>
    <p:sldId id="287" r:id="rId3"/>
    <p:sldId id="288" r:id="rId4"/>
    <p:sldId id="289" r:id="rId5"/>
    <p:sldId id="290" r:id="rId6"/>
    <p:sldId id="291" r:id="rId7"/>
    <p:sldId id="292" r:id="rId8"/>
    <p:sldId id="293" r:id="rId9"/>
  </p:sldIdLst>
  <p:sldSz cx="9144000" cy="6858000" type="screen4x3"/>
  <p:notesSz cx="6815138" cy="99520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8564F6E-3314-472E-97CE-55551D867CF0}">
          <p14:sldIdLst>
            <p14:sldId id="282"/>
            <p14:sldId id="287"/>
            <p14:sldId id="288"/>
            <p14:sldId id="289"/>
            <p14:sldId id="290"/>
            <p14:sldId id="291"/>
            <p14:sldId id="292"/>
            <p14:sldId id="293"/>
          </p14:sldIdLst>
        </p14:section>
        <p14:section name="Раздел без заголовка" id="{459082D4-26FB-45CB-A4F5-64128ED420B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0" autoAdjust="0"/>
    <p:restoredTop sz="94675" autoAdjust="0"/>
  </p:normalViewPr>
  <p:slideViewPr>
    <p:cSldViewPr>
      <p:cViewPr varScale="1">
        <p:scale>
          <a:sx n="75" d="100"/>
          <a:sy n="75" d="100"/>
        </p:scale>
        <p:origin x="1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A5B75-9437-437C-A237-33793F159243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4600"/>
            <a:ext cx="4478338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9488"/>
            <a:ext cx="5453062" cy="39179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7268C-5B7E-4CFE-B6FD-3ECC257F30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38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980728"/>
            <a:ext cx="76328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 8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ÖNÜMÇILIKDÄKI ULANYLÝAN KADALAR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Önümçilik kadalarynyň görnüşleri.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Önümçilik kadalarynyň toparlanylyşy.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Zähmet harajatlary we önüm çykaryş kadasynyň arasyndaky baglanyşyk.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165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06489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8.1.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Önümçilikdäki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harajatlaryny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maşynlaryň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öndürijiligini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kesgitleýän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normalarynyň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m.w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öndürijiliginiň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m.ö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hünärli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erejeli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sagatda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(sag/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T / Ö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sagatda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sagatda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t, kg, m, m</a:t>
            </a:r>
            <a:r>
              <a:rPr lang="sq-AL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ş.m.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</a:t>
            </a:r>
            <a:r>
              <a:rPr lang="sq-AL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hünärli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erejeli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 aşakdaky formula boýunça kesgitlenilýär: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sq-AL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z.h. </a:t>
            </a:r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T * n / Ö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ýerde, n – işçileriň sany</a:t>
            </a:r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Önümiň kesgitli göwrüminiň öndürilişine edilýän wagt harajatlarynyň görkezijileri–sagatda, zähmet talap edijiligiň görkezijileri–adam/sagatda ölçenilýär.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203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0648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Soňky döwürde zähmeti kadalaşdyrmak boýunça çap edilen kitaplarda, ýygyndylarda wagt harajatlaryň we zähmet harajatlaryň görkezijileri dogry bellenen, we olaryň ölçegleri olaryň atlary bilen doly gabat gelýär.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Ýöne, diňe ENiR we MNiR-lerde, zähmet harajatlaryň normasy adam/sagatda dogry berilen, ýöne ýygyndyda olar nädogry wagt harajatlary diýip agzalýar, bu olaryň manysyna we ölçeglerine ters gelýär.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Zähmet harajatlary üçin “Wagtyň normasy” diýen termini ulanyp bolmaýandygyny zähmeti we önümçiligi gurnamak üçin, belli bir prosesiň normatiw dowamlylygyny görkezýän hakyky wagt normalary zerurdyr. </a:t>
            </a:r>
            <a:r>
              <a:rPr lang="sq-A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Mysal üçin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gurnama demirbeton sütünlerini gurnamak üçin 4 adamdan ybarat montažçylaryň toparyna 2 adam/sagat zerur bolsa, onda şeýle sütüni gurnamak üçin 0,5 sagat zerurdyr. Şeýle görkeziji “tigirden gurnalanda” sütünleri her ýarym sagatdan getirmeginiň dogry çyzgydyny düzmek üçin zerurdyr.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WNiP-iň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ýygyndylary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termini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çalyşmaly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arabaglanyşygy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formula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kesgitläp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k-TM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n = 1,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4979528"/>
            <a:ext cx="7920880" cy="1736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çykaryş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normasy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önümçiligiň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dogry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gurnalan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şertlerinde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hünäri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 derejeli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işgäriň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birligi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göwrümi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çykaryş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normalary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birliklerde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ölçe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nil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ýär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</a:pPr>
            <a:r>
              <a:rPr lang="sq-AL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sq-AL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ö.ç.</a:t>
            </a:r>
            <a:r>
              <a:rPr lang="sq-AL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T × n / N</a:t>
            </a:r>
            <a:r>
              <a:rPr lang="sq-AL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w.</a:t>
            </a:r>
            <a:r>
              <a:rPr lang="sq-AL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T × n × u / N</a:t>
            </a:r>
            <a:r>
              <a:rPr lang="sq-AL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z.h.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çykaryş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normasy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kesgitlenýän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aralygy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590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63500"/>
            <a:ext cx="7560840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Mysal</a:t>
            </a: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sq-AL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sany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bilelikde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işleýän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işgärler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sagatda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sq-AL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işiň 4 m</a:t>
            </a:r>
            <a:r>
              <a:rPr kumimoji="0" lang="sq-AL" altLang="ru-RU" sz="20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sq-AL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-ny ýerine ýetirýän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onda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wagtyň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normasy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en-US" altLang="ru-RU" sz="2000" b="0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6 / 4 = 1,5 sag/m</a:t>
            </a:r>
            <a:r>
              <a:rPr kumimoji="0" lang="en-US" altLang="ru-RU" sz="20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en-US" altLang="ru-RU" sz="2000" b="0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w.h</a:t>
            </a:r>
            <a:r>
              <a:rPr kumimoji="0" lang="en-US" altLang="ru-RU" sz="20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6 × 2 / 4 = 3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adam-sagat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/m</a:t>
            </a:r>
            <a:r>
              <a:rPr kumimoji="0" lang="en-US" altLang="ru-RU" sz="20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en-US" altLang="ru-RU" sz="2000" b="0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ö.ç</a:t>
            </a:r>
            <a:r>
              <a:rPr kumimoji="0" lang="en-US" altLang="ru-RU" sz="20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1 sag × 1 m</a:t>
            </a:r>
            <a:r>
              <a:rPr kumimoji="0" lang="en-US" altLang="ru-RU" sz="20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 1,5 = 1 × 2 / 3 = 0,67 m</a:t>
            </a:r>
            <a:r>
              <a:rPr kumimoji="0" lang="en-US" altLang="ru-RU" sz="20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sagat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harajatlaryň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normalarynyň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çykaryş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normalaryň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arasynda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ters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arabaglanyşyk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bar.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Maşynyň</a:t>
            </a:r>
            <a:r>
              <a:rPr kumimoji="0" lang="en-US" alt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</a:t>
            </a:r>
            <a:r>
              <a:rPr kumimoji="0" lang="en-US" alt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normasy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işleýän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işçileriň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zähmetiniň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önümçiligiň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dogry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gurnalan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şertlerinde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birligini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öndürmek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ulanylyş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wagtynyň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möçberidir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normasy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birligine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sagatda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ölçenilýär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(sag/t, kg…).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Maşynlaryň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normasy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öndürijilik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normasynyň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hasaplanýar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en-US" altLang="ru-RU" sz="2000" b="1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w.m</a:t>
            </a:r>
            <a:r>
              <a:rPr kumimoji="0" lang="en-US" altLang="ru-RU" sz="20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altLang="ru-RU" sz="2000" b="1" i="0" u="none" strike="noStrike" cap="none" normalizeH="0" baseline="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`</a:t>
            </a:r>
            <a:r>
              <a:rPr kumimoji="0" lang="en-US" altLang="ru-RU" sz="2000" b="1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kumimoji="0" lang="en-US" altLang="ru-RU" sz="20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en-US" altLang="ru-RU" sz="2000" b="1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</a:t>
            </a:r>
            <a:r>
              <a:rPr kumimoji="0" lang="en-US" altLang="ru-RU" sz="20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q-AL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ýerde,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ru-RU" altLang="ru-RU" sz="2000" b="0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</a:t>
            </a:r>
            <a:r>
              <a:rPr kumimoji="0" lang="ru-RU" altLang="ru-RU" sz="20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maşynlaryň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öndürijiliginiň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normasy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Maşynlaryň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öndürijiliginiň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normasy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ru-RU" altLang="ru-RU" sz="2000" b="0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</a:t>
            </a:r>
            <a:r>
              <a:rPr kumimoji="0" lang="ru-RU" altLang="ru-RU" sz="20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</a:t>
            </a:r>
            <a:r>
              <a:rPr kumimoji="0" lang="sq-AL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işleýän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işçileriň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zähmeti</a:t>
            </a:r>
            <a:r>
              <a:rPr kumimoji="0" lang="sq-AL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ň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önümçiligiň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dogry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gurnalan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şertlerinde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birliginde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öndürilýän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</a:t>
            </a:r>
            <a:r>
              <a:rPr kumimoji="0" lang="sq-AL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Maşynyň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öndürijilik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normasy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fiziki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birlikde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ölçen</a:t>
            </a:r>
            <a:r>
              <a:rPr kumimoji="0" lang="sq-AL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ýär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ru-RU" altLang="ru-RU" sz="2000" b="1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</a:t>
            </a:r>
            <a:r>
              <a:rPr kumimoji="0" lang="ru-RU" altLang="ru-RU" sz="20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 </a:t>
            </a:r>
            <a:r>
              <a:rPr kumimoji="0" lang="ru-RU" alt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ru-RU" altLang="ru-RU" sz="2000" b="1" i="0" u="none" strike="noStrike" cap="none" normalizeH="0" baseline="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`</a:t>
            </a:r>
            <a:r>
              <a:rPr kumimoji="0" lang="ru-RU" altLang="ru-RU" sz="2000" b="1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kumimoji="0" lang="ru-RU" altLang="ru-RU" sz="20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kumimoji="0" lang="ru-RU" alt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ru-RU" altLang="ru-RU" sz="2000" b="1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m.w</a:t>
            </a:r>
            <a:r>
              <a:rPr kumimoji="0" lang="ru-RU" altLang="ru-RU" sz="20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Maşynyň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wagtynyň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normasy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sq-AL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öndüriliş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normasy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arabaglanyşykly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görkezijiler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459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0"/>
            <a:ext cx="8208912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8.2.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Önümçilikdäki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klassifikasiýasy.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 prosesleriň kynlygyna we tertibine görä önümçilik normalarynyň şeýle görnüşlerini belläp bolar: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operasiýalaryna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kiçi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tejribede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ulanmaýarlar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bahalandyrmalaryny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ulanylmaýar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irileşdirilen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Irileşdirilen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toplumlaýyn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Toplumlaýyn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toplumlaýyn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düzülişiniň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çeşmeleri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umumylaşdyrylan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belläp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belli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gurluşyk-montaž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normatiw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gözegçilikleriň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normalardyr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Umumylaşdyrylan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ýeketäk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umumylaşdyrylan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esaslandyrylan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tejribe-statistiki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esaslandyrylan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ulanylmagyň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öndürijiligiň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Tejribe-statistiki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göwrümine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alynmagy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691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404664"/>
            <a:ext cx="7704856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öndürijiliginiň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edmeýär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çalyşýarlar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BN we B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bütewi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bahalandyrmalar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PN we B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pudaklaýyn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bahalandyrmalar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ÝN we B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bahalandyrmalar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Bütewi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ýaýran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hökmanydyr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ýygyndylarda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pudaklaýyn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tassyklan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BN we B, PN we B-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ýygyndylarynda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trestler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dolandyryş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tassyklanylýar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kärdeşler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arkalyşygy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komiteti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tassyklanmaly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BN we B-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taýýarlaýyş-tamamlanyş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(TT)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operasiýalara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arlamada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ahyrynda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tertipleşdirmäge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dynç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alynandyr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295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116632"/>
            <a:ext cx="7920880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8.3.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normasynyň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çykaryş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kadasynyň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kadasynyň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kadasynyň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ters-proporsional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arabaglanyşyk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formulalary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ýazyp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(%-de):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peselmeginde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∆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 100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100 – ∆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 100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100 + 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absolýut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peselmeginde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100 – 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100 + 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43742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116632"/>
            <a:ext cx="7920880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çykaryşyň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peselmeginde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 100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100 – 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 100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100 + 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Zähmet harajatlar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peselmeginde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çykaryş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 100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100 – 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20 × 100 / 100 – 20 = 25 %</a:t>
            </a: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15 %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absolýut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peselmegini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80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`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 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100 + 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80 × 15 / 100 + 15 = 10,4 ≈ 10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önüm.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20 %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60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ö.ç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 100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100 + 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60 × 100 / 100 + 20 = 6000 / 120 = 50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önüm.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402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2149</TotalTime>
  <Words>1103</Words>
  <Application>Microsoft Office PowerPoint</Application>
  <PresentationFormat>Экран (4:3)</PresentationFormat>
  <Paragraphs>92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268</cp:revision>
  <dcterms:created xsi:type="dcterms:W3CDTF">2012-03-10T06:54:57Z</dcterms:created>
  <dcterms:modified xsi:type="dcterms:W3CDTF">2021-08-31T09:47:13Z</dcterms:modified>
</cp:coreProperties>
</file>