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6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5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2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8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7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5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0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8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6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0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6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1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D30A8-0AF2-4B75-A77A-31543DC4C00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k-TM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tk-TM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asyrda  filosofiýanyň  ösüş aýratynlyklary  we  häzirki  zaman  filosofiýanyň  esasy ugurlarynyň kemala  gelmegi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k-TM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köpugurlylygy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Ekzistensializm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Neopozitiwizm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Pragmatizm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Neotomizm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</a:t>
            </a:r>
            <a:r>
              <a:rPr lang="sq-A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Instrumentalizm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semantika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Fenomenalizm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Strukturalizm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Postmodernizm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Germenewtika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k-TM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490" y="1083439"/>
            <a:ext cx="104705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Germenewtika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Germenewtika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grekçe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düşündiriş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teswirleme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tekstleriň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çykarmaklygyň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sungaty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teoriýasy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Gadymy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akyldarlar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germenewtika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ýüzlenipdirler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pikirleri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sözlerini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mifleri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simwollary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pikirleri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teswirlemek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meşgul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bolupdyrlar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asyrlarda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ýurdumyzyň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çäginde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Faraby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Platonyň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Aristoteliň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filosoflaryň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eserleriniň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işläpdirler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musulman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Gurhany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teswirläpdir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gadymy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ýadygärlikleri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germenewtiki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düşündirmeklige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1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307" y="783851"/>
            <a:ext cx="109470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Germenewtika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filosoflary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F.Şlegel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(1772-1829) we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F.Şleýermaher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(1768-1834)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sürülýär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işlenip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düzülýär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poeziýada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sungatda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medeniýetiň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poeziýasyny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öwrenmeklik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we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F.Şleýermaheriň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Monologlar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Dialektika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şaýatlyk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W.Dilteý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1833-1911)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germenewtikanyň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döreýşiniň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taryhyny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derňäp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derňelýän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duýgy-ruhy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durmuşyny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janlandyrmak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fragmentlerinde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obýektiw-gözellik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meseleleriniň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şöhlelendirmek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gyzyklandyrypdyr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F.Şlegeliň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Poeziýa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söhbetdeşlik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geçmişiň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medeniýetini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teswirlemekligiň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9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762" y="867461"/>
            <a:ext cx="105091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000" b="1" dirty="0" smtClean="0">
                <a:latin typeface="TimesNewRomanPS-BoldMT"/>
              </a:rPr>
              <a:t>	</a:t>
            </a:r>
            <a:r>
              <a:rPr lang="en-US" sz="3000" b="1" dirty="0" err="1" smtClean="0">
                <a:latin typeface="TimesNewRomanPS-BoldMT"/>
              </a:rPr>
              <a:t>Psihoanaliz</a:t>
            </a:r>
            <a:r>
              <a:rPr lang="en-US" sz="3000" b="1" dirty="0">
                <a:latin typeface="TimesNewRomanPS-BoldMT"/>
              </a:rPr>
              <a:t>. </a:t>
            </a:r>
            <a:r>
              <a:rPr lang="en-US" sz="3000" dirty="0">
                <a:latin typeface="TimesNewRomanPSMT"/>
              </a:rPr>
              <a:t>XX </a:t>
            </a:r>
            <a:r>
              <a:rPr lang="en-US" sz="3000" dirty="0" err="1">
                <a:latin typeface="TimesNewRomanPSMT"/>
              </a:rPr>
              <a:t>asyr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filosofiýasynda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aýgytlaýjy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orunlaryň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biri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i="1" dirty="0" err="1" smtClean="0">
                <a:latin typeface="TimesNewRomanPS-ItalicMT"/>
              </a:rPr>
              <a:t>psihoanaliz</a:t>
            </a:r>
            <a:r>
              <a:rPr lang="en-US" sz="3000" i="1" dirty="0" smtClean="0">
                <a:latin typeface="TimesNewRomanPS-ItalicMT"/>
              </a:rPr>
              <a:t> </a:t>
            </a:r>
            <a:r>
              <a:rPr lang="en-US" sz="3000" dirty="0">
                <a:latin typeface="TimesNewRomanPSMT"/>
              </a:rPr>
              <a:t>(</a:t>
            </a:r>
            <a:r>
              <a:rPr lang="en-US" sz="3000" dirty="0" err="1">
                <a:latin typeface="TimesNewRomanPSMT"/>
              </a:rPr>
              <a:t>başgaça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ady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i="1" dirty="0" err="1">
                <a:latin typeface="TimesNewRomanPS-ItalicMT"/>
              </a:rPr>
              <a:t>freýdizm</a:t>
            </a:r>
            <a:r>
              <a:rPr lang="en-US" sz="3000" dirty="0">
                <a:latin typeface="TimesNewRomanPSMT"/>
              </a:rPr>
              <a:t>) </a:t>
            </a:r>
            <a:r>
              <a:rPr lang="en-US" sz="3000" dirty="0" err="1">
                <a:latin typeface="TimesNewRomanPSMT"/>
              </a:rPr>
              <a:t>taglymatyna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degişlidir</a:t>
            </a:r>
            <a:r>
              <a:rPr lang="en-US" sz="3000" dirty="0">
                <a:latin typeface="TimesNewRomanPSMT"/>
              </a:rPr>
              <a:t>. Bu </a:t>
            </a:r>
            <a:r>
              <a:rPr lang="en-US" sz="3000" dirty="0" err="1" smtClean="0">
                <a:latin typeface="TimesNewRomanPSMT"/>
              </a:rPr>
              <a:t>taglymat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b="1" dirty="0" err="1" smtClean="0">
                <a:latin typeface="TimesNewRomanPS-BoldMT"/>
              </a:rPr>
              <a:t>aňsyzlygyň</a:t>
            </a:r>
            <a:r>
              <a:rPr lang="en-US" sz="3000" b="1" dirty="0" smtClean="0">
                <a:latin typeface="TimesNewRomanPS-BoldMT"/>
              </a:rPr>
              <a:t> </a:t>
            </a:r>
            <a:r>
              <a:rPr lang="en-US" sz="3000" dirty="0" err="1">
                <a:latin typeface="TimesNewRomanPSMT"/>
              </a:rPr>
              <a:t>adamyň</a:t>
            </a:r>
            <a:r>
              <a:rPr lang="en-US" sz="3000" dirty="0">
                <a:latin typeface="TimesNewRomanPSMT"/>
              </a:rPr>
              <a:t> we </a:t>
            </a:r>
            <a:r>
              <a:rPr lang="en-US" sz="3000" dirty="0" err="1">
                <a:latin typeface="TimesNewRomanPSMT"/>
              </a:rPr>
              <a:t>jemgyýetiň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ýaşaýyş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durmuşyndaky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ornuny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düşündirmeklige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çalyşýan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filosofik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taglymatdyr</a:t>
            </a:r>
            <a:r>
              <a:rPr lang="en-US" sz="3000" dirty="0">
                <a:latin typeface="TimesNewRomanPSMT"/>
              </a:rPr>
              <a:t>. </a:t>
            </a:r>
            <a:r>
              <a:rPr lang="en-US" sz="3000" dirty="0" err="1">
                <a:latin typeface="TimesNewRomanPSMT"/>
              </a:rPr>
              <a:t>Taglymaty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esaslandyryjy</a:t>
            </a:r>
            <a:endParaRPr lang="en-US" sz="3000" dirty="0">
              <a:latin typeface="TimesNewRomanPSMT"/>
            </a:endParaRPr>
          </a:p>
          <a:p>
            <a:pPr algn="just"/>
            <a:r>
              <a:rPr lang="en-US" sz="3000" dirty="0" err="1">
                <a:latin typeface="TimesNewRomanPSMT"/>
              </a:rPr>
              <a:t>awstriýaly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lukman-psihiatr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b="1" dirty="0" err="1">
                <a:latin typeface="TimesNewRomanPS-BoldMT"/>
              </a:rPr>
              <a:t>Zigmund</a:t>
            </a:r>
            <a:r>
              <a:rPr lang="en-US" sz="3000" b="1" dirty="0">
                <a:latin typeface="TimesNewRomanPS-BoldMT"/>
              </a:rPr>
              <a:t> </a:t>
            </a:r>
            <a:r>
              <a:rPr lang="en-US" sz="3000" b="1" dirty="0" err="1">
                <a:latin typeface="TimesNewRomanPS-BoldMT"/>
              </a:rPr>
              <a:t>Freýd</a:t>
            </a:r>
            <a:r>
              <a:rPr lang="en-US" sz="3000" b="1" dirty="0">
                <a:latin typeface="TimesNewRomanPS-BoldMT"/>
              </a:rPr>
              <a:t> </a:t>
            </a:r>
            <a:r>
              <a:rPr lang="en-US" sz="3000" dirty="0" err="1">
                <a:latin typeface="TimesNewRomanPSMT"/>
              </a:rPr>
              <a:t>hasaplanylýar</a:t>
            </a:r>
            <a:r>
              <a:rPr lang="en-US" sz="3000" dirty="0">
                <a:latin typeface="TimesNewRomanPSMT"/>
              </a:rPr>
              <a:t>.</a:t>
            </a:r>
          </a:p>
          <a:p>
            <a:pPr algn="just"/>
            <a:r>
              <a:rPr lang="en-US" sz="3000" dirty="0" err="1">
                <a:latin typeface="TimesNewRomanPSMT"/>
              </a:rPr>
              <a:t>Taglymatyň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esasynda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Z.Freýdiň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aňsyzlygyň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ýadrosyny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jynsy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gatnaşyga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bolan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meýliň</a:t>
            </a:r>
            <a:r>
              <a:rPr lang="en-US" sz="3000" dirty="0">
                <a:latin typeface="TimesNewRomanPSMT"/>
              </a:rPr>
              <a:t> – </a:t>
            </a:r>
            <a:r>
              <a:rPr lang="en-US" sz="3000" i="1" dirty="0" err="1">
                <a:latin typeface="TimesNewRomanPS-ItalicMT"/>
              </a:rPr>
              <a:t>libidonyň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ýaşamaklyk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instinktiniň</a:t>
            </a:r>
            <a:r>
              <a:rPr lang="en-US" sz="3000" dirty="0">
                <a:latin typeface="TimesNewRomanPSMT"/>
              </a:rPr>
              <a:t> (</a:t>
            </a:r>
            <a:r>
              <a:rPr lang="en-US" sz="3000" i="1" dirty="0" err="1">
                <a:latin typeface="TimesNewRomanPS-ItalicMT"/>
              </a:rPr>
              <a:t>erosyň</a:t>
            </a:r>
            <a:r>
              <a:rPr lang="en-US" sz="3000" dirty="0">
                <a:latin typeface="TimesNewRomanPSMT"/>
              </a:rPr>
              <a:t>) </a:t>
            </a:r>
            <a:r>
              <a:rPr lang="en-US" sz="3000" dirty="0" smtClean="0">
                <a:latin typeface="TimesNewRomanPSMT"/>
              </a:rPr>
              <a:t>we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ölüm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instinktiniň</a:t>
            </a:r>
            <a:r>
              <a:rPr lang="en-US" sz="3000" dirty="0">
                <a:latin typeface="TimesNewRomanPSMT"/>
              </a:rPr>
              <a:t> (</a:t>
            </a:r>
            <a:r>
              <a:rPr lang="en-US" sz="3000" i="1" dirty="0" err="1">
                <a:latin typeface="TimesNewRomanPS-ItalicMT"/>
              </a:rPr>
              <a:t>tanatosyň</a:t>
            </a:r>
            <a:r>
              <a:rPr lang="en-US" sz="3000" dirty="0">
                <a:latin typeface="TimesNewRomanPSMT"/>
              </a:rPr>
              <a:t>) </a:t>
            </a:r>
            <a:r>
              <a:rPr lang="en-US" sz="3000" dirty="0" err="1">
                <a:latin typeface="TimesNewRomanPSMT"/>
              </a:rPr>
              <a:t>düzýänligi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baradaky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garaýyşlary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ýatyr</a:t>
            </a:r>
            <a:r>
              <a:rPr lang="en-US" sz="3000" dirty="0">
                <a:latin typeface="TimesNewRomanPSMT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05573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1217" y="1028343"/>
            <a:ext cx="108182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NewRomanPSMT"/>
              </a:rPr>
              <a:t>Freýd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adamyň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psihikasynyň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üç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bölekli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şekilini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berýär</a:t>
            </a:r>
            <a:r>
              <a:rPr lang="en-US" sz="3000" dirty="0">
                <a:latin typeface="TimesNewRomanPSMT"/>
              </a:rPr>
              <a:t>. </a:t>
            </a:r>
            <a:r>
              <a:rPr lang="en-US" sz="3000" dirty="0" err="1">
                <a:latin typeface="TimesNewRomanPSMT"/>
              </a:rPr>
              <a:t>Onuň</a:t>
            </a:r>
            <a:endParaRPr lang="en-US" sz="3000" dirty="0">
              <a:latin typeface="TimesNewRomanPSMT"/>
            </a:endParaRPr>
          </a:p>
          <a:p>
            <a:r>
              <a:rPr lang="en-US" sz="3000" dirty="0" err="1">
                <a:latin typeface="TimesNewRomanPSMT"/>
              </a:rPr>
              <a:t>bölekleri</a:t>
            </a:r>
            <a:r>
              <a:rPr lang="en-US" sz="3000" dirty="0">
                <a:latin typeface="TimesNewRomanPSMT"/>
              </a:rPr>
              <a:t>: </a:t>
            </a:r>
            <a:r>
              <a:rPr lang="en-US" sz="3000" dirty="0" err="1">
                <a:latin typeface="TimesNewRomanPSMT"/>
              </a:rPr>
              <a:t>birinji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ýokarky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derejesi</a:t>
            </a:r>
            <a:r>
              <a:rPr lang="en-US" sz="3000" dirty="0">
                <a:latin typeface="TimesNewRomanPSMT"/>
              </a:rPr>
              <a:t> – </a:t>
            </a:r>
            <a:r>
              <a:rPr lang="en-US" sz="3000" dirty="0" err="1">
                <a:latin typeface="TimesNewRomanPSMT"/>
              </a:rPr>
              <a:t>ýokary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aň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Ýokarky</a:t>
            </a:r>
            <a:r>
              <a:rPr lang="en-US" sz="3000" dirty="0">
                <a:latin typeface="TimesNewRomanPSMT"/>
              </a:rPr>
              <a:t> Men; </a:t>
            </a:r>
            <a:r>
              <a:rPr lang="en-US" sz="3000" dirty="0" err="1" smtClean="0">
                <a:latin typeface="TimesNewRomanPSMT"/>
              </a:rPr>
              <a:t>ikinji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orta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derejesi</a:t>
            </a:r>
            <a:r>
              <a:rPr lang="en-US" sz="3000" dirty="0">
                <a:latin typeface="TimesNewRomanPSMT"/>
              </a:rPr>
              <a:t> – </a:t>
            </a:r>
            <a:r>
              <a:rPr lang="en-US" sz="3000" dirty="0" err="1">
                <a:latin typeface="TimesNewRomanPSMT"/>
              </a:rPr>
              <a:t>aň</a:t>
            </a:r>
            <a:r>
              <a:rPr lang="en-US" sz="3000" dirty="0">
                <a:latin typeface="TimesNewRomanPSMT"/>
              </a:rPr>
              <a:t>, Men; </a:t>
            </a:r>
            <a:r>
              <a:rPr lang="en-US" sz="3000" dirty="0" err="1">
                <a:latin typeface="TimesNewRomanPSMT"/>
              </a:rPr>
              <a:t>üçünji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aşaky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derejesi</a:t>
            </a:r>
            <a:r>
              <a:rPr lang="en-US" sz="3000" dirty="0">
                <a:latin typeface="TimesNewRomanPSMT"/>
              </a:rPr>
              <a:t> – </a:t>
            </a:r>
            <a:r>
              <a:rPr lang="en-US" sz="3000" dirty="0" err="1">
                <a:latin typeface="TimesNewRomanPSMT"/>
              </a:rPr>
              <a:t>aňsyzlyk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 smtClean="0">
                <a:latin typeface="TimesNewRomanPSMT"/>
              </a:rPr>
              <a:t>Ýokarky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aňa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>
                <a:latin typeface="TimesNewRomanPSMT"/>
              </a:rPr>
              <a:t>– </a:t>
            </a:r>
            <a:r>
              <a:rPr lang="en-US" sz="3000" dirty="0" err="1">
                <a:latin typeface="TimesNewRomanPSMT"/>
              </a:rPr>
              <a:t>adama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jemgyýet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tarapyndan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berilýän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özüňi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alyp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barmaklygyň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düzgünleri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ata-enäniň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duýduryşlary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ahlak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gözegçilikleri</a:t>
            </a:r>
            <a:r>
              <a:rPr lang="en-US" sz="3000" dirty="0">
                <a:latin typeface="TimesNewRomanPSMT"/>
              </a:rPr>
              <a:t> we </a:t>
            </a:r>
            <a:r>
              <a:rPr lang="en-US" sz="3000" dirty="0" err="1" smtClean="0">
                <a:latin typeface="TimesNewRomanPSMT"/>
              </a:rPr>
              <a:t>başgalar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degişlidir</a:t>
            </a:r>
            <a:r>
              <a:rPr lang="en-US" sz="3000" dirty="0">
                <a:latin typeface="TimesNewRomanPSMT"/>
              </a:rPr>
              <a:t>. </a:t>
            </a:r>
            <a:r>
              <a:rPr lang="en-US" sz="3000" dirty="0" err="1">
                <a:latin typeface="TimesNewRomanPSMT"/>
              </a:rPr>
              <a:t>Aňsyzlyk</a:t>
            </a:r>
            <a:r>
              <a:rPr lang="en-US" sz="3000" dirty="0">
                <a:latin typeface="TimesNewRomanPSMT"/>
              </a:rPr>
              <a:t> – </a:t>
            </a:r>
            <a:r>
              <a:rPr lang="en-US" sz="3000" dirty="0" err="1">
                <a:latin typeface="TimesNewRomanPSMT"/>
              </a:rPr>
              <a:t>öz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tebigaty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boýunça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biologiki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kuwwata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eýe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bolan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biziň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gutarnyksyz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baý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gorumyz</a:t>
            </a:r>
            <a:r>
              <a:rPr lang="en-US" sz="3000" dirty="0">
                <a:latin typeface="TimesNewRomanPSMT"/>
              </a:rPr>
              <a:t>: </a:t>
            </a:r>
            <a:r>
              <a:rPr lang="en-US" sz="3000" dirty="0" err="1">
                <a:latin typeface="TimesNewRomanPSMT"/>
              </a:rPr>
              <a:t>gorkular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instinktler</a:t>
            </a:r>
            <a:r>
              <a:rPr lang="en-US" sz="3000" dirty="0">
                <a:latin typeface="TimesNewRomanPSMT"/>
              </a:rPr>
              <a:t> we </a:t>
            </a:r>
            <a:r>
              <a:rPr lang="en-US" sz="3000" dirty="0" err="1" smtClean="0">
                <a:latin typeface="TimesNewRomanPSMT"/>
              </a:rPr>
              <a:t>duýgulardyr</a:t>
            </a:r>
            <a:r>
              <a:rPr lang="en-US" sz="3000" dirty="0" smtClean="0">
                <a:latin typeface="TimesNewRomanPSMT"/>
              </a:rPr>
              <a:t>.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Aň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>
                <a:latin typeface="TimesNewRomanPSMT"/>
              </a:rPr>
              <a:t>– </a:t>
            </a:r>
            <a:r>
              <a:rPr lang="en-US" sz="3000" dirty="0" err="1">
                <a:latin typeface="TimesNewRomanPSMT"/>
              </a:rPr>
              <a:t>psihikanyň</a:t>
            </a:r>
            <a:r>
              <a:rPr lang="en-US" sz="3000" dirty="0">
                <a:latin typeface="TimesNewRomanPSMT"/>
              </a:rPr>
              <a:t> belli </a:t>
            </a:r>
            <a:r>
              <a:rPr lang="en-US" sz="3000" dirty="0" err="1">
                <a:latin typeface="TimesNewRomanPSMT"/>
              </a:rPr>
              <a:t>bir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aralyk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bölegidir</a:t>
            </a:r>
            <a:r>
              <a:rPr lang="en-US" sz="3000" dirty="0">
                <a:latin typeface="TimesNewRomanPSMT"/>
              </a:rPr>
              <a:t>. </a:t>
            </a:r>
            <a:r>
              <a:rPr lang="en-US" sz="3000" dirty="0" err="1">
                <a:latin typeface="TimesNewRomanPSMT"/>
              </a:rPr>
              <a:t>Aşakdan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ony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endikler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>
                <a:latin typeface="TimesNewRomanPSMT"/>
              </a:rPr>
              <a:t>we </a:t>
            </a:r>
            <a:r>
              <a:rPr lang="en-US" sz="3000" dirty="0" err="1">
                <a:latin typeface="TimesNewRomanPSMT"/>
              </a:rPr>
              <a:t>duýgular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iterse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ýokardan</a:t>
            </a:r>
            <a:r>
              <a:rPr lang="en-US" sz="3000" dirty="0">
                <a:latin typeface="TimesNewRomanPSMT"/>
              </a:rPr>
              <a:t> – </a:t>
            </a:r>
            <a:r>
              <a:rPr lang="en-US" sz="3000" dirty="0" err="1">
                <a:latin typeface="TimesNewRomanPSMT"/>
              </a:rPr>
              <a:t>jemgyýetçilik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talaplary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iterýär</a:t>
            </a:r>
            <a:r>
              <a:rPr lang="en-US" sz="3000" dirty="0">
                <a:latin typeface="TimesNewRomanPSMT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4541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369" y="793974"/>
            <a:ext cx="105606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NewRomanPS-BoldMT"/>
              </a:rPr>
              <a:t>XX </a:t>
            </a:r>
            <a:r>
              <a:rPr lang="en-US" sz="3200" b="1" dirty="0" err="1">
                <a:latin typeface="TimesNewRomanPS-BoldMT"/>
              </a:rPr>
              <a:t>asyrda</a:t>
            </a:r>
            <a:r>
              <a:rPr lang="en-US" sz="3200" b="1" dirty="0">
                <a:latin typeface="TimesNewRomanPS-BoldMT"/>
              </a:rPr>
              <a:t> </a:t>
            </a:r>
            <a:r>
              <a:rPr lang="en-US" sz="3200" b="1" dirty="0" err="1">
                <a:latin typeface="TimesNewRomanPS-BoldMT"/>
              </a:rPr>
              <a:t>Türkmenistanda</a:t>
            </a:r>
            <a:r>
              <a:rPr lang="en-US" sz="3200" b="1" dirty="0">
                <a:latin typeface="TimesNewRomanPS-BoldMT"/>
              </a:rPr>
              <a:t> </a:t>
            </a:r>
            <a:r>
              <a:rPr lang="en-US" sz="3200" b="1" dirty="0" err="1">
                <a:latin typeface="TimesNewRomanPS-BoldMT"/>
              </a:rPr>
              <a:t>filosofiýa</a:t>
            </a:r>
            <a:r>
              <a:rPr lang="en-US" sz="3200" b="1" dirty="0">
                <a:latin typeface="TimesNewRomanPS-BoldMT"/>
              </a:rPr>
              <a:t> </a:t>
            </a:r>
            <a:r>
              <a:rPr lang="en-US" sz="3200" b="1" dirty="0" err="1">
                <a:latin typeface="TimesNewRomanPS-BoldMT"/>
              </a:rPr>
              <a:t>ylmynyň</a:t>
            </a:r>
            <a:r>
              <a:rPr lang="en-US" sz="3200" b="1" dirty="0">
                <a:latin typeface="TimesNewRomanPS-BoldMT"/>
              </a:rPr>
              <a:t> </a:t>
            </a:r>
            <a:r>
              <a:rPr lang="en-US" sz="3200" b="1" dirty="0" err="1">
                <a:latin typeface="TimesNewRomanPS-BoldMT"/>
              </a:rPr>
              <a:t>ösüşi</a:t>
            </a:r>
            <a:endParaRPr lang="en-US" sz="3200" b="1" dirty="0">
              <a:latin typeface="TimesNewRomanPS-BoldMT"/>
            </a:endParaRPr>
          </a:p>
          <a:p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80-nji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imperiýasynyň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birikdirilenden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milletiniň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dünýäsine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medeniýeti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1917-nji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Russiýada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bolşewikler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geçenlerinden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marksizmiň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duýlup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düzüminde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häkimiýetiniň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dikeldilmeginiň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öňüsyrasynyň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syýasy-jemgyýetçilik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dogrusynda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aýdylanda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magaryfçylary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hasaplanylýan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Artykgül</a:t>
            </a:r>
            <a:r>
              <a:rPr lang="tk-TM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Tatýana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Tekinskaýanyň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Garaşhan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Ýomudskiniň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Muhammetguly</a:t>
            </a:r>
            <a:r>
              <a:rPr lang="tk-TM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Atabaýewiň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tutulmaga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mynasypdyr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9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4" y="657818"/>
            <a:ext cx="107281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NewRomanPSMT"/>
              </a:rPr>
              <a:t>1951-nji </a:t>
            </a:r>
            <a:r>
              <a:rPr lang="en-US" sz="2800" dirty="0" err="1">
                <a:latin typeface="TimesNewRomanPSMT"/>
              </a:rPr>
              <a:t>ýylda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döredilen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Türkmenistanyň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Ylymlar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akademiýasynyň</a:t>
            </a:r>
            <a:r>
              <a:rPr lang="tk-TM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ilki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Filosofiýa</a:t>
            </a:r>
            <a:r>
              <a:rPr lang="en-US" sz="2800" dirty="0">
                <a:latin typeface="TimesNewRomanPSMT"/>
              </a:rPr>
              <a:t> we </a:t>
            </a:r>
            <a:r>
              <a:rPr lang="en-US" sz="2800" dirty="0" err="1">
                <a:latin typeface="TimesNewRomanPSMT"/>
              </a:rPr>
              <a:t>hukuk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bölüminiň</a:t>
            </a:r>
            <a:r>
              <a:rPr lang="en-US" sz="2800" dirty="0">
                <a:latin typeface="TimesNewRomanPSMT"/>
              </a:rPr>
              <a:t>, </a:t>
            </a:r>
            <a:r>
              <a:rPr lang="en-US" sz="2800" dirty="0" err="1">
                <a:latin typeface="TimesNewRomanPSMT"/>
              </a:rPr>
              <a:t>soňra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bolsa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institutynyň</a:t>
            </a:r>
            <a:r>
              <a:rPr lang="en-US" sz="2800" dirty="0" smtClean="0">
                <a:latin typeface="TimesNewRomanPSMT"/>
              </a:rPr>
              <a:t>,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ýokary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okuw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mekdeplerinde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jemgyýeti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öwreniş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ylymlary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kafedralarynyň</a:t>
            </a:r>
            <a:endParaRPr lang="en-US" sz="2800" dirty="0">
              <a:latin typeface="TimesNewRomanPSMT"/>
            </a:endParaRPr>
          </a:p>
          <a:p>
            <a:r>
              <a:rPr lang="en-US" sz="2800" dirty="0" err="1">
                <a:latin typeface="TimesNewRomanPSMT"/>
              </a:rPr>
              <a:t>döredilmegi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marksistik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filosofiýanyň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jemgyýetiň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ruhy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dünýäsine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ornaşmagynyň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esasy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şerti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boldy</a:t>
            </a:r>
            <a:r>
              <a:rPr lang="en-US" sz="2800" dirty="0">
                <a:latin typeface="TimesNewRomanPSMT"/>
              </a:rPr>
              <a:t>. </a:t>
            </a:r>
            <a:r>
              <a:rPr lang="en-US" sz="2800" dirty="0" err="1">
                <a:latin typeface="TimesNewRomanPSMT"/>
              </a:rPr>
              <a:t>Türkmenistanda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filosof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alymlaryň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topary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döredi</a:t>
            </a:r>
            <a:r>
              <a:rPr lang="en-US" sz="2800" dirty="0">
                <a:latin typeface="TimesNewRomanPSMT"/>
              </a:rPr>
              <a:t>. </a:t>
            </a:r>
            <a:r>
              <a:rPr lang="en-US" sz="2800" dirty="0" err="1">
                <a:latin typeface="TimesNewRomanPSMT"/>
              </a:rPr>
              <a:t>Olar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filosofiýa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ylmyna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degişli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işleri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ýerine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ýetirip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başladylar</a:t>
            </a:r>
            <a:r>
              <a:rPr lang="en-US" sz="2800" dirty="0">
                <a:latin typeface="TimesNewRomanPSMT"/>
              </a:rPr>
              <a:t>. </a:t>
            </a:r>
            <a:r>
              <a:rPr lang="en-US" sz="2800" dirty="0" err="1">
                <a:latin typeface="TimesNewRomanPSMT"/>
              </a:rPr>
              <a:t>Awtorlar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topary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tarapyndan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taýýarlanan</a:t>
            </a:r>
            <a:r>
              <a:rPr lang="tk-TM" sz="2800" dirty="0" smtClean="0">
                <a:latin typeface="TimesNewRomanPSMT"/>
              </a:rPr>
              <a:t> </a:t>
            </a:r>
            <a:r>
              <a:rPr lang="en-US" sz="2800" dirty="0" smtClean="0">
                <a:latin typeface="TimesNewRomanPSMT"/>
              </a:rPr>
              <a:t>“</a:t>
            </a:r>
            <a:r>
              <a:rPr lang="en-US" sz="2800" dirty="0" err="1" smtClean="0">
                <a:latin typeface="TimesNewRomanPSMT"/>
              </a:rPr>
              <a:t>Türkmenistanda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filosofiýa</a:t>
            </a:r>
            <a:r>
              <a:rPr lang="en-US" sz="2800" dirty="0">
                <a:latin typeface="TimesNewRomanPSMT"/>
              </a:rPr>
              <a:t> we </a:t>
            </a:r>
            <a:r>
              <a:rPr lang="en-US" sz="2800" dirty="0" err="1">
                <a:latin typeface="TimesNewRomanPSMT"/>
              </a:rPr>
              <a:t>jemgyýetçilik-syýasy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pikiriň</a:t>
            </a:r>
            <a:endParaRPr lang="en-US" sz="2800" dirty="0">
              <a:latin typeface="TimesNewRomanPSMT"/>
            </a:endParaRPr>
          </a:p>
          <a:p>
            <a:r>
              <a:rPr lang="en-US" sz="2800" dirty="0" err="1">
                <a:latin typeface="TimesNewRomanPSMT"/>
              </a:rPr>
              <a:t>taryhynyň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oçerkleriniň</a:t>
            </a:r>
            <a:r>
              <a:rPr lang="en-US" sz="2800" dirty="0">
                <a:latin typeface="TimesNewRomanPSMT"/>
              </a:rPr>
              <a:t>” </a:t>
            </a:r>
            <a:r>
              <a:rPr lang="en-US" sz="2800" dirty="0" err="1">
                <a:latin typeface="TimesNewRomanPSMT"/>
              </a:rPr>
              <a:t>neşir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edilmegi</a:t>
            </a:r>
            <a:r>
              <a:rPr lang="en-US" sz="2800" dirty="0">
                <a:latin typeface="TimesNewRomanPSMT"/>
              </a:rPr>
              <a:t> (1970) </a:t>
            </a:r>
            <a:r>
              <a:rPr lang="en-US" sz="2800" dirty="0" err="1">
                <a:latin typeface="TimesNewRomanPSMT"/>
              </a:rPr>
              <a:t>bu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ugurda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gazanylan</a:t>
            </a:r>
            <a:endParaRPr lang="en-US" sz="2800" dirty="0">
              <a:latin typeface="TimesNewRomanPSMT"/>
            </a:endParaRPr>
          </a:p>
          <a:p>
            <a:r>
              <a:rPr lang="en-US" sz="2800" dirty="0" err="1">
                <a:latin typeface="TimesNewRomanPSMT"/>
              </a:rPr>
              <a:t>uly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üstünlik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boldy</a:t>
            </a:r>
            <a:r>
              <a:rPr lang="en-US" sz="2800" dirty="0">
                <a:latin typeface="TimesNewRomanPSMT"/>
              </a:rPr>
              <a:t>. Bu </a:t>
            </a:r>
            <a:r>
              <a:rPr lang="en-US" sz="2800" dirty="0" err="1">
                <a:latin typeface="TimesNewRomanPSMT"/>
              </a:rPr>
              <a:t>işde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türkmen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halkynyň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filosofiýa</a:t>
            </a:r>
            <a:r>
              <a:rPr lang="en-US" sz="2800" dirty="0">
                <a:latin typeface="TimesNewRomanPSMT"/>
              </a:rPr>
              <a:t> we</a:t>
            </a:r>
          </a:p>
          <a:p>
            <a:r>
              <a:rPr lang="en-US" sz="2800" dirty="0" err="1">
                <a:latin typeface="TimesNewRomanPSMT"/>
              </a:rPr>
              <a:t>jemgyýetçilik-syýasy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pikiriniň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baý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taryhy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yzarlanýar</a:t>
            </a:r>
            <a:r>
              <a:rPr lang="en-US" sz="2800" dirty="0">
                <a:latin typeface="TimesNewRomanPSMT"/>
              </a:rPr>
              <a:t>. </a:t>
            </a:r>
            <a:r>
              <a:rPr lang="en-US" sz="2800" dirty="0" err="1">
                <a:latin typeface="TimesNewRomanPSMT"/>
              </a:rPr>
              <a:t>Azady</a:t>
            </a:r>
            <a:r>
              <a:rPr lang="en-US" sz="2800" dirty="0">
                <a:latin typeface="TimesNewRomanPSMT"/>
              </a:rPr>
              <a:t>,</a:t>
            </a:r>
          </a:p>
          <a:p>
            <a:r>
              <a:rPr lang="en-US" sz="2800" dirty="0" err="1">
                <a:latin typeface="TimesNewRomanPSMT"/>
              </a:rPr>
              <a:t>Magtymguly</a:t>
            </a:r>
            <a:r>
              <a:rPr lang="en-US" sz="2800" dirty="0">
                <a:latin typeface="TimesNewRomanPSMT"/>
              </a:rPr>
              <a:t>, </a:t>
            </a:r>
            <a:r>
              <a:rPr lang="en-US" sz="2800" dirty="0" err="1">
                <a:latin typeface="TimesNewRomanPSMT"/>
              </a:rPr>
              <a:t>Kemine</a:t>
            </a:r>
            <a:r>
              <a:rPr lang="en-US" sz="2800" dirty="0">
                <a:latin typeface="TimesNewRomanPSMT"/>
              </a:rPr>
              <a:t>, </a:t>
            </a:r>
            <a:r>
              <a:rPr lang="en-US" sz="2800" dirty="0" err="1">
                <a:latin typeface="TimesNewRomanPSMT"/>
              </a:rPr>
              <a:t>Seýdi</a:t>
            </a:r>
            <a:r>
              <a:rPr lang="en-US" sz="2800" dirty="0">
                <a:latin typeface="TimesNewRomanPSMT"/>
              </a:rPr>
              <a:t>, </a:t>
            </a:r>
            <a:r>
              <a:rPr lang="en-US" sz="2800" dirty="0" err="1">
                <a:latin typeface="TimesNewRomanPSMT"/>
              </a:rPr>
              <a:t>Zelili</a:t>
            </a:r>
            <a:r>
              <a:rPr lang="en-US" sz="2800" dirty="0">
                <a:latin typeface="TimesNewRomanPSMT"/>
              </a:rPr>
              <a:t>, </a:t>
            </a:r>
            <a:r>
              <a:rPr lang="en-US" sz="2800" dirty="0" err="1">
                <a:latin typeface="TimesNewRomanPSMT"/>
              </a:rPr>
              <a:t>Mollanepes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ýaly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şahyrlaryň</a:t>
            </a:r>
            <a:endParaRPr lang="en-US" sz="2800" dirty="0">
              <a:latin typeface="TimesNewRomanPSMT"/>
            </a:endParaRPr>
          </a:p>
          <a:p>
            <a:r>
              <a:rPr lang="en-US" sz="2800" dirty="0" err="1">
                <a:latin typeface="TimesNewRomanPSMT"/>
              </a:rPr>
              <a:t>filosofiki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garaýyşlary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derňelýär</a:t>
            </a:r>
            <a:r>
              <a:rPr lang="en-US" sz="2800" dirty="0">
                <a:latin typeface="TimesNewRomanPSMT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393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2580" y="914401"/>
            <a:ext cx="10779617" cy="691806"/>
          </a:xfrm>
        </p:spPr>
        <p:txBody>
          <a:bodyPr>
            <a:no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79" y="1606207"/>
            <a:ext cx="107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1511" y="805988"/>
            <a:ext cx="1050995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köpugurlylygy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tk-T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antroposentrizmi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taglymatlarynyň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oýlanmalarynyň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manysy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ýaşaýşy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ýaşaýşynyň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hereketiniň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soraglar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durýarlar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taryhyň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subýekti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obýekti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gapma-garşylygynda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bitewiliginde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köpdürli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gatnaşyklaryny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öz-özi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gatnaşygyny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derňeýär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2580" y="914401"/>
            <a:ext cx="10779617" cy="691806"/>
          </a:xfrm>
        </p:spPr>
        <p:txBody>
          <a:bodyPr>
            <a:no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79" y="1606207"/>
            <a:ext cx="107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1511" y="805988"/>
            <a:ext cx="105099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ugurlary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taglymatlaryň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sistemasydyr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plýurialistik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praktikanyň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ösmegi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ýüzýyllygyň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has-da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ýarymynda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garaýyşlaryň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çykmaklygy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baglanyşyklydyr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zaman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ýyllyk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özboluşly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dowamydyr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2580" y="914401"/>
            <a:ext cx="10779617" cy="691806"/>
          </a:xfrm>
        </p:spPr>
        <p:txBody>
          <a:bodyPr>
            <a:no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79" y="1606207"/>
            <a:ext cx="107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1511" y="805988"/>
            <a:ext cx="1050995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ugurlary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3600" dirty="0" smtClean="0"/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taglymatlarynyň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hataryna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ekzistensializm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k-T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pragmatizm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k-TM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empirizm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k-TM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neotomizm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k-T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neopozitiwizm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k-TM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semantika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fenomenologiýa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k-TM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struktualizm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postmodernizm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germenewtika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sinergetika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k-TM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psihoanaliz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girýär</a:t>
            </a:r>
            <a:endParaRPr lang="tk-TM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2580" y="914401"/>
            <a:ext cx="10779617" cy="691806"/>
          </a:xfrm>
        </p:spPr>
        <p:txBody>
          <a:bodyPr>
            <a:no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579" y="1606207"/>
            <a:ext cx="1077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410" y="728715"/>
            <a:ext cx="105099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ugurlary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3600" dirty="0" smtClean="0"/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Ekzistensializm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ýaşaýyş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ugrukmasyna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antropologik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meselesi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dünýädäki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ýaşaýşy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baglydyr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belli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göwnüçökgünlik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dünýägaraýşa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eýerýär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gapmagarşylyklaryň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çökgünlikleriň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şertinde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nähili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ýaşamaly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soragy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sürýär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durmuşynyň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medeniýetiniň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görnüşlerine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ýüzlenýärler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Ekzistensializm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Ýaspers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(1883-1969)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Haýdegger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(1889-1976)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esaslandyrylan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276416"/>
            <a:ext cx="105477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000" dirty="0" smtClean="0">
                <a:latin typeface="TimesNewRomanPSMT"/>
              </a:rPr>
              <a:t>	</a:t>
            </a:r>
            <a:r>
              <a:rPr lang="en-US" sz="3000" dirty="0" err="1" smtClean="0">
                <a:latin typeface="TimesNewRomanPSMT"/>
              </a:rPr>
              <a:t>Ekzistensializm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jahan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uruşlary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döwründe</a:t>
            </a:r>
            <a:r>
              <a:rPr lang="en-US" sz="3000" dirty="0">
                <a:latin typeface="TimesNewRomanPSMT"/>
              </a:rPr>
              <a:t> (</a:t>
            </a:r>
            <a:r>
              <a:rPr lang="en-US" sz="3000" dirty="0" err="1">
                <a:latin typeface="TimesNewRomanPSMT"/>
              </a:rPr>
              <a:t>Birinji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jahan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urşy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döwründe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>
                <a:latin typeface="TimesNewRomanPSMT"/>
              </a:rPr>
              <a:t>– </a:t>
            </a:r>
            <a:r>
              <a:rPr lang="en-US" sz="3000" dirty="0" err="1">
                <a:latin typeface="TimesNewRomanPSMT"/>
              </a:rPr>
              <a:t>nemes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Ikinji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jahan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urşy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döwründe</a:t>
            </a:r>
            <a:r>
              <a:rPr lang="en-US" sz="3000" dirty="0">
                <a:latin typeface="TimesNewRomanPSMT"/>
              </a:rPr>
              <a:t> – </a:t>
            </a:r>
            <a:r>
              <a:rPr lang="en-US" sz="3000" dirty="0" err="1">
                <a:latin typeface="TimesNewRomanPSMT"/>
              </a:rPr>
              <a:t>fransuz</a:t>
            </a:r>
            <a:r>
              <a:rPr lang="en-US" sz="3000" dirty="0">
                <a:latin typeface="TimesNewRomanPSMT"/>
              </a:rPr>
              <a:t>) </a:t>
            </a:r>
            <a:r>
              <a:rPr lang="en-US" sz="3000" dirty="0" err="1" smtClean="0">
                <a:latin typeface="TimesNewRomanPSMT"/>
              </a:rPr>
              <a:t>tötänleýin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ýüze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çykmaýar</a:t>
            </a:r>
            <a:r>
              <a:rPr lang="en-US" sz="3000" dirty="0">
                <a:latin typeface="TimesNewRomanPSMT"/>
              </a:rPr>
              <a:t>. Bu </a:t>
            </a:r>
            <a:r>
              <a:rPr lang="en-US" sz="3000" dirty="0" err="1">
                <a:latin typeface="TimesNewRomanPSMT"/>
              </a:rPr>
              <a:t>filosofiýa</a:t>
            </a:r>
            <a:r>
              <a:rPr lang="en-US" sz="3000" dirty="0">
                <a:latin typeface="TimesNewRomanPSMT"/>
              </a:rPr>
              <a:t> XX </a:t>
            </a:r>
            <a:r>
              <a:rPr lang="en-US" sz="3000" dirty="0" err="1">
                <a:latin typeface="TimesNewRomanPSMT"/>
              </a:rPr>
              <a:t>asyryň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gaýgyly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pursatyny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dirilik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smtClean="0">
                <a:latin typeface="TimesNewRomanPSMT"/>
              </a:rPr>
              <a:t>we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ölümiň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aralygynda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goýlan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adamyň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ýaşaýyşdan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daşlaşmagyny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şöhlelendirýär</a:t>
            </a:r>
            <a:r>
              <a:rPr lang="en-US" sz="3000" dirty="0" smtClean="0">
                <a:latin typeface="TimesNewRomanPSMT"/>
              </a:rPr>
              <a:t>.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Onuň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üçin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daşlaşma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bu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bir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tarapdan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adamyň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döreden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zatlarynyň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oňa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garşy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durýan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güýje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öwrülmegi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ikinji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tarapdan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bolsa</a:t>
            </a:r>
            <a:r>
              <a:rPr lang="en-US" sz="3000" dirty="0" smtClean="0">
                <a:latin typeface="TimesNewRomanPSMT"/>
              </a:rPr>
              <a:t>,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döwletiň</a:t>
            </a:r>
            <a:r>
              <a:rPr lang="en-US" sz="3000" dirty="0">
                <a:latin typeface="TimesNewRomanPSMT"/>
              </a:rPr>
              <a:t>, </a:t>
            </a:r>
            <a:r>
              <a:rPr lang="en-US" sz="3000" dirty="0" err="1">
                <a:latin typeface="TimesNewRomanPSMT"/>
              </a:rPr>
              <a:t>onuň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dürli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hili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edaralarynyň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adama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garşy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durmagy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smtClean="0">
                <a:latin typeface="TimesNewRomanPSMT"/>
              </a:rPr>
              <a:t>we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başgalardyr</a:t>
            </a:r>
            <a:r>
              <a:rPr lang="en-US" sz="3000" dirty="0">
                <a:latin typeface="TimesNewRomanPSMT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34122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491" y="764024"/>
            <a:ext cx="106250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Neopozitiwizm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pozitiwistik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orun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eýeleýär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Pozitiwistik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(lat.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positivus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oňaýly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30-njy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günlere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täsirliligini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ýitirmän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Pozitiwizm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ösüşiniň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başlangyç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O.Kontuň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G.Spenseriň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beýlekileriň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baglydyr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XIX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ahyrynda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başynda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R.Awenarius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E.Mah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A.Puankare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beýlekileriň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empiriokritisizm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bellidir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Üçünji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neopozitiwizm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-da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logiki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pozitiwizm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9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187" y="523105"/>
            <a:ext cx="1086976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pozitiwizmiň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çykmaklygy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pudaklarynyň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barlagyň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usullarynyň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gelmegi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baglydyr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Rasseliň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belleýşi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analitiki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empirizmi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barlagyň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görnüşlerinden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tapawutlylykda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matematikany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tehnikany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ösdürýär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neopozitiwizmiň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özboluşlylygy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logikanyň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tehnikasyny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kämilleşdirmek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çäklenmeýär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Neopozitiwizmiň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ýörelgesi</a:t>
            </a:r>
            <a:r>
              <a:rPr lang="tk-TM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werifikasiýa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(lat. </a:t>
            </a:r>
            <a:r>
              <a:rPr lang="en-US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vereus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facere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bitirmek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ýörelgesi</a:t>
            </a:r>
            <a:r>
              <a:rPr lang="tk-TM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ýörelgä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laýyklykda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esaslandyryjy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sözlemlerinden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protokollaýyn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sözlemlerden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aýdylanlar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tk-TM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bilmeýärler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manysyz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sözleriň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hataryna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pikiriçe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köpsanly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pikirler</a:t>
            </a:r>
            <a:r>
              <a:rPr lang="tk-TM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girýärler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bakydyr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tk-TM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materiýa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substansiýadyr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kesgitlemeler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3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611" y="936010"/>
            <a:ext cx="105993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b="1" dirty="0" smtClean="0">
                <a:latin typeface="TimesNewRomanPS-BoldMT"/>
              </a:rPr>
              <a:t>	</a:t>
            </a:r>
            <a:r>
              <a:rPr lang="en-US" sz="3000" b="1" dirty="0" err="1" smtClean="0">
                <a:latin typeface="TimesNewRomanPS-BoldMT"/>
              </a:rPr>
              <a:t>Fenomenologiýa</a:t>
            </a:r>
            <a:r>
              <a:rPr lang="en-US" sz="3000" b="1" dirty="0">
                <a:latin typeface="TimesNewRomanPS-BoldMT"/>
              </a:rPr>
              <a:t>. </a:t>
            </a:r>
            <a:r>
              <a:rPr lang="en-US" sz="3000" dirty="0" err="1">
                <a:latin typeface="TimesNewRomanPSMT"/>
              </a:rPr>
              <a:t>Fenomenologiýa</a:t>
            </a:r>
            <a:r>
              <a:rPr lang="en-US" sz="3000" dirty="0">
                <a:latin typeface="TimesNewRomanPSMT"/>
              </a:rPr>
              <a:t> (</a:t>
            </a:r>
            <a:r>
              <a:rPr lang="en-US" sz="3000" dirty="0" err="1">
                <a:latin typeface="TimesNewRomanPSMT"/>
              </a:rPr>
              <a:t>grek</a:t>
            </a:r>
            <a:r>
              <a:rPr lang="en-US" sz="3000" dirty="0">
                <a:latin typeface="TimesNewRomanPSMT"/>
              </a:rPr>
              <a:t>. </a:t>
            </a:r>
            <a:r>
              <a:rPr lang="en-US" sz="3000" i="1" dirty="0" err="1">
                <a:latin typeface="TimesNewRomanPS-ItalicMT"/>
              </a:rPr>
              <a:t>pheinomenon</a:t>
            </a:r>
            <a:r>
              <a:rPr lang="en-US" sz="3000" i="1" dirty="0">
                <a:latin typeface="TimesNewRomanPS-ItalicMT"/>
              </a:rPr>
              <a:t> </a:t>
            </a:r>
            <a:r>
              <a:rPr lang="en-US" sz="3000" dirty="0">
                <a:latin typeface="TimesNewRomanPSMT"/>
              </a:rPr>
              <a:t>– </a:t>
            </a:r>
            <a:r>
              <a:rPr lang="en-US" sz="3000" dirty="0" err="1" smtClean="0">
                <a:latin typeface="TimesNewRomanPSMT"/>
              </a:rPr>
              <a:t>gelýän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smtClean="0">
                <a:latin typeface="TimesNewRomanPSMT"/>
              </a:rPr>
              <a:t>we </a:t>
            </a:r>
            <a:r>
              <a:rPr lang="en-US" sz="3000" i="1" dirty="0">
                <a:latin typeface="TimesNewRomanPS-ItalicMT"/>
              </a:rPr>
              <a:t>logos – </a:t>
            </a:r>
            <a:r>
              <a:rPr lang="en-US" sz="3000" dirty="0" err="1">
                <a:latin typeface="TimesNewRomanPSMT"/>
              </a:rPr>
              <a:t>bilim</a:t>
            </a:r>
            <a:r>
              <a:rPr lang="en-US" sz="3000" dirty="0">
                <a:latin typeface="TimesNewRomanPSMT"/>
              </a:rPr>
              <a:t>) XX </a:t>
            </a:r>
            <a:r>
              <a:rPr lang="en-US" sz="3000" dirty="0" err="1">
                <a:latin typeface="TimesNewRomanPSMT"/>
              </a:rPr>
              <a:t>asyryň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iň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bir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täsirli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filosofiki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akymydyr</a:t>
            </a:r>
            <a:r>
              <a:rPr lang="en-US" sz="3000" dirty="0">
                <a:latin typeface="TimesNewRomanPSMT"/>
              </a:rPr>
              <a:t>. </a:t>
            </a:r>
            <a:r>
              <a:rPr lang="en-US" sz="3000" dirty="0" smtClean="0">
                <a:latin typeface="TimesNewRomanPSMT"/>
              </a:rPr>
              <a:t>Bu</a:t>
            </a:r>
            <a:r>
              <a:rPr lang="tk-TM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akym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nemes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filosofy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b="1" dirty="0">
                <a:latin typeface="TimesNewRomanPS-BoldMT"/>
              </a:rPr>
              <a:t>Edmund </a:t>
            </a:r>
            <a:r>
              <a:rPr lang="en-US" sz="3000" b="1" dirty="0" err="1">
                <a:latin typeface="TimesNewRomanPS-BoldMT"/>
              </a:rPr>
              <a:t>Gusserl</a:t>
            </a:r>
            <a:r>
              <a:rPr lang="en-US" sz="3000" b="1" dirty="0">
                <a:latin typeface="TimesNewRomanPS-BoldMT"/>
              </a:rPr>
              <a:t> </a:t>
            </a:r>
            <a:r>
              <a:rPr lang="en-US" sz="3000" dirty="0">
                <a:latin typeface="TimesNewRomanPSMT"/>
              </a:rPr>
              <a:t>(1658-1938) </a:t>
            </a:r>
            <a:r>
              <a:rPr lang="en-US" sz="3000" dirty="0" err="1">
                <a:latin typeface="TimesNewRomanPSMT"/>
              </a:rPr>
              <a:t>tarapyndan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esaslandyrylýar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smtClean="0">
                <a:latin typeface="TimesNewRomanPSMT"/>
              </a:rPr>
              <a:t>we </a:t>
            </a:r>
            <a:r>
              <a:rPr lang="en-US" sz="3000" b="1" dirty="0">
                <a:latin typeface="TimesNewRomanPS-BoldMT"/>
              </a:rPr>
              <a:t>Martin </a:t>
            </a:r>
            <a:r>
              <a:rPr lang="en-US" sz="3000" b="1" dirty="0" err="1">
                <a:latin typeface="TimesNewRomanPS-BoldMT"/>
              </a:rPr>
              <a:t>Haýdegger</a:t>
            </a:r>
            <a:r>
              <a:rPr lang="en-US" sz="3000" b="1" dirty="0">
                <a:latin typeface="TimesNewRomanPS-BoldMT"/>
              </a:rPr>
              <a:t> </a:t>
            </a:r>
            <a:r>
              <a:rPr lang="en-US" sz="3000" dirty="0">
                <a:latin typeface="TimesNewRomanPSMT"/>
              </a:rPr>
              <a:t>(1889-1976) </a:t>
            </a:r>
            <a:r>
              <a:rPr lang="en-US" sz="3000" dirty="0" err="1">
                <a:latin typeface="TimesNewRomanPSMT"/>
              </a:rPr>
              <a:t>tarapyndan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ösdürilýär</a:t>
            </a:r>
            <a:r>
              <a:rPr lang="en-US" sz="3000" dirty="0">
                <a:latin typeface="TimesNewRomanPSMT"/>
              </a:rPr>
              <a:t>.</a:t>
            </a:r>
          </a:p>
          <a:p>
            <a:pPr algn="just"/>
            <a:r>
              <a:rPr lang="en-US" sz="3000" dirty="0" err="1">
                <a:latin typeface="TimesNewRomanPSMT"/>
              </a:rPr>
              <a:t>Fenomenologiýa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üçin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iň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esasy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mesele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bolup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aňyň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meseleleri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çykyş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edýär</a:t>
            </a:r>
            <a:r>
              <a:rPr lang="en-US" sz="3000" dirty="0">
                <a:latin typeface="TimesNewRomanPSMT"/>
              </a:rPr>
              <a:t>. Bu </a:t>
            </a:r>
            <a:r>
              <a:rPr lang="en-US" sz="3000" dirty="0" err="1">
                <a:latin typeface="TimesNewRomanPSMT"/>
              </a:rPr>
              <a:t>bolsa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taglymatda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manylaryň</a:t>
            </a:r>
            <a:r>
              <a:rPr lang="en-US" sz="3000" dirty="0">
                <a:latin typeface="TimesNewRomanPSMT"/>
              </a:rPr>
              <a:t> ideal </a:t>
            </a:r>
            <a:r>
              <a:rPr lang="en-US" sz="3000" dirty="0" err="1">
                <a:latin typeface="TimesNewRomanPSMT"/>
              </a:rPr>
              <a:t>logiki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baglanyşygynyň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özboluşlylygyny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kesgitlemek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meselesinden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gelip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çykýar</a:t>
            </a:r>
            <a:r>
              <a:rPr lang="en-US" sz="3000" dirty="0">
                <a:latin typeface="TimesNewRomanPSMT"/>
              </a:rPr>
              <a:t>. </a:t>
            </a:r>
            <a:r>
              <a:rPr lang="en-US" sz="3000" dirty="0" err="1">
                <a:latin typeface="TimesNewRomanPSMT"/>
              </a:rPr>
              <a:t>Gusserl</a:t>
            </a:r>
            <a:r>
              <a:rPr lang="en-US" sz="3000" dirty="0">
                <a:latin typeface="TimesNewRomanPSMT"/>
              </a:rPr>
              <a:t>:</a:t>
            </a:r>
          </a:p>
          <a:p>
            <a:pPr algn="just"/>
            <a:r>
              <a:rPr lang="en-US" sz="3000" dirty="0">
                <a:latin typeface="TimesNewRomanPSMT"/>
              </a:rPr>
              <a:t>“</a:t>
            </a:r>
            <a:r>
              <a:rPr lang="en-US" sz="3000" dirty="0" err="1">
                <a:latin typeface="TimesNewRomanPSMT"/>
              </a:rPr>
              <a:t>Manyny</a:t>
            </a:r>
            <a:r>
              <a:rPr lang="en-US" sz="3000" dirty="0">
                <a:latin typeface="TimesNewRomanPSMT"/>
              </a:rPr>
              <a:t> ideal </a:t>
            </a:r>
            <a:r>
              <a:rPr lang="en-US" sz="3000" dirty="0" err="1">
                <a:latin typeface="TimesNewRomanPSMT"/>
              </a:rPr>
              <a:t>bitewilik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hökmünde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gurnaýan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aňyň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düzümi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nähili</a:t>
            </a:r>
            <a:r>
              <a:rPr lang="en-US" sz="3000" dirty="0" smtClean="0">
                <a:latin typeface="TimesNewRomanPSMT"/>
              </a:rPr>
              <a:t>?”</a:t>
            </a:r>
            <a:r>
              <a:rPr lang="tk-TM" sz="3000" dirty="0" smtClean="0">
                <a:latin typeface="TimesNewRomanPSMT"/>
              </a:rPr>
              <a:t> </a:t>
            </a:r>
            <a:r>
              <a:rPr lang="en-US" sz="3000" dirty="0" err="1" smtClean="0">
                <a:latin typeface="TimesNewRomanPSMT"/>
              </a:rPr>
              <a:t>diýen</a:t>
            </a:r>
            <a:r>
              <a:rPr lang="en-US" sz="3000" dirty="0" smtClean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soragy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öňe</a:t>
            </a:r>
            <a:r>
              <a:rPr lang="en-US" sz="3000" dirty="0">
                <a:latin typeface="TimesNewRomanPSMT"/>
              </a:rPr>
              <a:t> </a:t>
            </a:r>
            <a:r>
              <a:rPr lang="en-US" sz="3000" dirty="0" err="1">
                <a:latin typeface="TimesNewRomanPSMT"/>
              </a:rPr>
              <a:t>sürýär</a:t>
            </a:r>
            <a:r>
              <a:rPr lang="en-US" sz="3000" dirty="0">
                <a:latin typeface="TimesNewRomanPSMT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94973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937</TotalTime>
  <Words>385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Garamond</vt:lpstr>
      <vt:lpstr>Times New Roman</vt:lpstr>
      <vt:lpstr>TimesNewRomanPS-BoldMT</vt:lpstr>
      <vt:lpstr>TimesNewRomanPS-ItalicMT</vt:lpstr>
      <vt:lpstr>TimesNewRomanPSMT</vt:lpstr>
      <vt:lpstr>Натуральные материалы</vt:lpstr>
      <vt:lpstr> XX  asyrda  filosofiýanyň  ösüş aýratynlyklary  we  häzirki  zaman  filosofiýanyň  esasy ugurlarynyň kemala  gelmegi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Filosofiýanyň ösüş taryhy Gadymy we orta asyr filosofiýasy</dc:title>
  <dc:creator>Lenovo</dc:creator>
  <cp:lastModifiedBy>Admin</cp:lastModifiedBy>
  <cp:revision>65</cp:revision>
  <dcterms:created xsi:type="dcterms:W3CDTF">2018-09-11T05:21:34Z</dcterms:created>
  <dcterms:modified xsi:type="dcterms:W3CDTF">2018-10-09T22:19:14Z</dcterms:modified>
</cp:coreProperties>
</file>