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92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935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414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171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896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652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151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94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16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40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865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193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012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663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968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2790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508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6E5FBE1-B7E7-4227-B80E-4A8ED89C92E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BDEDCD-948C-4899-96EC-26CE390A0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05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549573"/>
              </p:ext>
            </p:extLst>
          </p:nvPr>
        </p:nvGraphicFramePr>
        <p:xfrm>
          <a:off x="923454" y="1192203"/>
          <a:ext cx="10393378" cy="413956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393378">
                  <a:extLst>
                    <a:ext uri="{9D8B030D-6E8A-4147-A177-3AD203B41FA5}">
                      <a16:colId xmlns:a16="http://schemas.microsoft.com/office/drawing/2014/main" val="3614831567"/>
                    </a:ext>
                  </a:extLst>
                </a:gridCol>
              </a:tblGrid>
              <a:tr h="1261285">
                <a:tc>
                  <a:txBody>
                    <a:bodyPr/>
                    <a:lstStyle/>
                    <a:p>
                      <a:pPr indent="1263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Ösýän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ykdysadyýetinde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gozgalmaýan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emlägiň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bazarynyň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emele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gelmeginewe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ösüşine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degişli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ýagdaýlar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kanuna</a:t>
                      </a:r>
                      <a:r>
                        <a:rPr lang="ru-RU" sz="3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laýyklyklar</a:t>
                      </a:r>
                      <a:endParaRPr lang="en-US" sz="32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1263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lvl="0" indent="-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15900" algn="l"/>
                        </a:tabLs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Içerki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we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daşky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ýagdaýlar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faktorlar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Faktorlaryň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balansy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457200" lvl="0" indent="-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15900" algn="l"/>
                        </a:tabLs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Russiýanyň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iň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täze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taryhynda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ýaşaýyş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jaýlary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boýunça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bazaryň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ösüşiniň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döwürleri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457200" lvl="0" indent="-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15900" algn="l"/>
                        </a:tabLst>
                      </a:pP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Makroykdysadyýet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we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gozgalmaýan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emlägiň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5067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8052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718" y="854228"/>
            <a:ext cx="9943723" cy="512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Kapitalizasiýa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tersligiň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çaklama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döwrüniň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başynda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arzanladyş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nyrhynda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kesgitlenildi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almak-satmak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amalyny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gözlemek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araçylara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komissiýa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tölegleriniň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düzedildi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Komissiýanyň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göwrümi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satylýan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funksional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maksadyna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likwidligine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desganyň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meýdanyna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geleşik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masştabyna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kompaniýalarynyň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wekilleri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geçirilen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maslahatlardan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komissiýanyň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geleşik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3% -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boldy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4200"/>
              </a:spcAft>
            </a:pP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Böleginiň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tölegleri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hasaplamak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netijeleri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construc-nji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redpolagaemogo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maksatly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giden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depo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jaýlaryň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kärendä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300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05327" y="579947"/>
            <a:ext cx="389080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Bahalandyrmagyň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obýektiniň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beýany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061546"/>
              </p:ext>
            </p:extLst>
          </p:nvPr>
        </p:nvGraphicFramePr>
        <p:xfrm>
          <a:off x="932507" y="990829"/>
          <a:ext cx="10031239" cy="50586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8317">
                  <a:extLst>
                    <a:ext uri="{9D8B030D-6E8A-4147-A177-3AD203B41FA5}">
                      <a16:colId xmlns:a16="http://schemas.microsoft.com/office/drawing/2014/main" val="2469716887"/>
                    </a:ext>
                  </a:extLst>
                </a:gridCol>
                <a:gridCol w="3268607">
                  <a:extLst>
                    <a:ext uri="{9D8B030D-6E8A-4147-A177-3AD203B41FA5}">
                      <a16:colId xmlns:a16="http://schemas.microsoft.com/office/drawing/2014/main" val="51661058"/>
                    </a:ext>
                  </a:extLst>
                </a:gridCol>
                <a:gridCol w="3104315">
                  <a:extLst>
                    <a:ext uri="{9D8B030D-6E8A-4147-A177-3AD203B41FA5}">
                      <a16:colId xmlns:a16="http://schemas.microsoft.com/office/drawing/2014/main" val="1137876309"/>
                    </a:ext>
                  </a:extLst>
                </a:gridCol>
              </a:tblGrid>
              <a:tr h="194760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Häsiýetli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Düşündiriş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864347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Baha bermek obýekti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 gaýtadan işleýän dükan -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 gaýtadan işleýän dükan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extLst>
                  <a:ext uri="{0D108BD9-81ED-4DB2-BD59-A6C34878D82A}">
                    <a16:rowId xmlns:a16="http://schemas.microsoft.com/office/drawing/2014/main" val="682561215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önümçilik binasy No.1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önümçilik binasy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extLst>
                  <a:ext uri="{0D108BD9-81ED-4DB2-BD59-A6C34878D82A}">
                    <a16:rowId xmlns:a16="http://schemas.microsoft.com/office/drawing/2014/main" val="662421972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galereýa bilen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extLst>
                  <a:ext uri="{0D108BD9-81ED-4DB2-BD59-A6C34878D82A}">
                    <a16:rowId xmlns:a16="http://schemas.microsoft.com/office/drawing/2014/main" val="2116695129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Öwreniş belgisi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00001209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00001210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ctr"/>
                </a:tc>
                <a:extLst>
                  <a:ext uri="{0D108BD9-81ED-4DB2-BD59-A6C34878D82A}">
                    <a16:rowId xmlns:a16="http://schemas.microsoft.com/office/drawing/2014/main" val="1088912277"/>
                  </a:ext>
                </a:extLst>
              </a:tr>
              <a:tr h="278227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Kitap (başlangyç) bahasy, s.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1,000,000.00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1,000,000.00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ctr"/>
                </a:tc>
                <a:extLst>
                  <a:ext uri="{0D108BD9-81ED-4DB2-BD59-A6C34878D82A}">
                    <a16:rowId xmlns:a16="http://schemas.microsoft.com/office/drawing/2014/main" val="3662608749"/>
                  </a:ext>
                </a:extLst>
              </a:tr>
              <a:tr h="389519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Kitap (galyndy) bahasy 01.01.2009, s.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863 787.34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863 787.34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extLst>
                  <a:ext uri="{0D108BD9-81ED-4DB2-BD59-A6C34878D82A}">
                    <a16:rowId xmlns:a16="http://schemas.microsoft.com/office/drawing/2014/main" val="609747770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Döwlet şahadatnamasy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655851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hasaba alyş hukuklary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extLst>
                  <a:ext uri="{0D108BD9-81ED-4DB2-BD59-A6C34878D82A}">
                    <a16:rowId xmlns:a16="http://schemas.microsoft.com/office/drawing/2014/main" val="3874353808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Kadastr (adaty) san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ctr"/>
                </a:tc>
                <a:extLst>
                  <a:ext uri="{0D108BD9-81ED-4DB2-BD59-A6C34878D82A}">
                    <a16:rowId xmlns:a16="http://schemas.microsoft.com/office/drawing/2014/main" val="1606831914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Bellemek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Residentialaşaýyş däl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180164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Häzirki ulanylyşy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 gaýtadan işleýän zawod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940782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Jaýlary ulanmak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marL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Önümçilik,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Önümçilik,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extLst>
                  <a:ext uri="{0D108BD9-81ED-4DB2-BD59-A6C34878D82A}">
                    <a16:rowId xmlns:a16="http://schemas.microsoft.com/office/drawing/2014/main" val="2916230497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marL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ammar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administratiw,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extLst>
                  <a:ext uri="{0D108BD9-81ED-4DB2-BD59-A6C34878D82A}">
                    <a16:rowId xmlns:a16="http://schemas.microsoft.com/office/drawing/2014/main" val="2022117522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ammar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extLst>
                  <a:ext uri="{0D108BD9-81ED-4DB2-BD59-A6C34878D82A}">
                    <a16:rowId xmlns:a16="http://schemas.microsoft.com/office/drawing/2014/main" val="1146502033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Hasaba alnan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Hususy emläk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327836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Awtorlyk hukugy eýesi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Kompaniýa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8750625"/>
                  </a:ext>
                </a:extLst>
              </a:tr>
              <a:tr h="389519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Hukukyň ýüze çykmagy üçin esas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Satmak we satyn almak şertnamasy w / o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505553"/>
                  </a:ext>
                </a:extLst>
              </a:tr>
              <a:tr h="194760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Girişler barada maglumat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Ipoteka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837172"/>
                  </a:ext>
                </a:extLst>
              </a:tr>
              <a:tr h="389519">
                <a:tc>
                  <a:txBody>
                    <a:bodyPr/>
                    <a:lstStyle/>
                    <a:p>
                      <a:pPr indent="1016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Uzak möhletli kärende şertnamalary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ýaşynda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b / n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65" marR="366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476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4219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7594" y="1105710"/>
            <a:ext cx="10233433" cy="4656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9900" algn="just">
              <a:lnSpc>
                <a:spcPct val="115000"/>
              </a:lnSpc>
              <a:spcBef>
                <a:spcPts val="1220"/>
              </a:spcBef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satuw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şertnamasy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 / n; 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eti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işleýän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dükanyň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- 2-nji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binasynyň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binasyna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hukugynyň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alnandygy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şahadatnama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  </a:t>
            </a:r>
            <a:endParaRPr lang="ru-RU" sz="2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699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resminamalar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pasport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 / o);    </a:t>
            </a:r>
            <a:endParaRPr lang="ru-RU" sz="2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699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kärendesi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şertnamasy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;    </a:t>
            </a:r>
            <a:endParaRPr lang="ru-RU" sz="2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699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böleginiň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kadastr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meýilnamasy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   </a:t>
            </a:r>
            <a:endParaRPr lang="ru-RU" sz="2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699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çeşme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şertnamasy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   </a:t>
            </a:r>
            <a:endParaRPr lang="ru-RU" sz="2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699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enjamlaryny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abatlamak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şertnama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   </a:t>
            </a:r>
            <a:endParaRPr lang="ru-RU" sz="2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699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şertnamasy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   </a:t>
            </a:r>
            <a:endParaRPr lang="ru-RU" sz="2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699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müşderi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berilýän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  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993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6771" y="825057"/>
            <a:ext cx="10016151" cy="512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99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mümkinçiligi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obýektiniň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dizaýny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meýilleşdiriş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aýratynlyklary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funksional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ýoldaşlyk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administratiw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ammar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funksiýasy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ulanylmagyny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hasaplamaga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ýeterlik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69900" algn="just">
              <a:lnSpc>
                <a:spcPct val="115000"/>
              </a:lnSpc>
              <a:spcAft>
                <a:spcPts val="2850"/>
              </a:spcAft>
            </a:pP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esaslandyrmasy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Mümkinçilikleriň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başarnyklary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ýetirilmegi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mümkinçiligini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tutup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ýoldaşlyk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administratiw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aç-açan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funksiýaly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ammarynda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emlägi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beýläk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täsirli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wariant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575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6294" y="649691"/>
            <a:ext cx="10203255" cy="5586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9900" algn="just">
              <a:lnSpc>
                <a:spcPct val="115000"/>
              </a:lnSpc>
              <a:spcBef>
                <a:spcPts val="1220"/>
              </a:spcBef>
              <a:spcAft>
                <a:spcPts val="0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sazlamak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Deňeşdirmegiň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tejribesi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satuwa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çykarylýar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maliýeleşdirmegiň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deňeşdirilýär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düzediş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0%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6990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Teklipiň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geleşigiň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)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düzediş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Russiýanyň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bazaryndaky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likwidlik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krizisine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global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çökgünliginde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täjirçilik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ep-esli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arzan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satmaga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taýyn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teklipleriň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10 ... 15%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tapawutlanýar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düzediş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girizilmegine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69900"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Şertnamanyň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teklip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)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senesine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sazlamak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 Bazar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bahasyny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satuwa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çykarylan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zatlary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saýladyk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düzediş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0%.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455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2588" y="682204"/>
            <a:ext cx="55169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Telekeçiniň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girdejisini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hasaplamak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558623"/>
              </p:ext>
            </p:extLst>
          </p:nvPr>
        </p:nvGraphicFramePr>
        <p:xfrm>
          <a:off x="1341871" y="1490875"/>
          <a:ext cx="9667143" cy="43938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32320">
                  <a:extLst>
                    <a:ext uri="{9D8B030D-6E8A-4147-A177-3AD203B41FA5}">
                      <a16:colId xmlns:a16="http://schemas.microsoft.com/office/drawing/2014/main" val="4174837528"/>
                    </a:ext>
                  </a:extLst>
                </a:gridCol>
                <a:gridCol w="2134823">
                  <a:extLst>
                    <a:ext uri="{9D8B030D-6E8A-4147-A177-3AD203B41FA5}">
                      <a16:colId xmlns:a16="http://schemas.microsoft.com/office/drawing/2014/main" val="1342170868"/>
                    </a:ext>
                  </a:extLst>
                </a:gridCol>
              </a:tblGrid>
              <a:tr h="447912">
                <a:tc>
                  <a:txBody>
                    <a:bodyPr/>
                    <a:lstStyle/>
                    <a:p>
                      <a:pPr indent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Indeks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Gymmatlyk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extLst>
                  <a:ext uri="{0D108BD9-81ED-4DB2-BD59-A6C34878D82A}">
                    <a16:rowId xmlns:a16="http://schemas.microsoft.com/office/drawing/2014/main" val="1848155480"/>
                  </a:ext>
                </a:extLst>
              </a:tr>
              <a:tr h="631685">
                <a:tc>
                  <a:txBody>
                    <a:bodyPr/>
                    <a:lstStyle/>
                    <a:p>
                      <a:pPr indent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Gurluşygyň dowamlylygy, aýlar (SNiP 1.04.03-85)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2078533650"/>
                  </a:ext>
                </a:extLst>
              </a:tr>
              <a:tr h="626807">
                <a:tc>
                  <a:txBody>
                    <a:bodyPr/>
                    <a:lstStyle/>
                    <a:p>
                      <a:pPr indent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Alternatiw maýa goýumlarynyň ýyllyk girdejisi (1KY%)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 dört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874941367"/>
                  </a:ext>
                </a:extLst>
              </a:tr>
              <a:tr h="447912">
                <a:tc>
                  <a:txBody>
                    <a:bodyPr/>
                    <a:lstStyle/>
                    <a:p>
                      <a:pPr indent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Valueeriň bahasy (tegelek), s.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40,800,000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extLst>
                  <a:ext uri="{0D108BD9-81ED-4DB2-BD59-A6C34878D82A}">
                    <a16:rowId xmlns:a16="http://schemas.microsoft.com/office/drawing/2014/main" val="3751912150"/>
                  </a:ext>
                </a:extLst>
              </a:tr>
              <a:tr h="447912">
                <a:tc>
                  <a:txBody>
                    <a:bodyPr/>
                    <a:lstStyle/>
                    <a:p>
                      <a:pPr indent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Takmynan çykdajylar + gowulandyryş çykdajylary, s.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123 017 781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extLst>
                  <a:ext uri="{0D108BD9-81ED-4DB2-BD59-A6C34878D82A}">
                    <a16:rowId xmlns:a16="http://schemas.microsoft.com/office/drawing/2014/main" val="2741366486"/>
                  </a:ext>
                </a:extLst>
              </a:tr>
              <a:tr h="447912">
                <a:tc>
                  <a:txBody>
                    <a:bodyPr/>
                    <a:lstStyle/>
                    <a:p>
                      <a:pPr indent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Maýadaryň bahasy, s.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163,817,781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extLst>
                  <a:ext uri="{0D108BD9-81ED-4DB2-BD59-A6C34878D82A}">
                    <a16:rowId xmlns:a16="http://schemas.microsoft.com/office/drawing/2014/main" val="2869106996"/>
                  </a:ext>
                </a:extLst>
              </a:tr>
              <a:tr h="447912">
                <a:tc>
                  <a:txBody>
                    <a:bodyPr/>
                    <a:lstStyle/>
                    <a:p>
                      <a:pPr indent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Alternatiw maýa goýumlarynyň bahasy, s.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164 025 481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extLst>
                  <a:ext uri="{0D108BD9-81ED-4DB2-BD59-A6C34878D82A}">
                    <a16:rowId xmlns:a16="http://schemas.microsoft.com/office/drawing/2014/main" val="1386167254"/>
                  </a:ext>
                </a:extLst>
              </a:tr>
              <a:tr h="447912">
                <a:tc>
                  <a:txBody>
                    <a:bodyPr/>
                    <a:lstStyle/>
                    <a:p>
                      <a:pPr indent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Alternatiw maýa goýumlaryndan girdeji, s.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207,700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extLst>
                  <a:ext uri="{0D108BD9-81ED-4DB2-BD59-A6C34878D82A}">
                    <a16:rowId xmlns:a16="http://schemas.microsoft.com/office/drawing/2014/main" val="1630186156"/>
                  </a:ext>
                </a:extLst>
              </a:tr>
              <a:tr h="447912">
                <a:tc>
                  <a:txBody>
                    <a:bodyPr/>
                    <a:lstStyle/>
                    <a:p>
                      <a:pPr indent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Telekeçiniň girdejisi,%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16.9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extLst>
                  <a:ext uri="{0D108BD9-81ED-4DB2-BD59-A6C34878D82A}">
                    <a16:rowId xmlns:a16="http://schemas.microsoft.com/office/drawing/2014/main" val="1701130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5846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7017" y="715721"/>
            <a:ext cx="95544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Bahalandyryş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obýektiniň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bahasyny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hasaplamak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gysgaça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tablisa</a:t>
            </a: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609759"/>
              </p:ext>
            </p:extLst>
          </p:nvPr>
        </p:nvGraphicFramePr>
        <p:xfrm>
          <a:off x="1086415" y="1430447"/>
          <a:ext cx="9895437" cy="46534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57558">
                  <a:extLst>
                    <a:ext uri="{9D8B030D-6E8A-4147-A177-3AD203B41FA5}">
                      <a16:colId xmlns:a16="http://schemas.microsoft.com/office/drawing/2014/main" val="506127462"/>
                    </a:ext>
                  </a:extLst>
                </a:gridCol>
                <a:gridCol w="2700034">
                  <a:extLst>
                    <a:ext uri="{9D8B030D-6E8A-4147-A177-3AD203B41FA5}">
                      <a16:colId xmlns:a16="http://schemas.microsoft.com/office/drawing/2014/main" val="1900893315"/>
                    </a:ext>
                  </a:extLst>
                </a:gridCol>
                <a:gridCol w="2537845">
                  <a:extLst>
                    <a:ext uri="{9D8B030D-6E8A-4147-A177-3AD203B41FA5}">
                      <a16:colId xmlns:a16="http://schemas.microsoft.com/office/drawing/2014/main" val="1105056369"/>
                    </a:ext>
                  </a:extLst>
                </a:gridCol>
              </a:tblGrid>
              <a:tr h="243770">
                <a:tc rowSpan="2"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Ady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/>
                </a:tc>
                <a:tc gridSpan="2">
                  <a:txBody>
                    <a:bodyPr/>
                    <a:lstStyle/>
                    <a:p>
                      <a:pPr marL="152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 gaýtadan işleýän dükan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8749067"/>
                  </a:ext>
                </a:extLst>
              </a:tr>
              <a:tr h="5087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Galereýa bilen 1-nji önümçilik binasy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/>
                </a:tc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2-nji senagat binasy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/>
                </a:tc>
                <a:extLst>
                  <a:ext uri="{0D108BD9-81ED-4DB2-BD59-A6C34878D82A}">
                    <a16:rowId xmlns:a16="http://schemas.microsoft.com/office/drawing/2014/main" val="2146736046"/>
                  </a:ext>
                </a:extLst>
              </a:tr>
              <a:tr h="508769"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Çalyşmagyň bahasy (goşulan baha üçin salgydy hasaba almazdan), s.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/>
                </a:tc>
                <a:tc>
                  <a:txBody>
                    <a:bodyPr/>
                    <a:lstStyle/>
                    <a:p>
                      <a:pPr marL="1524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65 118 312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/>
                </a:tc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57,899,469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/>
                </a:tc>
                <a:extLst>
                  <a:ext uri="{0D108BD9-81ED-4DB2-BD59-A6C34878D82A}">
                    <a16:rowId xmlns:a16="http://schemas.microsoft.com/office/drawing/2014/main" val="1122018792"/>
                  </a:ext>
                </a:extLst>
              </a:tr>
              <a:tr h="243770"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Telekeçiniň girdejisi ,%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 gridSpan="2">
                  <a:txBody>
                    <a:bodyPr/>
                    <a:lstStyle/>
                    <a:p>
                      <a:pPr marL="1778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691324"/>
                  </a:ext>
                </a:extLst>
              </a:tr>
              <a:tr h="508769"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Çalyşmagyň bahasy, telekeçiniň girdejisini göz öňünde tutup, s.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>
                  <a:txBody>
                    <a:bodyPr/>
                    <a:lstStyle/>
                    <a:p>
                      <a:pPr marL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76 112 731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/>
                </a:tc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67 675 075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/>
                </a:tc>
                <a:extLst>
                  <a:ext uri="{0D108BD9-81ED-4DB2-BD59-A6C34878D82A}">
                    <a16:rowId xmlns:a16="http://schemas.microsoft.com/office/drawing/2014/main" val="2506327199"/>
                  </a:ext>
                </a:extLst>
              </a:tr>
              <a:tr h="243770"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Fiziki ýaramazlyk,%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>
                  <a:txBody>
                    <a:bodyPr/>
                    <a:lstStyle/>
                    <a:p>
                      <a:pPr marL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extLst>
                  <a:ext uri="{0D108BD9-81ED-4DB2-BD59-A6C34878D82A}">
                    <a16:rowId xmlns:a16="http://schemas.microsoft.com/office/drawing/2014/main" val="199788967"/>
                  </a:ext>
                </a:extLst>
              </a:tr>
              <a:tr h="243770"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Funksional eşik,%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 gridSpan="2">
                  <a:txBody>
                    <a:bodyPr/>
                    <a:lstStyle/>
                    <a:p>
                      <a:pPr marL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990002"/>
                  </a:ext>
                </a:extLst>
              </a:tr>
              <a:tr h="243770"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Daşarky eşik,%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 gridSpan="2">
                  <a:txBody>
                    <a:bodyPr/>
                    <a:lstStyle/>
                    <a:p>
                      <a:pPr marL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854885"/>
                  </a:ext>
                </a:extLst>
              </a:tr>
              <a:tr h="243770"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Jemi geýim%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>
                  <a:txBody>
                    <a:bodyPr/>
                    <a:lstStyle/>
                    <a:p>
                      <a:pPr marL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extLst>
                  <a:ext uri="{0D108BD9-81ED-4DB2-BD59-A6C34878D82A}">
                    <a16:rowId xmlns:a16="http://schemas.microsoft.com/office/drawing/2014/main" val="1204643691"/>
                  </a:ext>
                </a:extLst>
              </a:tr>
              <a:tr h="508769"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Jaýlaryň bahasy, baha berlen senesinde çykdajy çemeleşmesine görä , s.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/>
                </a:tc>
                <a:tc>
                  <a:txBody>
                    <a:bodyPr/>
                    <a:lstStyle/>
                    <a:p>
                      <a:pPr marL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53 621 419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/>
                </a:tc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47880 116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/>
                </a:tc>
                <a:extLst>
                  <a:ext uri="{0D108BD9-81ED-4DB2-BD59-A6C34878D82A}">
                    <a16:rowId xmlns:a16="http://schemas.microsoft.com/office/drawing/2014/main" val="3204153315"/>
                  </a:ext>
                </a:extLst>
              </a:tr>
              <a:tr h="382017"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Lander meýdanynyň bahasy (tegelek), r.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 gridSpan="2">
                  <a:txBody>
                    <a:bodyPr/>
                    <a:lstStyle/>
                    <a:p>
                      <a:pPr marL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40,800,000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656004"/>
                  </a:ext>
                </a:extLst>
              </a:tr>
              <a:tr h="773769">
                <a:tc>
                  <a:txBody>
                    <a:bodyPr/>
                    <a:lstStyle/>
                    <a:p>
                      <a:pPr indent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Bahalandyrylan senede obýektiň bahasy (goşulan baha üçin salgydy hasaba almazdan), s.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 anchor="b"/>
                </a:tc>
                <a:tc gridSpan="2">
                  <a:txBody>
                    <a:bodyPr/>
                    <a:lstStyle/>
                    <a:p>
                      <a:pPr marL="165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142 301 534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72" marR="467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791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6398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</TotalTime>
  <Words>338</Words>
  <Application>Microsoft Office PowerPoint</Application>
  <PresentationFormat>Широкоэкранный</PresentationFormat>
  <Paragraphs>121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Garamond</vt:lpstr>
      <vt:lpstr>Times New Roman</vt:lpstr>
      <vt:lpstr>Wingdings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</cp:revision>
  <dcterms:created xsi:type="dcterms:W3CDTF">2021-03-18T05:00:19Z</dcterms:created>
  <dcterms:modified xsi:type="dcterms:W3CDTF">2021-03-18T05:14:46Z</dcterms:modified>
</cp:coreProperties>
</file>