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470d009323f216e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4470d009323f216e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f9dd1912ff7f3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f9dd1912ff7f3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f9dd1912ff7f3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f9dd1912ff7f3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jpg" /><Relationship Id="rId4" Type="http://schemas.openxmlformats.org/officeDocument/2006/relationships/image" Target="../media/image18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 /><Relationship Id="rId3" Type="http://schemas.openxmlformats.org/officeDocument/2006/relationships/image" Target="../media/image11.jpg" /><Relationship Id="rId7" Type="http://schemas.openxmlformats.org/officeDocument/2006/relationships/image" Target="../media/image15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jpg" /><Relationship Id="rId5" Type="http://schemas.openxmlformats.org/officeDocument/2006/relationships/image" Target="../media/image13.jpg" /><Relationship Id="rId4" Type="http://schemas.openxmlformats.org/officeDocument/2006/relationships/image" Target="../media/image12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star6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foto7409"/>
          <p:cNvPicPr preferRelativeResize="0"/>
          <p:nvPr/>
        </p:nvPicPr>
        <p:blipFill rotWithShape="1">
          <a:blip r:embed="rId4">
            <a:alphaModFix/>
          </a:blip>
          <a:srcRect l="5598" r="5116" b="4452"/>
          <a:stretch/>
        </p:blipFill>
        <p:spPr>
          <a:xfrm>
            <a:off x="1122225" y="568025"/>
            <a:ext cx="6601200" cy="5791200"/>
          </a:xfrm>
          <a:prstGeom prst="ellipse">
            <a:avLst/>
          </a:prstGeom>
          <a:noFill/>
          <a:ln w="635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570"/>
              </a:srgbClr>
            </a:outerShdw>
          </a:effectLst>
        </p:spPr>
      </p:pic>
      <p:sp>
        <p:nvSpPr>
          <p:cNvPr id="86" name="Google Shape;86;p13"/>
          <p:cNvSpPr txBox="1"/>
          <p:nvPr/>
        </p:nvSpPr>
        <p:spPr>
          <a:xfrm>
            <a:off x="2238050" y="1143000"/>
            <a:ext cx="69060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Biosfera</a:t>
            </a:r>
            <a:endParaRPr sz="50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2450" y="3405300"/>
            <a:ext cx="5032950" cy="335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4687429" cy="37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4572000" y="695648"/>
            <a:ext cx="4350300" cy="3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4572100" y="152400"/>
            <a:ext cx="4267200" cy="33576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Toprak - </a:t>
            </a:r>
            <a:r>
              <a:rPr lang="en-US" sz="2200" b="0" i="0" u="none" strike="noStrike" cap="none">
                <a:solidFill>
                  <a:srgbClr val="000000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biosferanyñ iñ möhüm düzüm bölekleriniñ (komponentleriniñ) biridir. Ol dünýä ummany bilen bilelikde,tutuş älem möçberli ekoulgama aýgytlaýjy täsirini ýetirýär. Hut toprak ösümlikleriñ biogen maddalary bilen iýmitlenmeklerini üpjün edýär.</a:t>
            </a:r>
            <a:endParaRPr sz="2200" b="0" i="0" u="none" strike="noStrike" cap="none">
              <a:solidFill>
                <a:srgbClr val="000000"/>
              </a:solidFill>
              <a:highlight>
                <a:srgbClr val="A2C4C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3893050"/>
            <a:ext cx="4017824" cy="281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/>
        </p:nvSpPr>
        <p:spPr>
          <a:xfrm>
            <a:off x="914399" y="30092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83150"/>
            <a:ext cx="899160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76200" y="0"/>
            <a:ext cx="8839200" cy="12609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B6D7A8"/>
                </a:highlight>
                <a:latin typeface="Arial"/>
                <a:ea typeface="Arial"/>
                <a:cs typeface="Arial"/>
                <a:sym typeface="Arial"/>
              </a:rPr>
              <a:t>Biosferada maddalaryñ aýlanyşygynyñ iki görnüşi bar:</a:t>
            </a:r>
            <a:endParaRPr sz="2400" b="0" i="0" u="none" strike="noStrike" cap="none">
              <a:solidFill>
                <a:srgbClr val="000000"/>
              </a:solidFill>
              <a:highlight>
                <a:srgbClr val="B6D7A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B6D7A8"/>
                </a:highlight>
                <a:latin typeface="Arial"/>
                <a:ea typeface="Arial"/>
                <a:cs typeface="Arial"/>
                <a:sym typeface="Arial"/>
              </a:rPr>
              <a:t>Uly(geologiki)</a:t>
            </a:r>
            <a:endParaRPr sz="2400" b="0" i="0" u="none" strike="noStrike" cap="none">
              <a:solidFill>
                <a:srgbClr val="000000"/>
              </a:solidFill>
              <a:highlight>
                <a:srgbClr val="B6D7A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B6D7A8"/>
                </a:highlight>
                <a:latin typeface="Arial"/>
                <a:ea typeface="Arial"/>
                <a:cs typeface="Arial"/>
                <a:sym typeface="Arial"/>
              </a:rPr>
              <a:t>Kiçi(biogeohimiki)</a:t>
            </a:r>
            <a:endParaRPr sz="2400" b="0" i="0" u="none" strike="noStrike" cap="none">
              <a:solidFill>
                <a:srgbClr val="000000"/>
              </a:solidFill>
              <a:highlight>
                <a:srgbClr val="B6D7A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5130350" y="928250"/>
            <a:ext cx="4013700" cy="59298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highlight>
                  <a:srgbClr val="B6D7A8"/>
                </a:highlight>
                <a:latin typeface="Arial"/>
                <a:ea typeface="Arial"/>
                <a:cs typeface="Arial"/>
                <a:sym typeface="Arial"/>
              </a:rPr>
              <a:t>Uly gelogiki aýlanyşyk:  </a:t>
            </a:r>
            <a:r>
              <a:rPr lang="en-US" sz="2500">
                <a:highlight>
                  <a:srgbClr val="B6D7A8"/>
                </a:highlight>
              </a:rPr>
              <a:t>Tebigatda gün energiýasynyñ Ýeriñ çuñluklaryndandaky energiýa bilen özara täsirleri arkaly şertlendirýär.Bu aýlanyşyk biosfera bilen Ýeriñ has çuñ gatlagynyñ arasynda maddalaryñ paýlanmasyny üpjün edýär.Tebigatda suwuñ aýlanyşygy hem uly geolgik aýlanyşyga degişlidir.</a:t>
            </a:r>
            <a:endParaRPr sz="2500">
              <a:highlight>
                <a:srgbClr val="B6D7A8"/>
              </a:highlight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68575"/>
            <a:ext cx="5130351" cy="4973800"/>
          </a:xfrm>
          <a:prstGeom prst="rect">
            <a:avLst/>
          </a:prstGeom>
          <a:noFill/>
          <a:ln w="3810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/>
        </p:nvSpPr>
        <p:spPr>
          <a:xfrm>
            <a:off x="5051450" y="-77925"/>
            <a:ext cx="3884275" cy="6935925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highlight>
                  <a:srgbClr val="B6D7A8"/>
                </a:highlight>
              </a:rPr>
              <a:t>Biosferada maddalaryñ kiçi aýlanyşygy:</a:t>
            </a:r>
            <a:r>
              <a:rPr lang="en-US" sz="2500">
                <a:highlight>
                  <a:srgbClr val="B6D7A8"/>
                </a:highlight>
              </a:rPr>
              <a:t>uly aýlawdan tapawutlylykda,diñe biosferanyñ çäklerinde amala aşyrylýar.Onuñ düýp manysy fotosintez hadysasynyñ netijesinde organiki däl birleşmelerden janly maddalaryñ emele  gelýänliginden hem-de dargama mahalynda organiki maddalaryñ gaytadan organiki däl birleşmelere öwrülýänliginden ybaratdyr.</a:t>
            </a:r>
            <a:endParaRPr sz="2500">
              <a:highlight>
                <a:srgbClr val="B6D7A8"/>
              </a:highlight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208275" y="3429000"/>
            <a:ext cx="4627200" cy="3221100"/>
          </a:xfrm>
          <a:prstGeom prst="rect">
            <a:avLst/>
          </a:prstGeom>
          <a:solidFill>
            <a:srgbClr val="B6D7A8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highlight>
                  <a:srgbClr val="B6D7A8"/>
                </a:highlight>
              </a:rPr>
              <a:t>Biosferanyñ ýaşamagy üçin bu iñ esasy aýlanyşyk bolup,ol hem ýaşaýşy dörediji hasaplanýar.Janly madda üýtgäp,döräp we ölüm-ýitime sezewar bolup,maddalaryñ biogeohimiki aýlanyşygyny üpjün etmek bilen biziñ planetamyzda ýaşaýşy goldaýar.</a:t>
            </a:r>
            <a:endParaRPr sz="2300">
              <a:highlight>
                <a:srgbClr val="B6D7A8"/>
              </a:highlight>
            </a:endParaRPr>
          </a:p>
        </p:txBody>
      </p:sp>
      <p:pic>
        <p:nvPicPr>
          <p:cNvPr id="193" name="Google Shape;19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75" y="207825"/>
            <a:ext cx="4627125" cy="322117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209"/>
            <a:ext cx="9144000" cy="6850966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9" name="Google Shape;199;p25"/>
          <p:cNvSpPr txBox="1"/>
          <p:nvPr/>
        </p:nvSpPr>
        <p:spPr>
          <a:xfrm>
            <a:off x="5167750" y="471050"/>
            <a:ext cx="3976200" cy="4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1">
                <a:latin typeface="Comfortaa"/>
                <a:ea typeface="Comfortaa"/>
                <a:cs typeface="Comfortaa"/>
                <a:sym typeface="Comfortaa"/>
              </a:rPr>
              <a:t>Adamyñ öz ýaşaýyş-durmuşynda maddy we ruhy isleglerini kanagatlandyrmakda peýdalanýan tebigy gurşawyñ ähli zatlaryna Tebigy baýlyklar diyilýär.</a:t>
            </a:r>
            <a:endParaRPr sz="2500" b="1" i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187025" y="471025"/>
            <a:ext cx="4385100" cy="3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Char char="●"/>
            </a:pPr>
            <a:r>
              <a:rPr lang="en-US" sz="2800" b="1" u="sng">
                <a:latin typeface="Comfortaa"/>
                <a:ea typeface="Comfortaa"/>
                <a:cs typeface="Comfortaa"/>
                <a:sym typeface="Comfortaa"/>
              </a:rPr>
              <a:t>Tebigy baýlyklar.</a:t>
            </a:r>
            <a:endParaRPr sz="2800" b="1" u="sng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05450"/>
            <a:ext cx="8839200" cy="665255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"/>
          <p:cNvSpPr txBox="1"/>
          <p:nvPr/>
        </p:nvSpPr>
        <p:spPr>
          <a:xfrm flipH="1">
            <a:off x="4336500" y="205450"/>
            <a:ext cx="4655100" cy="3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Comic Sans MS"/>
                <a:ea typeface="Comic Sans MS"/>
                <a:cs typeface="Comic Sans MS"/>
                <a:sym typeface="Comic Sans MS"/>
              </a:rPr>
              <a:t>Biosferany goramak.</a:t>
            </a:r>
            <a:endParaRPr b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omic Sans MS"/>
                <a:ea typeface="Comic Sans MS"/>
                <a:cs typeface="Comic Sans MS"/>
                <a:sym typeface="Comic Sans MS"/>
              </a:rPr>
              <a:t>Biosferanyñ esasy düzüm bölekleri bolan </a:t>
            </a:r>
            <a:r>
              <a:rPr b="1" lang="en-US" sz="2600">
                <a:latin typeface="Comic Sans MS"/>
                <a:ea typeface="Comic Sans MS"/>
                <a:cs typeface="Comic Sans MS"/>
                <a:sym typeface="Comic Sans MS"/>
              </a:rPr>
              <a:t>howa,suw we toprak </a:t>
            </a:r>
            <a:r>
              <a:rPr lang="en-US" sz="2600">
                <a:latin typeface="Comic Sans MS"/>
                <a:ea typeface="Comic Sans MS"/>
                <a:cs typeface="Comic Sans MS"/>
                <a:sym typeface="Comic Sans MS"/>
              </a:rPr>
              <a:t>ýaly gymmatly baýlylar adamyñ akyl-paýhassyz we rejesiz peýdalanmaklygy netijesinde hapalanýar.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76200"/>
            <a:ext cx="89916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544" y="3754575"/>
            <a:ext cx="5029200" cy="29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6375" y="371150"/>
            <a:ext cx="4702600" cy="338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264" y="588875"/>
            <a:ext cx="3601650" cy="29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475" y="713650"/>
            <a:ext cx="7673524" cy="614434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"/>
          <p:cNvSpPr/>
          <p:nvPr/>
        </p:nvSpPr>
        <p:spPr>
          <a:xfrm>
            <a:off x="193975" y="0"/>
            <a:ext cx="3685200" cy="1870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Biosfera salynýan agramy hemmetaraplaýyn öwrenmek-onuñ möçberini azaltmak hem-de ekologik deñagramlygy kadalaşdyrmak üçin zerurdyr.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914399" y="30092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227290" cy="6858000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3" name="Google Shape;93;p14"/>
          <p:cNvSpPr txBox="1"/>
          <p:nvPr/>
        </p:nvSpPr>
        <p:spPr>
          <a:xfrm>
            <a:off x="914399" y="30092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125" y="-25"/>
            <a:ext cx="91440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i="1"/>
              <a:t>Biosfera näme?Biofera(grekçe bio-janly,ýaşaýyş,sfera-gabyk,togalak,şar diýmegi añladar)-bu Ýer togalagynyñ häzirki zamanky janly organizmleriñ ýaşaýan we dowam edýän (funksionirlenýän)gabygydyr.</a:t>
            </a:r>
            <a:endParaRPr sz="25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l="8561" r="8561"/>
          <a:stretch/>
        </p:blipFill>
        <p:spPr>
          <a:xfrm>
            <a:off x="381000" y="1778400"/>
            <a:ext cx="8084125" cy="48247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0" name="Google Shape;100;p15"/>
          <p:cNvSpPr txBox="1"/>
          <p:nvPr/>
        </p:nvSpPr>
        <p:spPr>
          <a:xfrm>
            <a:off x="83850" y="0"/>
            <a:ext cx="8976300" cy="1778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Biosfera Ýer togalagynyñ iñ işjeñ gabygy bolup,onda ýaşaýan  janly organizimleriñ toplumy,jemi planeta möçberindäki geohimiki faktor hökmünde ýüze çykýar we ol gurşawy emele getiriji faktor bolup hyzmat edýär.</a:t>
            </a:r>
            <a:endParaRPr sz="2500" b="0" i="0" u="none" strike="noStrike" cap="non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 descr="зюс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50705"/>
            <a:ext cx="4265600" cy="6554895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6" name="Google Shape;106;p16"/>
          <p:cNvSpPr txBox="1"/>
          <p:nvPr/>
        </p:nvSpPr>
        <p:spPr>
          <a:xfrm>
            <a:off x="4878400" y="152400"/>
            <a:ext cx="3806700" cy="6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914399" y="30092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4572000" y="166400"/>
            <a:ext cx="4572000" cy="28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4878400" y="1036450"/>
            <a:ext cx="4036200" cy="418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en-US" sz="2500" b="0" i="0" u="none" strike="noStrike" cap="non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Biosfera-</a:t>
            </a:r>
            <a:r>
              <a:rPr lang="en-US"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adalgasy ylma ilkinji bolup 1875-nji ýylda awstriýaly geolog </a:t>
            </a:r>
            <a:r>
              <a:rPr lang="en-US" sz="25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E.Zýuss </a:t>
            </a:r>
            <a:r>
              <a:rPr lang="en-US" sz="2500" b="0" i="0" u="sng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tarapyndan girizildi.Ol biosfera diýip ýeriñ üst ýüzündäki ýukajyk ýaşaýyş örtügine (plýonkasyna) düşünipdir.</a:t>
            </a:r>
            <a:endParaRPr sz="2500" b="0" i="0" u="sng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692725" y="4998500"/>
            <a:ext cx="34497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1831-1914</a:t>
            </a:r>
            <a:endParaRPr sz="25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9375" y="13800"/>
            <a:ext cx="4957625" cy="6615600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6" name="Google Shape;116;p17"/>
          <p:cNvSpPr txBox="1"/>
          <p:nvPr/>
        </p:nvSpPr>
        <p:spPr>
          <a:xfrm flipH="1">
            <a:off x="0" y="242400"/>
            <a:ext cx="3810000" cy="517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Biosfera  baradaky ylmy taglymaty </a:t>
            </a:r>
            <a:r>
              <a:rPr lang="en-US" sz="2500" b="1" i="0" u="sng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1926-njy ýylda </a:t>
            </a:r>
            <a:r>
              <a:rPr lang="en-US" sz="2500" b="0" i="0" u="sng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görnükli rus alymy ,akademik </a:t>
            </a:r>
            <a:r>
              <a:rPr lang="en-US" sz="2500" b="1" i="0" u="sng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W.I.Wernadskiý döretdi.</a:t>
            </a:r>
            <a:r>
              <a:rPr lang="en-US" sz="2500" b="0" i="0" u="sng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Onuñ kesgitlemesine görä,biosfera düşünjesi özüne janly organizmleri(janly maddalar)we olaryñ ýaşaýan gurşawyny  birleşdirýär.</a:t>
            </a:r>
            <a:endParaRPr sz="2500" b="0" i="0" u="sng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985175" y="6054432"/>
            <a:ext cx="28401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FFFFFF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1864-1945</a:t>
            </a:r>
            <a:endParaRPr sz="2800" b="0" i="1" u="none" strike="noStrike" cap="none">
              <a:solidFill>
                <a:srgbClr val="FFFFFF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0900"/>
            <a:ext cx="9144000" cy="38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-25" y="4502724"/>
            <a:ext cx="8899096" cy="1947061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Ýer we ony gurşap alýan gurşaw bütin Gün ulgamynyñ kanunalaýyk suratda ösmeginiñ netijesinde kemala gelipdir.Mundan 4,7millard ýyl ozal ýaýrañ ýagdaýda ýerleşen gaz-tozan görnüşli maddalardan Ýer planetasy emele gelipdir.</a:t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9" name="Google Shape;129;p19"/>
          <p:cNvSpPr txBox="1"/>
          <p:nvPr/>
        </p:nvSpPr>
        <p:spPr>
          <a:xfrm>
            <a:off x="914399" y="30092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0" y="2625436"/>
            <a:ext cx="4031700" cy="2778900"/>
          </a:xfrm>
          <a:prstGeom prst="ellipse">
            <a:avLst/>
          </a:prstGeom>
          <a:solidFill>
            <a:srgbClr val="FFFF00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/>
              <a:t>Beýleki planetalar ýaly,Ýer hem energiýany Günden ýeriñ üst ýüzüne elektromagnit şöhlelenmeleri görnüşinde düşýän energiýadan alýar.</a:t>
            </a:r>
            <a:endParaRPr sz="2000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 descr="12030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537"/>
            <a:ext cx="6934200" cy="624046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6" name="Google Shape;136;p20"/>
          <p:cNvSpPr txBox="1"/>
          <p:nvPr/>
        </p:nvSpPr>
        <p:spPr>
          <a:xfrm>
            <a:off x="2881900" y="1046825"/>
            <a:ext cx="1343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914399" y="30092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2687775" y="2660075"/>
            <a:ext cx="55419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Ozon gatlagy </a:t>
            </a:r>
            <a:endParaRPr sz="2200" b="0" i="0" u="none" strike="noStrike" cap="none">
              <a:solidFill>
                <a:srgbClr val="000000"/>
              </a:solidFill>
              <a:highlight>
                <a:srgbClr val="A2C4C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2687925" y="1046825"/>
            <a:ext cx="5541900" cy="1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Stratosfera </a:t>
            </a:r>
            <a:endParaRPr sz="2200" b="0" i="0" u="none" strike="noStrike" cap="none">
              <a:solidFill>
                <a:srgbClr val="000000"/>
              </a:solidFill>
              <a:highlight>
                <a:srgbClr val="A2C4C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2362175" y="3863900"/>
            <a:ext cx="2971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 rot="2605">
            <a:off x="2687830" y="3767507"/>
            <a:ext cx="5541902" cy="205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Troposfera</a:t>
            </a:r>
            <a:endParaRPr sz="2200" b="0" i="0" u="none" strike="noStrike" cap="none">
              <a:solidFill>
                <a:srgbClr val="000000"/>
              </a:solidFill>
              <a:highlight>
                <a:srgbClr val="A2C4C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 flipH="1">
            <a:off x="1503225" y="4981000"/>
            <a:ext cx="7613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Litosfera</a:t>
            </a:r>
            <a:endParaRPr sz="2200" b="0" i="0" u="none" strike="noStrike" cap="none">
              <a:solidFill>
                <a:srgbClr val="000000"/>
              </a:solidFill>
              <a:highlight>
                <a:srgbClr val="A2C4C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 flipH="1">
            <a:off x="4225650" y="5334000"/>
            <a:ext cx="5822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Gidrosfera</a:t>
            </a:r>
            <a:endParaRPr sz="2100" b="0" i="0" u="none" strike="noStrike" cap="none">
              <a:solidFill>
                <a:srgbClr val="000000"/>
              </a:solidFill>
              <a:highlight>
                <a:srgbClr val="A2C4C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 rot="304915" flipH="1">
            <a:off x="2756107" y="5646351"/>
            <a:ext cx="6099577" cy="132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highlight>
                  <a:srgbClr val="A4C2F4"/>
                </a:highlight>
                <a:latin typeface="Arial"/>
                <a:ea typeface="Arial"/>
                <a:cs typeface="Arial"/>
                <a:sym typeface="Arial"/>
              </a:rPr>
              <a:t>Ýer gabygy</a:t>
            </a:r>
            <a:endParaRPr sz="1800" b="0" i="1" u="none" strike="noStrike" cap="none">
              <a:solidFill>
                <a:srgbClr val="000000"/>
              </a:solidFill>
              <a:highlight>
                <a:srgbClr val="A4C2F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 rot="708">
            <a:off x="2698325" y="5791198"/>
            <a:ext cx="5822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highlight>
                  <a:srgbClr val="A4C2F4"/>
                </a:highlight>
                <a:latin typeface="Arial"/>
                <a:ea typeface="Arial"/>
                <a:cs typeface="Arial"/>
                <a:sym typeface="Arial"/>
              </a:rPr>
              <a:t> Mantiýa </a:t>
            </a:r>
            <a:endParaRPr sz="1800" b="0" i="1" u="none" strike="noStrike" cap="none">
              <a:solidFill>
                <a:srgbClr val="000000"/>
              </a:solidFill>
              <a:highlight>
                <a:srgbClr val="A4C2F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 rot="-5396370" flipH="1">
            <a:off x="-1576011" y="2315190"/>
            <a:ext cx="4262102" cy="102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Biosfera</a:t>
            </a:r>
            <a:endParaRPr sz="2000" b="0" i="0" u="none" strike="noStrike" cap="none">
              <a:solidFill>
                <a:srgbClr val="000000"/>
              </a:solidFill>
              <a:highlight>
                <a:srgbClr val="C9DAF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1205345" y="30092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-41475" y="1828925"/>
            <a:ext cx="154470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highlight>
                  <a:srgbClr val="A4C2F4"/>
                </a:highlight>
                <a:latin typeface="Arial"/>
                <a:ea typeface="Arial"/>
                <a:cs typeface="Arial"/>
                <a:sym typeface="Arial"/>
              </a:rPr>
              <a:t>Atmosfera</a:t>
            </a:r>
            <a:endParaRPr sz="2100" b="0" i="0" u="none" strike="noStrike" cap="none">
              <a:solidFill>
                <a:srgbClr val="000000"/>
              </a:solidFill>
              <a:highlight>
                <a:srgbClr val="A4C2F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914400" y="-206124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1" u="none" strike="noStrike" cap="none">
                <a:solidFill>
                  <a:srgbClr val="000000"/>
                </a:solidFill>
                <a:highlight>
                  <a:srgbClr val="EFEFEF"/>
                </a:highlight>
                <a:latin typeface="Arial"/>
                <a:ea typeface="Arial"/>
                <a:cs typeface="Arial"/>
                <a:sym typeface="Arial"/>
              </a:rPr>
              <a:t>Biosferanyñ çäkleri we düzümi.</a:t>
            </a:r>
            <a:endParaRPr sz="2500" b="0" i="1" u="none" strike="noStrike" cap="none">
              <a:solidFill>
                <a:srgbClr val="000000"/>
              </a:solidFill>
              <a:highlight>
                <a:srgbClr val="EFEFE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1717963" y="30092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1066799" y="30092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6033700" y="1909075"/>
            <a:ext cx="29718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1025236" y="30092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1025236" y="30092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6386950" y="277100"/>
            <a:ext cx="2618550" cy="3379598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B53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Biosferanyñ ýokarky </a:t>
            </a:r>
            <a:endParaRPr sz="2000" b="0" i="0" u="none" strike="noStrike" cap="none">
              <a:solidFill>
                <a:srgbClr val="0B539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B53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çägi traposferany tutuşlaýyn we stratosferaranyñ aşaky</a:t>
            </a:r>
            <a:endParaRPr sz="2000" b="0" i="0" u="none" strike="noStrike" cap="none">
              <a:solidFill>
                <a:srgbClr val="0B539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B53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bölegini öz içine alyp,</a:t>
            </a:r>
            <a:endParaRPr sz="2000" b="0" i="0" u="none" strike="noStrike" cap="none">
              <a:solidFill>
                <a:srgbClr val="0B539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B53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ýeriñ üstünden 20km beýiklige çenli ýetip,ozon gatlagynyñ üsti</a:t>
            </a:r>
            <a:endParaRPr sz="2000" b="0" i="0" u="none" strike="noStrike" cap="none">
              <a:solidFill>
                <a:srgbClr val="0B539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B53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bilen araçäkleşýär.</a:t>
            </a:r>
            <a:endParaRPr sz="2000" b="0" i="0" u="none" strike="noStrike" cap="none">
              <a:solidFill>
                <a:srgbClr val="0B539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1717963" y="300920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6033700" y="3862700"/>
            <a:ext cx="2971800" cy="2781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0B53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Biosferanyñ aşaky çägi,ortaça gury ýeriñ üstünden(litosferanyñ çuñlugy galyñlygy) 3km</a:t>
            </a:r>
            <a:endParaRPr sz="2100" b="0" i="0" u="none" strike="noStrike" cap="none">
              <a:solidFill>
                <a:srgbClr val="0B539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0B53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çuñluga çenli we ummanyñ düýbünden </a:t>
            </a:r>
            <a:endParaRPr sz="2100" b="0" i="0" u="none" strike="noStrike" cap="none">
              <a:solidFill>
                <a:srgbClr val="0B539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0B53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0,5km aşakda ýerleşýär.</a:t>
            </a:r>
            <a:endParaRPr sz="2100" b="0" i="0" u="none" strike="noStrike" cap="none">
              <a:solidFill>
                <a:srgbClr val="0B539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 descr="сине-зел водоросл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4343400" cy="29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 descr="микроорганизм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990600"/>
            <a:ext cx="3352800" cy="289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 descr="раст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8862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 descr="животно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62200" y="3881437"/>
            <a:ext cx="4724400" cy="297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 descr="человек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37337" y="990600"/>
            <a:ext cx="2506662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 descr="Beli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0512" y="3352800"/>
            <a:ext cx="2503487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-25" y="0"/>
            <a:ext cx="8681382" cy="1143000"/>
          </a:xfrm>
          <a:prstGeom prst="rect">
            <a:avLst/>
          </a:prstGeom>
          <a:solidFill>
            <a:srgbClr val="A2C4C9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Planetamyzyñ janly maddalary-mikroorganizmler,kömelekler,ös</a:t>
            </a:r>
            <a:r>
              <a:rPr lang="en-US" sz="2400">
                <a:highlight>
                  <a:srgbClr val="A2C4C9"/>
                </a:highlight>
              </a:rPr>
              <a:t>ü</a:t>
            </a:r>
            <a:r>
              <a:rPr lang="en-US" sz="2400" b="0" i="0" u="none" strike="noStrike" cap="none">
                <a:solidFill>
                  <a:srgbClr val="000000"/>
                </a:solidFill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mlikler,haýwanlar, adamlar biosferany düzýärler.</a:t>
            </a:r>
            <a:endParaRPr sz="2400" b="0" i="0" u="none" strike="noStrike" cap="none">
              <a:solidFill>
                <a:srgbClr val="000000"/>
              </a:solidFill>
              <a:highlight>
                <a:srgbClr val="A2C4C9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