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82" r:id="rId2"/>
    <p:sldId id="292" r:id="rId3"/>
    <p:sldId id="293" r:id="rId4"/>
    <p:sldId id="294" r:id="rId5"/>
    <p:sldId id="296" r:id="rId6"/>
    <p:sldId id="298" r:id="rId7"/>
    <p:sldId id="299" r:id="rId8"/>
    <p:sldId id="300" r:id="rId9"/>
    <p:sldId id="301" r:id="rId10"/>
    <p:sldId id="302" r:id="rId11"/>
    <p:sldId id="303" r:id="rId12"/>
    <p:sldId id="304" r:id="rId13"/>
    <p:sldId id="305" r:id="rId14"/>
  </p:sldIdLst>
  <p:sldSz cx="9144000" cy="6858000" type="screen4x3"/>
  <p:notesSz cx="6815138" cy="99520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8564F6E-3314-472E-97CE-55551D867CF0}">
          <p14:sldIdLst>
            <p14:sldId id="282"/>
            <p14:sldId id="292"/>
            <p14:sldId id="293"/>
            <p14:sldId id="294"/>
            <p14:sldId id="296"/>
            <p14:sldId id="298"/>
            <p14:sldId id="299"/>
            <p14:sldId id="300"/>
            <p14:sldId id="301"/>
            <p14:sldId id="302"/>
            <p14:sldId id="303"/>
            <p14:sldId id="304"/>
            <p14:sldId id="305"/>
          </p14:sldIdLst>
        </p14:section>
        <p14:section name="Раздел без заголовка" id="{459082D4-26FB-45CB-A4F5-64128ED420B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10" autoAdjust="0"/>
    <p:restoredTop sz="94675" autoAdjust="0"/>
  </p:normalViewPr>
  <p:slideViewPr>
    <p:cSldViewPr>
      <p:cViewPr varScale="1">
        <p:scale>
          <a:sx n="75" d="100"/>
          <a:sy n="75" d="100"/>
        </p:scale>
        <p:origin x="180"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275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60800" y="0"/>
            <a:ext cx="2952750" cy="498475"/>
          </a:xfrm>
          <a:prstGeom prst="rect">
            <a:avLst/>
          </a:prstGeom>
        </p:spPr>
        <p:txBody>
          <a:bodyPr vert="horz" lIns="91440" tIns="45720" rIns="91440" bIns="45720" rtlCol="0"/>
          <a:lstStyle>
            <a:lvl1pPr algn="r">
              <a:defRPr sz="1200"/>
            </a:lvl1pPr>
          </a:lstStyle>
          <a:p>
            <a:fld id="{92FA5B75-9437-437C-A237-33793F159243}" type="datetimeFigureOut">
              <a:rPr lang="ru-RU" smtClean="0"/>
              <a:t>02.09.2021</a:t>
            </a:fld>
            <a:endParaRPr lang="ru-RU"/>
          </a:p>
        </p:txBody>
      </p:sp>
      <p:sp>
        <p:nvSpPr>
          <p:cNvPr id="4" name="Образ слайда 3"/>
          <p:cNvSpPr>
            <a:spLocks noGrp="1" noRot="1" noChangeAspect="1"/>
          </p:cNvSpPr>
          <p:nvPr>
            <p:ph type="sldImg" idx="2"/>
          </p:nvPr>
        </p:nvSpPr>
        <p:spPr>
          <a:xfrm>
            <a:off x="1168400" y="1244600"/>
            <a:ext cx="4478338" cy="33575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038" y="4789488"/>
            <a:ext cx="5453062" cy="39179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53563"/>
            <a:ext cx="2952750"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60800" y="9453563"/>
            <a:ext cx="2952750" cy="498475"/>
          </a:xfrm>
          <a:prstGeom prst="rect">
            <a:avLst/>
          </a:prstGeom>
        </p:spPr>
        <p:txBody>
          <a:bodyPr vert="horz" lIns="91440" tIns="45720" rIns="91440" bIns="45720" rtlCol="0" anchor="b"/>
          <a:lstStyle>
            <a:lvl1pPr algn="r">
              <a:defRPr sz="1200"/>
            </a:lvl1pPr>
          </a:lstStyle>
          <a:p>
            <a:fld id="{2317268C-5B7E-4CFE-B6FD-3ECC257F3020}" type="slidenum">
              <a:rPr lang="ru-RU" smtClean="0"/>
              <a:t>‹#›</a:t>
            </a:fld>
            <a:endParaRPr lang="ru-RU"/>
          </a:p>
        </p:txBody>
      </p:sp>
    </p:spTree>
    <p:extLst>
      <p:ext uri="{BB962C8B-B14F-4D97-AF65-F5344CB8AC3E}">
        <p14:creationId xmlns:p14="http://schemas.microsoft.com/office/powerpoint/2010/main" val="4154738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pPr/>
              <a:t>02.09.2021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pPr/>
              <a:t>02.09.2021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pPr/>
              <a:t>02.09.2021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548680"/>
            <a:ext cx="6912768" cy="4401205"/>
          </a:xfrm>
          <a:prstGeom prst="rect">
            <a:avLst/>
          </a:prstGeom>
        </p:spPr>
        <p:txBody>
          <a:bodyPr wrap="square">
            <a:spAutoFit/>
          </a:bodyPr>
          <a:lstStyle/>
          <a:p>
            <a:endParaRPr lang="tk-TM" sz="2800" b="1" dirty="0">
              <a:latin typeface="Times New Roman" panose="02020603050405020304" pitchFamily="18" charset="0"/>
              <a:cs typeface="Times New Roman" panose="02020603050405020304" pitchFamily="18" charset="0"/>
            </a:endParaRPr>
          </a:p>
          <a:p>
            <a:r>
              <a:rPr lang="sq-AL" sz="2800" b="1" dirty="0" smtClean="0">
                <a:latin typeface="Times New Roman" panose="02020603050405020304" pitchFamily="18" charset="0"/>
                <a:cs typeface="Times New Roman" panose="02020603050405020304" pitchFamily="18" charset="0"/>
              </a:rPr>
              <a:t>T</a:t>
            </a:r>
            <a:r>
              <a:rPr lang="tk-TM" sz="2800" b="1" dirty="0" smtClean="0">
                <a:latin typeface="Times New Roman" panose="02020603050405020304" pitchFamily="18" charset="0"/>
                <a:cs typeface="Times New Roman" panose="02020603050405020304" pitchFamily="18" charset="0"/>
              </a:rPr>
              <a:t>EMA 16</a:t>
            </a:r>
            <a:r>
              <a:rPr lang="sq-AL" sz="2800" b="1" dirty="0" smtClean="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ZÄHMETE HAK TÖLEMEGIŇ GÖRNÜŞLERI WE </a:t>
            </a:r>
            <a:r>
              <a:rPr lang="ru-RU" sz="2800" b="1" dirty="0" smtClean="0">
                <a:latin typeface="Times New Roman" panose="02020603050405020304" pitchFamily="18" charset="0"/>
                <a:cs typeface="Times New Roman" panose="02020603050405020304" pitchFamily="18" charset="0"/>
              </a:rPr>
              <a:t>DÜZGÜNLERI</a:t>
            </a:r>
            <a:endParaRPr lang="tk-TM" sz="2800" b="1" dirty="0" smtClean="0">
              <a:latin typeface="Times New Roman" panose="02020603050405020304" pitchFamily="18" charset="0"/>
              <a:cs typeface="Times New Roman" panose="02020603050405020304" pitchFamily="18" charset="0"/>
            </a:endParaRPr>
          </a:p>
          <a:p>
            <a:endParaRPr lang="tk-TM" sz="2800" b="1" dirty="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1. </a:t>
            </a:r>
            <a:r>
              <a:rPr lang="cs-CZ" sz="2800" b="1" dirty="0">
                <a:latin typeface="Times New Roman" panose="02020603050405020304" pitchFamily="18" charset="0"/>
                <a:cs typeface="Times New Roman" panose="02020603050405020304" pitchFamily="18" charset="0"/>
              </a:rPr>
              <a:t>Zähmete hak tölenşiniň mazmuny, tertibi we ýörelgeleri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2. </a:t>
            </a:r>
            <a:r>
              <a:rPr lang="cs-CZ" sz="2800" b="1" dirty="0">
                <a:latin typeface="Times New Roman" panose="02020603050405020304" pitchFamily="18" charset="0"/>
                <a:cs typeface="Times New Roman" panose="02020603050405020304" pitchFamily="18" charset="0"/>
              </a:rPr>
              <a:t>Zähmete potratlaýyn hak tölemek</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3. </a:t>
            </a:r>
            <a:r>
              <a:rPr lang="cs-CZ" sz="2800" b="1" dirty="0">
                <a:latin typeface="Times New Roman" panose="02020603050405020304" pitchFamily="18" charset="0"/>
                <a:cs typeface="Times New Roman" panose="02020603050405020304" pitchFamily="18" charset="0"/>
              </a:rPr>
              <a:t>Wagt hasabynda tölenýän zähmet haky</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4. </a:t>
            </a:r>
            <a:r>
              <a:rPr lang="cs-CZ" sz="2800" b="1" dirty="0">
                <a:latin typeface="Times New Roman" panose="02020603050405020304" pitchFamily="18" charset="0"/>
                <a:cs typeface="Times New Roman" panose="02020603050405020304" pitchFamily="18" charset="0"/>
              </a:rPr>
              <a:t>Gullukçylara zähmet hakyny tölemek</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165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79512" y="188640"/>
            <a:ext cx="7920880" cy="6771084"/>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1</a:t>
            </a:r>
            <a:r>
              <a:rPr lang="ru-RU" b="1" dirty="0">
                <a:latin typeface="Times New Roman" panose="02020603050405020304" pitchFamily="18" charset="0"/>
                <a:cs typeface="Times New Roman" panose="02020603050405020304" pitchFamily="18" charset="0"/>
              </a:rPr>
              <a:t>6.3. </a:t>
            </a:r>
            <a:r>
              <a:rPr lang="ru-RU" b="1" dirty="0" err="1">
                <a:latin typeface="Times New Roman" panose="02020603050405020304" pitchFamily="18" charset="0"/>
                <a:cs typeface="Times New Roman" panose="02020603050405020304" pitchFamily="18" charset="0"/>
              </a:rPr>
              <a:t>Wagt</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hasabyn</a:t>
            </a:r>
            <a:r>
              <a:rPr lang="en-US" b="1" dirty="0">
                <a:latin typeface="Times New Roman" panose="02020603050405020304" pitchFamily="18" charset="0"/>
                <a:cs typeface="Times New Roman" panose="02020603050405020304" pitchFamily="18" charset="0"/>
              </a:rPr>
              <a:t>d</a:t>
            </a:r>
            <a:r>
              <a:rPr lang="ru-RU" b="1" dirty="0">
                <a:latin typeface="Times New Roman" panose="02020603050405020304" pitchFamily="18" charset="0"/>
                <a:cs typeface="Times New Roman" panose="02020603050405020304" pitchFamily="18" charset="0"/>
              </a:rPr>
              <a:t>a </a:t>
            </a:r>
            <a:r>
              <a:rPr lang="ru-RU" b="1" dirty="0" err="1">
                <a:latin typeface="Times New Roman" panose="02020603050405020304" pitchFamily="18" charset="0"/>
                <a:cs typeface="Times New Roman" panose="02020603050405020304" pitchFamily="18" charset="0"/>
              </a:rPr>
              <a:t>tölenýän</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zähmet</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haky</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Wagt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hasabynda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tölemeklik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ýetirilen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ahyrky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netijesini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kesgitläp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bolmaýan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işlere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bellenilýär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ulanylýan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halk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hojalygynyň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maddy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bolmadyk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pudaklary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magaryfyň</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bilimiň, </a:t>
            </a:r>
            <a:r>
              <a:rPr lang="ru-RU" dirty="0" err="1">
                <a:latin typeface="Times New Roman" panose="02020603050405020304" pitchFamily="18" charset="0"/>
                <a:cs typeface="Times New Roman" panose="02020603050405020304" pitchFamily="18" charset="0"/>
              </a:rPr>
              <a:t>saglygy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goraýşyň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medeniýetiň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ýaşaýyş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jaý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komunal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hojalygynyň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dürli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hyzmatlar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ulgamynyň</a:t>
            </a:r>
            <a:r>
              <a:rPr lang="sq-AL"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maliýe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kredit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bank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ulgamynyň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sport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turizm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ulgamynyň</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dolandyryş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apparatynyň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kärhanalary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degişlidir</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Wagt</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hasabynda</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zähmet</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hak</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tölemekligiň</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iki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görnüşi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bolýar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ru-RU" dirty="0" err="1">
                <a:latin typeface="Times New Roman" panose="02020603050405020304" pitchFamily="18" charset="0"/>
                <a:cs typeface="Times New Roman" panose="02020603050405020304" pitchFamily="18" charset="0"/>
              </a:rPr>
              <a:t>Zähmete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hasabynda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tölemek</a:t>
            </a:r>
            <a:r>
              <a:rPr lang="ru-RU" dirty="0">
                <a:latin typeface="Times New Roman" panose="02020603050405020304" pitchFamily="18" charset="0"/>
                <a:cs typeface="Times New Roman" panose="02020603050405020304" pitchFamily="18" charset="0"/>
              </a:rPr>
              <a:t>.</a:t>
            </a:r>
          </a:p>
          <a:p>
            <a:pPr lvl="0"/>
            <a:r>
              <a:rPr lang="ru-RU" dirty="0" err="1">
                <a:latin typeface="Times New Roman" panose="02020603050405020304" pitchFamily="18" charset="0"/>
                <a:cs typeface="Times New Roman" panose="02020603050405020304" pitchFamily="18" charset="0"/>
              </a:rPr>
              <a:t>Zähmete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wagtlaýyn</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baýrakly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tölemek</a:t>
            </a:r>
            <a:r>
              <a:rPr lang="ru-RU" dirty="0">
                <a:latin typeface="Times New Roman" panose="02020603050405020304" pitchFamily="18" charset="0"/>
                <a:cs typeface="Times New Roman" panose="02020603050405020304" pitchFamily="18" charset="0"/>
              </a:rPr>
              <a:t>.</a:t>
            </a:r>
          </a:p>
          <a:p>
            <a:r>
              <a:rPr lang="sq-AL" b="1" i="1" dirty="0">
                <a:latin typeface="Times New Roman" panose="02020603050405020304" pitchFamily="18" charset="0"/>
                <a:cs typeface="Times New Roman" panose="02020603050405020304" pitchFamily="18" charset="0"/>
              </a:rPr>
              <a:t>Göni wagt hasabynda tölenende</a:t>
            </a:r>
            <a:r>
              <a:rPr lang="sq-AL" dirty="0">
                <a:latin typeface="Times New Roman" panose="02020603050405020304" pitchFamily="18" charset="0"/>
                <a:cs typeface="Times New Roman" panose="02020603050405020304" pitchFamily="18" charset="0"/>
              </a:rPr>
              <a:t> işçiniň zähmet haky onuň iş derejesine görä bellenen tarif goýumyna we işlän wagtyna görä kesgitlenýär. Eger işçä aýlyk bellenen bolsa, onda ol bir aýyň dowamynda bellenen iş wagtyny doly işlemeli. Işlenmeli wagt doly işlenmedik ýagdaýynda zähmet haky hakykatdan işlenen wagta görä tölenýär.</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Z</a:t>
            </a:r>
            <a:r>
              <a:rPr lang="ru-RU" dirty="0">
                <a:latin typeface="Times New Roman" panose="02020603050405020304" pitchFamily="18" charset="0"/>
                <a:cs typeface="Times New Roman" panose="02020603050405020304" pitchFamily="18" charset="0"/>
              </a:rPr>
              <a:t>ä</a:t>
            </a:r>
            <a:r>
              <a:rPr lang="en-US" dirty="0" err="1">
                <a:latin typeface="Times New Roman" panose="02020603050405020304" pitchFamily="18" charset="0"/>
                <a:cs typeface="Times New Roman" panose="02020603050405020304" pitchFamily="18" charset="0"/>
              </a:rPr>
              <a:t>hmete</a:t>
            </a:r>
            <a:r>
              <a:rPr lang="en-US" dirty="0">
                <a:latin typeface="Times New Roman" panose="02020603050405020304" pitchFamily="18" charset="0"/>
                <a:cs typeface="Times New Roman" panose="02020603050405020304" pitchFamily="18" charset="0"/>
              </a:rPr>
              <a:t> g</a:t>
            </a:r>
            <a:r>
              <a:rPr lang="ru-RU" dirty="0">
                <a:latin typeface="Times New Roman" panose="02020603050405020304" pitchFamily="18" charset="0"/>
                <a:cs typeface="Times New Roman" panose="02020603050405020304" pitchFamily="18" charset="0"/>
              </a:rPr>
              <a:t>ö</a:t>
            </a:r>
            <a:r>
              <a:rPr lang="en-US" dirty="0" err="1">
                <a:latin typeface="Times New Roman" panose="02020603050405020304" pitchFamily="18" charset="0"/>
                <a:cs typeface="Times New Roman" panose="02020603050405020304" pitchFamily="18" charset="0"/>
              </a:rPr>
              <a: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wagt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hasabyna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işlenen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sagat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sagada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bahalandyrmalara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köpeldip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hasaplanýar</a:t>
            </a:r>
            <a:r>
              <a:rPr lang="ru-RU" dirty="0">
                <a:latin typeface="Times New Roman" panose="02020603050405020304" pitchFamily="18" charset="0"/>
                <a:cs typeface="Times New Roman" panose="02020603050405020304" pitchFamily="18" charset="0"/>
              </a:rPr>
              <a:t>:</a:t>
            </a:r>
          </a:p>
          <a:p>
            <a:r>
              <a:rPr lang="sq-AL"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Z </a:t>
            </a:r>
            <a:r>
              <a:rPr lang="sq-AL" baseline="-25000" dirty="0">
                <a:latin typeface="Times New Roman" panose="02020603050405020304" pitchFamily="18" charset="0"/>
                <a:cs typeface="Times New Roman" panose="02020603050405020304" pitchFamily="18" charset="0"/>
              </a:rPr>
              <a:t>h.w.</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T</a:t>
            </a:r>
            <a:r>
              <a:rPr lang="ru-RU" dirty="0">
                <a:latin typeface="Times New Roman" panose="02020603050405020304" pitchFamily="18" charset="0"/>
                <a:cs typeface="Times New Roman" panose="02020603050405020304" pitchFamily="18" charset="0"/>
              </a:rPr>
              <a:t>*R</a:t>
            </a:r>
          </a:p>
          <a:p>
            <a:r>
              <a:rPr lang="ru-RU" dirty="0">
                <a:latin typeface="Times New Roman" panose="02020603050405020304" pitchFamily="18" charset="0"/>
                <a:cs typeface="Times New Roman" panose="02020603050405020304" pitchFamily="18" charset="0"/>
              </a:rPr>
              <a:t> </a:t>
            </a:r>
          </a:p>
          <a:p>
            <a:r>
              <a:rPr lang="sq-AL" dirty="0">
                <a:latin typeface="Times New Roman" panose="02020603050405020304" pitchFamily="18" charset="0"/>
                <a:cs typeface="Times New Roman" panose="02020603050405020304" pitchFamily="18" charset="0"/>
              </a:rPr>
              <a:t>bu ýerde: T</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işlene</a:t>
            </a:r>
            <a:r>
              <a:rPr lang="sq-AL" dirty="0">
                <a:latin typeface="Times New Roman" panose="02020603050405020304" pitchFamily="18" charset="0"/>
                <a:cs typeface="Times New Roman" panose="02020603050405020304" pitchFamily="18" charset="0"/>
              </a:rPr>
              <a:t>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sagat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sany</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R – </a:t>
            </a:r>
            <a:r>
              <a:rPr lang="ru-RU" dirty="0" err="1">
                <a:latin typeface="Times New Roman" panose="02020603050405020304" pitchFamily="18" charset="0"/>
                <a:cs typeface="Times New Roman" panose="02020603050405020304" pitchFamily="18" charset="0"/>
              </a:rPr>
              <a:t>her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sagada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goýul</a:t>
            </a:r>
            <a:r>
              <a:rPr lang="sq-AL" dirty="0">
                <a:latin typeface="Times New Roman" panose="02020603050405020304" pitchFamily="18" charset="0"/>
                <a:cs typeface="Times New Roman" panose="02020603050405020304" pitchFamily="18" charset="0"/>
              </a:rPr>
              <a:t>ý</a:t>
            </a:r>
            <a:r>
              <a:rPr lang="ru-RU" dirty="0" err="1">
                <a:latin typeface="Times New Roman" panose="02020603050405020304" pitchFamily="18" charset="0"/>
                <a:cs typeface="Times New Roman" panose="02020603050405020304" pitchFamily="18" charset="0"/>
              </a:rPr>
              <a:t>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bahalar-tarif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goýumy</a:t>
            </a:r>
            <a:r>
              <a:rPr lang="ru-RU" dirty="0">
                <a:latin typeface="Times New Roman" panose="02020603050405020304" pitchFamily="18" charset="0"/>
                <a:cs typeface="Times New Roman" panose="02020603050405020304" pitchFamily="18" charset="0"/>
              </a:rPr>
              <a:t>;</a:t>
            </a:r>
          </a:p>
          <a:p>
            <a:r>
              <a:rPr lang="sq-AL"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62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79512" y="188640"/>
            <a:ext cx="7920880" cy="563231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Wagt hasabynda tölenýän baýrak ulgamy </a:t>
            </a:r>
            <a:r>
              <a:rPr lang="sq-AL" dirty="0">
                <a:latin typeface="Times New Roman" panose="02020603050405020304" pitchFamily="18" charset="0"/>
                <a:cs typeface="Times New Roman" panose="02020603050405020304" pitchFamily="18" charset="0"/>
              </a:rPr>
              <a:t>hakykatdan işlenen wagta we tarif goýumyna tölenýän hakdan daşary önümçiligiň san we hil görkezijileriniň ýokarlanany üçin berilýän baýragy göz öňünde tutýar. Baýrak ulgamyny ulanmakda onuň görkezijilerini dogry saýlap almagyň hem-de olaryň arabaglanyşygyny dogry esaslandyrmagyň möhüm ähmiýeti bardyr. Baýraklaryň görkezijileri her bir işiň we işçileriň şahsy aýratynlyklaryny göz öňünde tutmaly. Görkezijileriň sany önümçiligiň aýratynlygyna görä bolýar. Görkezijileriň her biri üçin aýratynlykda ähmiýetine görä baýragyň möçberi kesgitlenýär.</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Türkmenistanyň senagat kärhanalarynda köp halatlarda wagt hasabyndan hak tölenýän işçilere baýrak birnäçe ýagdaýda bellenilýär: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kadalaşdyrylan iş doly ýerine ýetirilende;</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ýerine ýetirilýän işiň we öndürilýän önümiň hiliniň derejesi ýokary bolanda;</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 serişdeleriniň ulanyş koeffisiýentiniň artany üçin;</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zähmetiň guralyşy kämilleşse we önümiň zähmet sarp edijiligi peseleni üçin;</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çig mallaryň tygşytly peýdalanylany üçin;</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işçiniň kär ussatlygy ýokarlansa we şonuň esasynda başga kär utgaşgyrylsa;</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köp stanoga hyzmat edilse;</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 önümçilik we tehnologiki tertip-düzgün ýokarlansa.</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56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79512" y="188640"/>
            <a:ext cx="7920880" cy="6463308"/>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sq-AL" b="1" dirty="0">
                <a:latin typeface="Times New Roman" panose="02020603050405020304" pitchFamily="18" charset="0"/>
                <a:cs typeface="Times New Roman" panose="02020603050405020304" pitchFamily="18" charset="0"/>
              </a:rPr>
              <a:t>1</a:t>
            </a:r>
            <a:r>
              <a:rPr lang="ru-RU" b="1" dirty="0">
                <a:latin typeface="Times New Roman" panose="02020603050405020304" pitchFamily="18" charset="0"/>
                <a:cs typeface="Times New Roman" panose="02020603050405020304" pitchFamily="18" charset="0"/>
              </a:rPr>
              <a:t>6.4</a:t>
            </a:r>
            <a:r>
              <a:rPr lang="cs-CZ" b="1" dirty="0">
                <a:latin typeface="Times New Roman" panose="02020603050405020304" pitchFamily="18" charset="0"/>
                <a:cs typeface="Times New Roman" panose="02020603050405020304" pitchFamily="18" charset="0"/>
              </a:rPr>
              <a:t>. Gullukçylara </a:t>
            </a:r>
            <a:r>
              <a:rPr lang="ru-RU" b="1" dirty="0" err="1">
                <a:latin typeface="Times New Roman" panose="02020603050405020304" pitchFamily="18" charset="0"/>
                <a:cs typeface="Times New Roman" panose="02020603050405020304" pitchFamily="18" charset="0"/>
              </a:rPr>
              <a:t>zähmet</a:t>
            </a:r>
            <a:r>
              <a:rPr lang="cs-CZ" b="1" dirty="0">
                <a:latin typeface="Times New Roman" panose="02020603050405020304" pitchFamily="18" charset="0"/>
                <a:cs typeface="Times New Roman" panose="02020603050405020304" pitchFamily="18" charset="0"/>
              </a:rPr>
              <a:t> hakyny</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tölemek</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Ýolbaşçylara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hünärmenlere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gullukçylara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jemg</a:t>
            </a:r>
            <a:r>
              <a:rPr lang="sq-AL" dirty="0">
                <a:latin typeface="Times New Roman" panose="02020603050405020304" pitchFamily="18" charset="0"/>
                <a:cs typeface="Times New Roman" panose="02020603050405020304" pitchFamily="18" charset="0"/>
              </a:rPr>
              <a:t>y</a:t>
            </a:r>
            <a:r>
              <a:rPr lang="ru-RU" dirty="0" err="1">
                <a:latin typeface="Times New Roman" panose="02020603050405020304" pitchFamily="18" charset="0"/>
                <a:cs typeface="Times New Roman" panose="02020603050405020304" pitchFamily="18" charset="0"/>
              </a:rPr>
              <a:t>ýet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önümçiliginde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eýeleýän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orny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olaryň</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ý</a:t>
            </a:r>
            <a:r>
              <a:rPr lang="ru-RU" dirty="0" err="1">
                <a:latin typeface="Times New Roman" panose="02020603050405020304" pitchFamily="18" charset="0"/>
                <a:cs typeface="Times New Roman" panose="02020603050405020304" pitchFamily="18" charset="0"/>
              </a:rPr>
              <a:t>erine</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ý</a:t>
            </a:r>
            <a:r>
              <a:rPr lang="ru-RU" dirty="0" err="1">
                <a:latin typeface="Times New Roman" panose="02020603050405020304" pitchFamily="18" charset="0"/>
                <a:cs typeface="Times New Roman" panose="02020603050405020304" pitchFamily="18" charset="0"/>
              </a:rPr>
              <a:t>etirýän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funksiýalaryna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görä</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ugur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alynýar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Edaralarda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kärhanalarda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ýolbaşçylar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hünärmenler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gullukçylar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dolandyryş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hereketleri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meşgullanýarlar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Bu</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kategoriýa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işgärleri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dolandyryş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amala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aşyryp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guramaçylyk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administratiw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hojalyk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guramaçylyk-inžener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guramaçylyk-ykdysady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fu</a:t>
            </a:r>
            <a:r>
              <a:rPr lang="sq-AL" dirty="0">
                <a:latin typeface="Times New Roman" panose="02020603050405020304" pitchFamily="18" charset="0"/>
                <a:cs typeface="Times New Roman" panose="02020603050405020304" pitchFamily="18" charset="0"/>
              </a:rPr>
              <a:t>n</a:t>
            </a:r>
            <a:r>
              <a:rPr lang="ru-RU" dirty="0" err="1">
                <a:latin typeface="Times New Roman" panose="02020603050405020304" pitchFamily="18" charset="0"/>
                <a:cs typeface="Times New Roman" panose="02020603050405020304" pitchFamily="18" charset="0"/>
              </a:rPr>
              <a:t>ksiýalary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ýetirýärler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Dolandyryş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zähmetindäki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işgärler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gös-göni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maddy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baýlyklary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döretmek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meşgullanmaýarlar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Olar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öndürmeklige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zerur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şertleri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döred</a:t>
            </a:r>
            <a:r>
              <a:rPr lang="sq-AL" dirty="0">
                <a:latin typeface="Times New Roman" panose="02020603050405020304" pitchFamily="18" charset="0"/>
                <a:cs typeface="Times New Roman" panose="02020603050405020304" pitchFamily="18" charset="0"/>
              </a:rPr>
              <a:t>ý</a:t>
            </a:r>
            <a:r>
              <a:rPr lang="ru-RU" dirty="0" err="1">
                <a:latin typeface="Times New Roman" panose="02020603050405020304" pitchFamily="18" charset="0"/>
                <a:cs typeface="Times New Roman" panose="02020603050405020304" pitchFamily="18" charset="0"/>
              </a:rPr>
              <a:t>ärler</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Ýolbaşçylaryň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bütin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kolle</a:t>
            </a:r>
            <a:r>
              <a:rPr lang="sq-AL" dirty="0">
                <a:latin typeface="Times New Roman" panose="02020603050405020304" pitchFamily="18" charset="0"/>
                <a:cs typeface="Times New Roman" panose="02020603050405020304" pitchFamily="18" charset="0"/>
              </a:rPr>
              <a:t>k</a:t>
            </a:r>
            <a:r>
              <a:rPr lang="ru-RU" dirty="0" err="1">
                <a:latin typeface="Times New Roman" panose="02020603050405020304" pitchFamily="18" charset="0"/>
                <a:cs typeface="Times New Roman" panose="02020603050405020304" pitchFamily="18" charset="0"/>
              </a:rPr>
              <a:t>tiwiň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üstünligine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görä</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baha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berilýär</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Şeýlelik-de</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ý</a:t>
            </a:r>
            <a:r>
              <a:rPr lang="ru-RU" dirty="0" err="1">
                <a:latin typeface="Times New Roman" panose="02020603050405020304" pitchFamily="18" charset="0"/>
                <a:cs typeface="Times New Roman" panose="02020603050405020304" pitchFamily="18" charset="0"/>
              </a:rPr>
              <a:t>olbaşçylara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gullukçylara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amatly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görnüşi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bolup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wagtlaýyn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wagtlaýyn-baýrakly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tölenmegi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çykyş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edýär</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Bu</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ulgam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ýolbaşçylaryň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hü</a:t>
            </a:r>
            <a:r>
              <a:rPr lang="sq-AL" dirty="0">
                <a:latin typeface="Times New Roman" panose="02020603050405020304" pitchFamily="18" charset="0"/>
                <a:cs typeface="Times New Roman" panose="02020603050405020304" pitchFamily="18" charset="0"/>
              </a:rPr>
              <a:t>n</a:t>
            </a:r>
            <a:r>
              <a:rPr lang="ru-RU" dirty="0" err="1">
                <a:latin typeface="Times New Roman" panose="02020603050405020304" pitchFamily="18" charset="0"/>
                <a:cs typeface="Times New Roman" panose="02020603050405020304" pitchFamily="18" charset="0"/>
              </a:rPr>
              <a:t>ärmenleriň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gullukçylaryň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bölekden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durýar</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hemişelik</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wezipe</a:t>
            </a:r>
            <a:r>
              <a:rPr lang="ru-RU" i="1" dirty="0">
                <a:latin typeface="Times New Roman" panose="02020603050405020304" pitchFamily="18" charset="0"/>
                <a:cs typeface="Times New Roman" panose="02020603050405020304" pitchFamily="18" charset="0"/>
              </a:rPr>
              <a:t> </a:t>
            </a:r>
            <a:r>
              <a:rPr lang="sq-AL" i="1" dirty="0">
                <a:latin typeface="Times New Roman" panose="02020603050405020304" pitchFamily="18" charset="0"/>
                <a:cs typeface="Times New Roman" panose="02020603050405020304" pitchFamily="18" charset="0"/>
              </a:rPr>
              <a:t>aýlyklary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hem-de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üýtgeýän</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bölegi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baýraklar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Wezipe</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aýlyk haklary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tölemeginiň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kepillendirilen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bölegi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bolup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durýar</a:t>
            </a:r>
            <a:r>
              <a:rPr lang="ru-RU" dirty="0">
                <a:latin typeface="Times New Roman" panose="02020603050405020304" pitchFamily="18" charset="0"/>
                <a:cs typeface="Times New Roman" panose="02020603050405020304" pitchFamily="18" charset="0"/>
              </a:rPr>
              <a:t>.</a:t>
            </a:r>
          </a:p>
          <a:p>
            <a:r>
              <a:rPr lang="sq-AL" dirty="0">
                <a:latin typeface="Times New Roman" panose="02020603050405020304" pitchFamily="18" charset="0"/>
                <a:cs typeface="Times New Roman" panose="02020603050405020304" pitchFamily="18" charset="0"/>
              </a:rPr>
              <a:t>W</a:t>
            </a:r>
            <a:r>
              <a:rPr lang="ru-RU" dirty="0" err="1">
                <a:latin typeface="Times New Roman" panose="02020603050405020304" pitchFamily="18" charset="0"/>
                <a:cs typeface="Times New Roman" panose="02020603050405020304" pitchFamily="18" charset="0"/>
              </a:rPr>
              <a:t>ezipe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aýlyk haklaryny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guramanyň</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möçberi </a:t>
            </a:r>
            <a:r>
              <a:rPr lang="ru-RU" dirty="0" err="1">
                <a:latin typeface="Times New Roman" panose="02020603050405020304" pitchFamily="18" charset="0"/>
                <a:cs typeface="Times New Roman" panose="02020603050405020304" pitchFamily="18" charset="0"/>
              </a:rPr>
              <a:t>işgäriň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derejesine</a:t>
            </a:r>
            <a:r>
              <a:rPr lang="sq-AL" dirty="0">
                <a:latin typeface="Times New Roman" panose="02020603050405020304" pitchFamily="18" charset="0"/>
                <a:cs typeface="Times New Roman" panose="02020603050405020304" pitchFamily="18" charset="0"/>
              </a:rPr>
              <a:t>, kärine, pudagyň we kärhananyň aýratynlygyna, zähmetiň şertlerine, ýerine ýetirilýän işiň hiline, mukdaryna we çylşyrymlylyk derejesine laýyklykda bolýar. </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Wezipe aýlyklaryny işgäriň wezipesine we iş derejesine laýyklykda iş beriji belleýär</a:t>
            </a:r>
            <a:r>
              <a:rPr lang="sq-AL"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593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0" y="-99392"/>
            <a:ext cx="8388424" cy="7848302"/>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sq-AL" b="1" i="1" dirty="0" smtClean="0">
                <a:latin typeface="Times New Roman" panose="02020603050405020304" pitchFamily="18" charset="0"/>
                <a:cs typeface="Times New Roman" panose="02020603050405020304" pitchFamily="18" charset="0"/>
              </a:rPr>
              <a:t>Wezipe</a:t>
            </a:r>
            <a:r>
              <a:rPr lang="sq-AL" b="1" dirty="0" smtClean="0">
                <a:latin typeface="Times New Roman" panose="02020603050405020304" pitchFamily="18" charset="0"/>
                <a:cs typeface="Times New Roman" panose="02020603050405020304" pitchFamily="18" charset="0"/>
              </a:rPr>
              <a:t> </a:t>
            </a:r>
            <a:r>
              <a:rPr lang="sq-AL" b="1"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bu işgäriň gulluk borjy, zähmet haky we jogapkärçilik häsiýeti bilen şertlenen iş ornudyr.</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Baýraklar</a:t>
            </a:r>
            <a:r>
              <a:rPr lang="sq-AL" b="1"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kärhananyň esasy hojalyk aýratynlyklary we ykdysady görkezijileriniň ýerine ýetirlişine görä tölenýär. Baýragyň önümiň hilini gowylandyrmaga gönükdirilen görkezijileri saýlanyp alnanda ýokary hilli önümiň udel agramy bilen bir hatarda brak önümiň azalmagyna, düzedilmäge gaýtarylan önümiň mukdaryna we çykdajylaryna hem üns berilýär</a:t>
            </a:r>
            <a:r>
              <a:rPr lang="sq-AL"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Kärhanada baýrak ulgamynyň ulanylmagy birnäçe wezipeleri çözmäge gönükdirilendir: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Öndürilýän önümiň tehniki derejesini we hilini gowylandyrmak.</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 öndürijiligini ýokarlandyrmak.</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Önümiň özüne düşýän gymmatyny peseltmek.</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Çig mallaryň we materiallaryň tygşytlanmagyny gazanmak.</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Ýolbaşçy işgärlere baýrak tölenşi birnäçe görkezijileriň kömegi bilen amala aşyrylýar: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Baglaşylan şertnamalaryň doly ýerine ýetirilmegi.</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 öndürijiliginiň ýokarlanmagy.</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 sarp edijiliginiň peselmegi.</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Girdejiniň artmagy.</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Hünärmenlere we gullukçylara baýrak aşakdaky görkezijileriň üsti bilen amala aşyrylýar: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Zähmetiň ahyrky netijesiniň gowulanmagy.</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Ylmyň we tehnikanyň gazananlaryny önümçilige ornaşdyrlyşyny çaltlandyrmak.</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 öndürijiliginiň ýokarlanmagy. </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Ýokary hilli önümiň öndürilmegi.</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Önümiň özüne düşýän gymmatynyň peselmegi.</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0455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7920880" cy="6186309"/>
          </a:xfrm>
          <a:prstGeom prst="rect">
            <a:avLst/>
          </a:prstGeom>
        </p:spPr>
        <p:txBody>
          <a:bodyPr wrap="square">
            <a:spAutoFit/>
          </a:bodyPr>
          <a:lstStyle/>
          <a:p>
            <a:r>
              <a:rPr lang="ru-RU" b="1" dirty="0">
                <a:latin typeface="Times New Roman" panose="02020603050405020304" pitchFamily="18" charset="0"/>
                <a:cs typeface="Times New Roman" panose="02020603050405020304" pitchFamily="18" charset="0"/>
              </a:rPr>
              <a:t>16.1. </a:t>
            </a:r>
            <a:r>
              <a:rPr lang="ru-RU" b="1" dirty="0" err="1">
                <a:latin typeface="Times New Roman" panose="02020603050405020304" pitchFamily="18" charset="0"/>
                <a:cs typeface="Times New Roman" panose="02020603050405020304" pitchFamily="18" charset="0"/>
              </a:rPr>
              <a:t>Zähmete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hak</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tölenşiniň</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mazmuny</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tertibi</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we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ýörelgeleri</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Zähmete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hak</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tölemegiň</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tarif</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ulgamy</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ulgamy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setkalaryny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koeffisiýentleri</a:t>
            </a:r>
            <a:r>
              <a:rPr lang="cs-CZ" dirty="0">
                <a:latin typeface="Times New Roman" panose="02020603050405020304" pitchFamily="18" charset="0"/>
                <a:cs typeface="Times New Roman" panose="02020603050405020304" pitchFamily="18" charset="0"/>
              </a:rPr>
              <a:t>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wezipelere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görä</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oklad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çyzgydyny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kwalifikasion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ýygyndylaryny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öz</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içine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alýar</a:t>
            </a:r>
            <a:r>
              <a:rPr lang="ru-RU" dirty="0">
                <a:latin typeface="Times New Roman" panose="02020603050405020304" pitchFamily="18" charset="0"/>
                <a:cs typeface="Times New Roman" panose="02020603050405020304" pitchFamily="18" charset="0"/>
              </a:rPr>
              <a:t>.</a:t>
            </a:r>
          </a:p>
          <a:p>
            <a:r>
              <a:rPr lang="ru-RU" b="1" i="1" dirty="0" err="1">
                <a:latin typeface="Times New Roman" panose="02020603050405020304" pitchFamily="18" charset="0"/>
                <a:cs typeface="Times New Roman" panose="02020603050405020304" pitchFamily="18" charset="0"/>
              </a:rPr>
              <a:t>Tarif</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setkalary</a:t>
            </a:r>
            <a:r>
              <a:rPr lang="sq-AL"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bu</a:t>
            </a:r>
            <a:r>
              <a:rPr lang="ru-RU" dirty="0">
                <a:latin typeface="Times New Roman" panose="02020603050405020304" pitchFamily="18" charset="0"/>
                <a:cs typeface="Times New Roman" panose="02020603050405020304" pitchFamily="18" charset="0"/>
              </a:rPr>
              <a:t> d</a:t>
            </a:r>
            <a:r>
              <a:rPr lang="sq-AL" dirty="0">
                <a:latin typeface="Times New Roman" panose="02020603050405020304" pitchFamily="18" charset="0"/>
                <a:cs typeface="Times New Roman" panose="02020603050405020304" pitchFamily="18" charset="0"/>
              </a:rPr>
              <a:t>ü</a:t>
            </a:r>
            <a:r>
              <a:rPr lang="ru-RU" dirty="0" err="1">
                <a:latin typeface="Times New Roman" panose="02020603050405020304" pitchFamily="18" charset="0"/>
                <a:cs typeface="Times New Roman" panose="02020603050405020304" pitchFamily="18" charset="0"/>
              </a:rPr>
              <a:t>rli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birliginde</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ý</a:t>
            </a:r>
            <a:r>
              <a:rPr lang="ru-RU" dirty="0" err="1">
                <a:latin typeface="Times New Roman" panose="02020603050405020304" pitchFamily="18" charset="0"/>
                <a:cs typeface="Times New Roman" panose="02020603050405020304" pitchFamily="18" charset="0"/>
              </a:rPr>
              <a:t>erine</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ý</a:t>
            </a:r>
            <a:r>
              <a:rPr lang="ru-RU" dirty="0" err="1">
                <a:latin typeface="Times New Roman" panose="02020603050405020304" pitchFamily="18" charset="0"/>
                <a:cs typeface="Times New Roman" panose="02020603050405020304" pitchFamily="18" charset="0"/>
              </a:rPr>
              <a:t>etiren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düzülen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şkaladyr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işçileri</a:t>
            </a:r>
            <a:r>
              <a:rPr lang="sq-AL" dirty="0">
                <a:latin typeface="Times New Roman" panose="02020603050405020304" pitchFamily="18" charset="0"/>
                <a:cs typeface="Times New Roman" panose="02020603050405020304" pitchFamily="18" charset="0"/>
              </a:rPr>
              <a:t>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derejesine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degişli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koeffisiýentlerinden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raz</a:t>
            </a:r>
            <a:r>
              <a:rPr lang="cs-CZ" dirty="0">
                <a:latin typeface="Times New Roman" panose="02020603050405020304" pitchFamily="18" charset="0"/>
                <a:cs typeface="Times New Roman" panose="02020603050405020304" pitchFamily="18" charset="0"/>
              </a:rPr>
              <a:t>r</a:t>
            </a:r>
            <a:r>
              <a:rPr lang="ru-RU" dirty="0" err="1">
                <a:latin typeface="Times New Roman" panose="02020603050405020304" pitchFamily="18" charset="0"/>
                <a:cs typeface="Times New Roman" panose="02020603050405020304" pitchFamily="18" charset="0"/>
              </a:rPr>
              <a:t>yadlardan</a:t>
            </a:r>
            <a:r>
              <a:rPr lang="cs-CZ" dirty="0">
                <a:latin typeface="Times New Roman" panose="02020603050405020304" pitchFamily="18" charset="0"/>
                <a:cs typeface="Times New Roman" panose="02020603050405020304" pitchFamily="18" charset="0"/>
              </a:rPr>
              <a:t> (iş derejelerinden)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ybarat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razrýadlary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kwalifikasiýa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derejesini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ussatlyk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derejesini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kesgitleý</a:t>
            </a:r>
            <a:r>
              <a:rPr lang="sq-AL" dirty="0">
                <a:latin typeface="Times New Roman" panose="02020603050405020304" pitchFamily="18" charset="0"/>
                <a:cs typeface="Times New Roman" panose="02020603050405020304" pitchFamily="18" charset="0"/>
              </a:rPr>
              <a:t>ä</a:t>
            </a:r>
            <a:r>
              <a:rPr lang="ru-RU" dirty="0">
                <a:latin typeface="Times New Roman" panose="02020603050405020304" pitchFamily="18" charset="0"/>
                <a:cs typeface="Times New Roman" panose="02020603050405020304" pitchFamily="18" charset="0"/>
              </a:rPr>
              <a:t>r. </a:t>
            </a:r>
            <a:r>
              <a:rPr lang="ru-RU" dirty="0" err="1">
                <a:latin typeface="Times New Roman" panose="02020603050405020304" pitchFamily="18" charset="0"/>
                <a:cs typeface="Times New Roman" panose="02020603050405020304" pitchFamily="18" charset="0"/>
              </a:rPr>
              <a:t>Birinji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raz</a:t>
            </a:r>
            <a:r>
              <a:rPr lang="cs-CZ" dirty="0">
                <a:latin typeface="Times New Roman" panose="02020603050405020304" pitchFamily="18" charset="0"/>
                <a:cs typeface="Times New Roman" panose="02020603050405020304" pitchFamily="18" charset="0"/>
              </a:rPr>
              <a:t>r</a:t>
            </a:r>
            <a:r>
              <a:rPr lang="ru-RU" dirty="0" err="1">
                <a:latin typeface="Times New Roman" panose="02020603050405020304" pitchFamily="18" charset="0"/>
                <a:cs typeface="Times New Roman" panose="02020603050405020304" pitchFamily="18" charset="0"/>
              </a:rPr>
              <a:t>ýadly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ü</a:t>
            </a:r>
            <a:r>
              <a:rPr lang="ru-RU" dirty="0" err="1">
                <a:latin typeface="Times New Roman" panose="02020603050405020304" pitchFamily="18" charset="0"/>
                <a:cs typeface="Times New Roman" panose="02020603050405020304" pitchFamily="18" charset="0"/>
              </a:rPr>
              <a:t>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tariflenýär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Ol</a:t>
            </a:r>
            <a:r>
              <a:rPr lang="ru-RU" dirty="0">
                <a:latin typeface="Times New Roman" panose="02020603050405020304" pitchFamily="18" charset="0"/>
                <a:cs typeface="Times New Roman" panose="02020603050405020304" pitchFamily="18" charset="0"/>
              </a:rPr>
              <a:t> ý</a:t>
            </a:r>
            <a:r>
              <a:rPr lang="sq-AL" dirty="0">
                <a:latin typeface="Times New Roman" panose="02020603050405020304" pitchFamily="18" charset="0"/>
                <a:cs typeface="Times New Roman" panose="02020603050405020304" pitchFamily="18" charset="0"/>
              </a:rPr>
              <a:t>ö</a:t>
            </a:r>
            <a:r>
              <a:rPr lang="ru-RU" dirty="0" err="1">
                <a:latin typeface="Times New Roman" panose="02020603050405020304" pitchFamily="18" charset="0"/>
                <a:cs typeface="Times New Roman" panose="02020603050405020304" pitchFamily="18" charset="0"/>
              </a:rPr>
              <a:t>neke</a:t>
            </a:r>
            <a:r>
              <a:rPr lang="sq-AL" dirty="0">
                <a:latin typeface="Times New Roman" panose="02020603050405020304" pitchFamily="18" charset="0"/>
                <a:cs typeface="Times New Roman" panose="02020603050405020304" pitchFamily="18" charset="0"/>
              </a:rPr>
              <a:t>ý</a:t>
            </a:r>
            <a:r>
              <a:rPr lang="ru-RU" dirty="0">
                <a:latin typeface="Times New Roman" panose="02020603050405020304" pitchFamily="18" charset="0"/>
                <a:cs typeface="Times New Roman" panose="02020603050405020304" pitchFamily="18" charset="0"/>
              </a:rPr>
              <a:t> i</a:t>
            </a:r>
            <a:r>
              <a:rPr lang="sq-AL" dirty="0">
                <a:latin typeface="Times New Roman" panose="02020603050405020304" pitchFamily="18" charset="0"/>
                <a:cs typeface="Times New Roman" panose="02020603050405020304" pitchFamily="18" charset="0"/>
              </a:rPr>
              <a:t>ş</a:t>
            </a:r>
            <a:r>
              <a:rPr lang="ru-RU" dirty="0">
                <a:latin typeface="Times New Roman" panose="02020603050405020304" pitchFamily="18" charset="0"/>
                <a:cs typeface="Times New Roman" panose="02020603050405020304" pitchFamily="18" charset="0"/>
              </a:rPr>
              <a:t>e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tölemek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ýola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goýulýar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razrýadly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setkasynda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berilýär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belli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razrýady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goýumynyň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birinji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razrýadyň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goyumuna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gatnaşygyna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koeffisiýenti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diýilýär</a:t>
            </a:r>
            <a:r>
              <a:rPr lang="ru-RU" dirty="0">
                <a:latin typeface="Times New Roman" panose="02020603050405020304" pitchFamily="18" charset="0"/>
                <a:cs typeface="Times New Roman" panose="02020603050405020304" pitchFamily="18" charset="0"/>
              </a:rPr>
              <a:t>. </a:t>
            </a:r>
          </a:p>
          <a:p>
            <a:r>
              <a:rPr lang="ru-RU" b="1" i="1" dirty="0" err="1">
                <a:latin typeface="Times New Roman" panose="02020603050405020304" pitchFamily="18" charset="0"/>
                <a:cs typeface="Times New Roman" panose="02020603050405020304" pitchFamily="18" charset="0"/>
              </a:rPr>
              <a:t>Tarif</a:t>
            </a:r>
            <a:r>
              <a:rPr lang="ru-RU" b="1" i="1" dirty="0">
                <a:latin typeface="Times New Roman" panose="02020603050405020304" pitchFamily="18" charset="0"/>
                <a:cs typeface="Times New Roman" panose="02020603050405020304" pitchFamily="18" charset="0"/>
              </a:rPr>
              <a:t> </a:t>
            </a:r>
            <a:r>
              <a:rPr lang="sq-AL" b="1" i="1" dirty="0">
                <a:latin typeface="Times New Roman" panose="02020603050405020304" pitchFamily="18" charset="0"/>
                <a:cs typeface="Times New Roman" panose="02020603050405020304" pitchFamily="18" charset="0"/>
              </a:rPr>
              <a:t>stawkasy</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ya-da</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tarif</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goýumy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diýilip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birliginde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hakyna</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aýdylýar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a:t>
            </a:r>
            <a:r>
              <a:rPr lang="cs-CZ" dirty="0">
                <a:latin typeface="Times New Roman" panose="02020603050405020304" pitchFamily="18" charset="0"/>
                <a:cs typeface="Times New Roman" panose="02020603050405020304" pitchFamily="18" charset="0"/>
              </a:rPr>
              <a:t>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goýumynyň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ululygy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raz</a:t>
            </a:r>
            <a:r>
              <a:rPr lang="cs-CZ" dirty="0">
                <a:latin typeface="Times New Roman" panose="02020603050405020304" pitchFamily="18" charset="0"/>
                <a:cs typeface="Times New Roman" panose="02020603050405020304" pitchFamily="18" charset="0"/>
              </a:rPr>
              <a:t>r</a:t>
            </a:r>
            <a:r>
              <a:rPr lang="ru-RU" dirty="0" err="1">
                <a:latin typeface="Times New Roman" panose="02020603050405020304" pitchFamily="18" charset="0"/>
                <a:cs typeface="Times New Roman" panose="02020603050405020304" pitchFamily="18" charset="0"/>
              </a:rPr>
              <a:t>ýadyna</a:t>
            </a:r>
            <a:r>
              <a:rPr lang="sq-AL"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diýmek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kwalifikasiýa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derejesine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bagly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Birinji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razrýadyň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goýumy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pes</a:t>
            </a:r>
            <a:r>
              <a:rPr lang="ru-RU" dirty="0">
                <a:latin typeface="Times New Roman" panose="02020603050405020304" pitchFamily="18" charset="0"/>
                <a:cs typeface="Times New Roman" panose="02020603050405020304" pitchFamily="18" charset="0"/>
              </a:rPr>
              <a:t> k</a:t>
            </a:r>
            <a:r>
              <a:rPr lang="sq-AL" dirty="0">
                <a:latin typeface="Times New Roman" panose="02020603050405020304" pitchFamily="18" charset="0"/>
                <a:cs typeface="Times New Roman" panose="02020603050405020304" pitchFamily="18" charset="0"/>
              </a:rPr>
              <a:t>w</a:t>
            </a:r>
            <a:r>
              <a:rPr lang="ru-RU" dirty="0" err="1">
                <a:latin typeface="Times New Roman" panose="02020603050405020304" pitchFamily="18" charset="0"/>
                <a:cs typeface="Times New Roman" panose="02020603050405020304" pitchFamily="18" charset="0"/>
              </a:rPr>
              <a:t>alifisirlenen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tölenşiniň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ululygyny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kesgitleyär</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goýumlary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sagatlyk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günlik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aýlyk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möçberidir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Sagatlaýyn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goýumy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remont-mehaniki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ussahanalarda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gurluşykda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awtomobil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sürüjilere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tölenende</a:t>
            </a:r>
            <a:r>
              <a:rPr lang="cs-CZ"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şeýle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däl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sferada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ulanylyp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bilner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Gündelik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tarif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goýumlary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bolsa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birnäçe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oba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hojalyk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işlerinde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ulanyp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bilner</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0624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368"/>
            <a:ext cx="8244408" cy="6740307"/>
          </a:xfrm>
          <a:prstGeom prst="rect">
            <a:avLst/>
          </a:prstGeom>
        </p:spPr>
        <p:txBody>
          <a:bodyPr wrap="square">
            <a:spAutoFit/>
          </a:bodyPr>
          <a:lstStyle/>
          <a:p>
            <a:r>
              <a:rPr lang="ru-RU" dirty="0" err="1">
                <a:latin typeface="Times New Roman" panose="02020603050405020304" pitchFamily="18" charset="0"/>
                <a:cs typeface="Times New Roman" panose="02020603050405020304" pitchFamily="18" charset="0"/>
              </a:rPr>
              <a:t>Işçileriň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höwesini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artdyrmakda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orny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oňa</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zähmet</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hak</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tölenşi</a:t>
            </a:r>
            <a:r>
              <a:rPr lang="ru-RU" b="1"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tutýar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zähmetkeşleriň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maddy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hal-ýagdaýyny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ýokarlandyrmagyň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çeşmesidir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döwlet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kärhanalarynda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işleýän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gullukçylara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milli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girdejiniň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sarp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fondundan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pul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görnüşinde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düşýän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paýydyr</a:t>
            </a:r>
            <a:r>
              <a:rPr lang="ru-RU" dirty="0">
                <a:latin typeface="Times New Roman" panose="02020603050405020304" pitchFamily="18" charset="0"/>
                <a:cs typeface="Times New Roman" panose="02020603050405020304" pitchFamily="18" charset="0"/>
              </a:rPr>
              <a:t>.</a:t>
            </a:r>
          </a:p>
          <a:p>
            <a:r>
              <a:rPr lang="ru-RU" i="1" dirty="0" err="1">
                <a:latin typeface="Times New Roman" panose="02020603050405020304" pitchFamily="18" charset="0"/>
                <a:cs typeface="Times New Roman" panose="02020603050405020304" pitchFamily="18" charset="0"/>
              </a:rPr>
              <a:t>Umuman</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zähmete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hak</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tölen</a:t>
            </a:r>
            <a:r>
              <a:rPr lang="sq-AL" i="1" dirty="0">
                <a:latin typeface="Times New Roman" panose="02020603050405020304" pitchFamily="18" charset="0"/>
                <a:cs typeface="Times New Roman" panose="02020603050405020304" pitchFamily="18" charset="0"/>
              </a:rPr>
              <a:t>i</a:t>
            </a:r>
            <a:r>
              <a:rPr lang="ru-RU" i="1" dirty="0" err="1">
                <a:latin typeface="Times New Roman" panose="02020603050405020304" pitchFamily="18" charset="0"/>
                <a:cs typeface="Times New Roman" panose="02020603050405020304" pitchFamily="18" charset="0"/>
              </a:rPr>
              <a:t>şi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iki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sany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funksiýany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ýerine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ýetirýär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zähmetkeşleriň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durmuş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derejesini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ýokarlandyrmagyň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girdejileriniň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çeşmesi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bolup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hyzmat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edýär</a:t>
            </a:r>
            <a:r>
              <a:rPr lang="ru-RU" dirty="0">
                <a:latin typeface="Times New Roman" panose="02020603050405020304" pitchFamily="18" charset="0"/>
                <a:cs typeface="Times New Roman" panose="02020603050405020304" pitchFamily="18" charset="0"/>
              </a:rPr>
              <a:t>.</a:t>
            </a:r>
          </a:p>
          <a:p>
            <a:pPr lvl="0"/>
            <a:r>
              <a:rPr lang="ru-RU" dirty="0" err="1">
                <a:latin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netijeliligi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ösdürmekde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galdyrmakda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material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taýdan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höweslendirmegiň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bolup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durýar</a:t>
            </a:r>
            <a:r>
              <a:rPr lang="ru-RU" dirty="0">
                <a:latin typeface="Times New Roman" panose="02020603050405020304" pitchFamily="18" charset="0"/>
                <a:cs typeface="Times New Roman" panose="02020603050405020304" pitchFamily="18" charset="0"/>
              </a:rPr>
              <a:t>.</a:t>
            </a:r>
          </a:p>
          <a:p>
            <a:r>
              <a:rPr lang="ru-RU" i="1" dirty="0" err="1">
                <a:latin typeface="Times New Roman" panose="02020603050405020304" pitchFamily="18" charset="0"/>
                <a:cs typeface="Times New Roman" panose="02020603050405020304" pitchFamily="18" charset="0"/>
              </a:rPr>
              <a:t>Zähmet</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hakyny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guramakda</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birnäçe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ýörelgeleri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berjaý</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etmek</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hökmandyr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ru-RU" dirty="0" err="1">
                <a:latin typeface="Times New Roman" panose="02020603050405020304" pitchFamily="18" charset="0"/>
                <a:cs typeface="Times New Roman" panose="02020603050405020304" pitchFamily="18" charset="0"/>
              </a:rPr>
              <a:t>zähmetiň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netijesine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mukdaryna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hiline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laýyklykda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paýlamak</a:t>
            </a:r>
            <a:r>
              <a:rPr lang="ru-RU" dirty="0">
                <a:latin typeface="Times New Roman" panose="02020603050405020304" pitchFamily="18" charset="0"/>
                <a:cs typeface="Times New Roman" panose="02020603050405020304" pitchFamily="18" charset="0"/>
              </a:rPr>
              <a:t>;</a:t>
            </a:r>
          </a:p>
          <a:p>
            <a:pPr lvl="0"/>
            <a:r>
              <a:rPr lang="ru-RU" dirty="0" err="1">
                <a:latin typeface="Times New Roman" panose="02020603050405020304" pitchFamily="18" charset="0"/>
                <a:cs typeface="Times New Roman" panose="02020603050405020304" pitchFamily="18" charset="0"/>
              </a:rPr>
              <a:t>zähmetiň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netijelerini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materia</a:t>
            </a:r>
            <a:r>
              <a:rPr lang="sq-AL" dirty="0">
                <a:latin typeface="Times New Roman" panose="02020603050405020304" pitchFamily="18" charset="0"/>
                <a:cs typeface="Times New Roman" panose="02020603050405020304" pitchFamily="18" charset="0"/>
              </a:rPr>
              <a:t>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taýdan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höweslendirmek</a:t>
            </a:r>
            <a:r>
              <a:rPr lang="ru-RU" dirty="0">
                <a:latin typeface="Times New Roman" panose="02020603050405020304" pitchFamily="18" charset="0"/>
                <a:cs typeface="Times New Roman" panose="02020603050405020304" pitchFamily="18" charset="0"/>
              </a:rPr>
              <a:t>;</a:t>
            </a:r>
          </a:p>
          <a:p>
            <a:pPr lvl="0"/>
            <a:r>
              <a:rPr lang="ru-RU" dirty="0" err="1">
                <a:latin typeface="Times New Roman" panose="02020603050405020304" pitchFamily="18" charset="0"/>
                <a:cs typeface="Times New Roman" panose="02020603050405020304" pitchFamily="18" charset="0"/>
              </a:rPr>
              <a:t>zähmeti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guramagyň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kollektiw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formalaryny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ösdürmek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esasynda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kollektiw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hususy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bähbitleri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utgaşdyrmak</a:t>
            </a:r>
            <a:r>
              <a:rPr lang="ru-RU" dirty="0">
                <a:latin typeface="Times New Roman" panose="02020603050405020304" pitchFamily="18" charset="0"/>
                <a:cs typeface="Times New Roman" panose="02020603050405020304" pitchFamily="18" charset="0"/>
              </a:rPr>
              <a:t>;</a:t>
            </a:r>
          </a:p>
          <a:p>
            <a:pPr lvl="0"/>
            <a:r>
              <a:rPr lang="ru-RU" dirty="0" err="1">
                <a:latin typeface="Times New Roman" panose="02020603050405020304" pitchFamily="18" charset="0"/>
                <a:cs typeface="Times New Roman" panose="02020603050405020304" pitchFamily="18" charset="0"/>
              </a:rPr>
              <a:t>işçileriň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gullukçylaryň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yzygiderli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ýokarlandyrmak</a:t>
            </a:r>
            <a:r>
              <a:rPr lang="ru-RU" dirty="0">
                <a:latin typeface="Times New Roman" panose="02020603050405020304" pitchFamily="18" charset="0"/>
                <a:cs typeface="Times New Roman" panose="02020603050405020304" pitchFamily="18" charset="0"/>
              </a:rPr>
              <a:t>;</a:t>
            </a:r>
          </a:p>
          <a:p>
            <a:pPr lvl="0"/>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öndürijiliginiň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ösüş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depgininiň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oňa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tölenşiniň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depgininden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bolmagy</a:t>
            </a:r>
            <a:r>
              <a:rPr lang="ru-RU"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Biziň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ýurdumyzda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tölenilende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netijesine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mukdaryna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hiline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görä</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tölenilýär</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Zähmetiň</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mukdary</a:t>
            </a:r>
            <a:r>
              <a:rPr lang="ru-RU" b="1" i="1"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bu</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işlenilen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sagat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gün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öndürilen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önümdir</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önümleriň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sany</a:t>
            </a:r>
            <a:r>
              <a:rPr lang="ru-RU" dirty="0">
                <a:latin typeface="Times New Roman" panose="02020603050405020304" pitchFamily="18" charset="0"/>
                <a:cs typeface="Times New Roman" panose="02020603050405020304" pitchFamily="18" charset="0"/>
              </a:rPr>
              <a:t>).</a:t>
            </a:r>
          </a:p>
          <a:p>
            <a:r>
              <a:rPr lang="ru-RU" i="1" dirty="0" err="1">
                <a:latin typeface="Times New Roman" panose="02020603050405020304" pitchFamily="18" charset="0"/>
                <a:cs typeface="Times New Roman" panose="02020603050405020304" pitchFamily="18" charset="0"/>
              </a:rPr>
              <a:t>Işçilere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we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gullukçylara</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hak</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tölemegiň</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iki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sany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aýry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görnüşlerini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tapawutlandyrmaly</a:t>
            </a:r>
            <a:r>
              <a:rPr lang="ru-RU" dirty="0">
                <a:latin typeface="Times New Roman" panose="02020603050405020304" pitchFamily="18" charset="0"/>
                <a:cs typeface="Times New Roman" panose="02020603050405020304" pitchFamily="18" charset="0"/>
              </a:rPr>
              <a:t>:</a:t>
            </a:r>
          </a:p>
          <a:p>
            <a:pPr lvl="0"/>
            <a:r>
              <a:rPr lang="ru-RU" b="1" i="1" dirty="0" err="1">
                <a:latin typeface="Times New Roman" panose="02020603050405020304" pitchFamily="18" charset="0"/>
                <a:cs typeface="Times New Roman" panose="02020603050405020304" pitchFamily="18" charset="0"/>
              </a:rPr>
              <a:t>Nominal</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iş</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haky</a:t>
            </a:r>
            <a:r>
              <a:rPr lang="ru-RU" b="1" i="1" dirty="0">
                <a:latin typeface="Times New Roman" panose="02020603050405020304" pitchFamily="18" charset="0"/>
                <a:cs typeface="Times New Roman" panose="02020603050405020304" pitchFamily="18" charset="0"/>
              </a:rPr>
              <a:t> - </a:t>
            </a:r>
            <a:r>
              <a:rPr lang="ru-RU" i="1" dirty="0" err="1">
                <a:latin typeface="Times New Roman" panose="02020603050405020304" pitchFamily="18" charset="0"/>
                <a:cs typeface="Times New Roman" panose="02020603050405020304" pitchFamily="18" charset="0"/>
              </a:rPr>
              <a:t>hereket</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edýän</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pul</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birliginde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tölegleriň</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derejesini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häsiýetlendirýär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ru-RU" b="1" i="1" dirty="0" err="1">
                <a:latin typeface="Times New Roman" panose="02020603050405020304" pitchFamily="18" charset="0"/>
                <a:cs typeface="Times New Roman" panose="02020603050405020304" pitchFamily="18" charset="0"/>
              </a:rPr>
              <a:t>Hakyky</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iş</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haky</a:t>
            </a:r>
            <a:r>
              <a:rPr lang="ru-RU" b="1"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mümkin</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bolan</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maddy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we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medeni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baýlyklaryň</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hyzmatlaryň</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mukdaryny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we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hilini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häsiýetlendirýär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5751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7200800" cy="4401205"/>
          </a:xfrm>
          <a:prstGeom prst="rect">
            <a:avLst/>
          </a:prstGeom>
        </p:spPr>
        <p:txBody>
          <a:bodyPr wrap="square">
            <a:spAutoFit/>
          </a:bodyPr>
          <a:lstStyle/>
          <a:p>
            <a:r>
              <a:rPr lang="ru-RU" sz="2000" dirty="0" err="1">
                <a:latin typeface="Times New Roman" panose="02020603050405020304" pitchFamily="18" charset="0"/>
                <a:cs typeface="Times New Roman" panose="02020603050405020304" pitchFamily="18" charset="0"/>
              </a:rPr>
              <a:t>Nominal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döwlet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tarapyndan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tarifleriň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galdyrylmagynyň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işgärleriň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aýlyk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hakynyň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ýokarlandyrylmagynyň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esasynda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kärhanalaryň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serişdeleriniň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hasabyna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artyp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biler</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Hakyky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bolsa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nominal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hakynyň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artmagy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hem-de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harytlaryň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hyzmatlaryň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bahasynyň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pese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düşmegi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sebäpli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artyp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biler</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Zähmete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tölemek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ilatyň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pul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girdejilerinde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rol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oýnap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soňky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ýyllarda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onuň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tutýan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pa</a:t>
            </a:r>
            <a:r>
              <a:rPr lang="sq-AL" sz="2000" dirty="0">
                <a:latin typeface="Times New Roman" panose="02020603050405020304" pitchFamily="18" charset="0"/>
                <a:cs typeface="Times New Roman" panose="02020603050405020304" pitchFamily="18" charset="0"/>
              </a:rPr>
              <a:t>ý</a:t>
            </a:r>
            <a:r>
              <a:rPr lang="ru-RU" sz="2000" dirty="0">
                <a:latin typeface="Times New Roman" panose="02020603050405020304" pitchFamily="18" charset="0"/>
                <a:cs typeface="Times New Roman" panose="02020603050405020304" pitchFamily="18" charset="0"/>
              </a:rPr>
              <a:t>y </a:t>
            </a:r>
            <a:r>
              <a:rPr lang="ru-RU" sz="2000" dirty="0" err="1">
                <a:latin typeface="Times New Roman" panose="02020603050405020304" pitchFamily="18" charset="0"/>
                <a:cs typeface="Times New Roman" panose="02020603050405020304" pitchFamily="18" charset="0"/>
              </a:rPr>
              <a:t>ýuwaş-ýuwaşdan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ýokarlanýar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aýratyn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hem</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maddy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önümçilikde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ýokary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derejede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ösýär</a:t>
            </a:r>
            <a:r>
              <a:rPr lang="ru-RU" sz="2000" dirty="0">
                <a:latin typeface="Times New Roman" panose="02020603050405020304" pitchFamily="18" charset="0"/>
                <a:cs typeface="Times New Roman" panose="02020603050405020304" pitchFamily="18" charset="0"/>
              </a:rPr>
              <a:t>.</a:t>
            </a:r>
          </a:p>
          <a:p>
            <a:r>
              <a:rPr lang="sq-AL" sz="2000" dirty="0">
                <a:latin typeface="Times New Roman" panose="02020603050405020304" pitchFamily="18" charset="0"/>
                <a:cs typeface="Times New Roman" panose="02020603050405020304" pitchFamily="18" charset="0"/>
              </a:rPr>
              <a:t>Häzirki gün ykdysadyýetiň bazar gatnaşyklary şertlerinde eýeçiligiň dürli formasyndaky kärhanalar hereket edýär. Şonuň bilen bagly olarda zähmete hak tölemekligiň hem dürli formalary we görnüşleri hereket edýär.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7723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 name="Объект 3"/>
          <p:cNvGraphicFramePr>
            <a:graphicFrameLocks noChangeAspect="1"/>
          </p:cNvGraphicFramePr>
          <p:nvPr>
            <p:extLst>
              <p:ext uri="{D42A27DB-BD31-4B8C-83A1-F6EECF244321}">
                <p14:modId xmlns:p14="http://schemas.microsoft.com/office/powerpoint/2010/main" val="634943724"/>
              </p:ext>
            </p:extLst>
          </p:nvPr>
        </p:nvGraphicFramePr>
        <p:xfrm>
          <a:off x="539552" y="0"/>
          <a:ext cx="5448300" cy="5648325"/>
        </p:xfrm>
        <a:graphic>
          <a:graphicData uri="http://schemas.openxmlformats.org/presentationml/2006/ole">
            <mc:AlternateContent xmlns:mc="http://schemas.openxmlformats.org/markup-compatibility/2006">
              <mc:Choice xmlns:v="urn:schemas-microsoft-com:vml" Requires="v">
                <p:oleObj spid="_x0000_s2052" name="Документ" r:id="rId3" imgW="6790706" imgH="7973711" progId="Word.Document.12">
                  <p:embed/>
                </p:oleObj>
              </mc:Choice>
              <mc:Fallback>
                <p:oleObj name="Документ" r:id="rId3" imgW="6790706" imgH="7973711" progId="Word.Document.12">
                  <p:embed/>
                  <p:pic>
                    <p:nvPicPr>
                      <p:cNvPr id="4" name="Объект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0"/>
                        <a:ext cx="5448300" cy="564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Прямоугольник 4"/>
          <p:cNvSpPr/>
          <p:nvPr/>
        </p:nvSpPr>
        <p:spPr>
          <a:xfrm>
            <a:off x="977702" y="5805264"/>
            <a:ext cx="5754538" cy="410882"/>
          </a:xfrm>
          <a:prstGeom prst="rect">
            <a:avLst/>
          </a:prstGeom>
        </p:spPr>
        <p:txBody>
          <a:bodyPr wrap="square">
            <a:spAutoFit/>
          </a:bodyPr>
          <a:lstStyle/>
          <a:p>
            <a:pPr indent="450215">
              <a:lnSpc>
                <a:spcPct val="115000"/>
              </a:lnSpc>
              <a:spcBef>
                <a:spcPts val="100"/>
              </a:spcBef>
              <a:spcAft>
                <a:spcPts val="100"/>
              </a:spcAft>
            </a:pPr>
            <a:r>
              <a:rPr lang="sq-AL"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Shem 6. </a:t>
            </a:r>
            <a:r>
              <a:rPr lang="sq-AL"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Zähmete hak tölenşiniň görnüşleri.</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4376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79512" y="0"/>
            <a:ext cx="7920880" cy="6642972"/>
          </a:xfrm>
          <a:prstGeom prst="rect">
            <a:avLst/>
          </a:prstGeom>
        </p:spPr>
        <p:txBody>
          <a:bodyPr wrap="square">
            <a:spAutoFit/>
          </a:bodyPr>
          <a:lstStyle/>
          <a:p>
            <a:pPr algn="just">
              <a:lnSpc>
                <a:spcPct val="115000"/>
              </a:lnSpc>
              <a:spcBef>
                <a:spcPts val="100"/>
              </a:spcBef>
              <a:spcAft>
                <a:spcPts val="100"/>
              </a:spcAft>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Kärhanalarda zähmete hak tölemekligiň </a:t>
            </a:r>
            <a:r>
              <a:rPr lang="sq-AL"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esasy we goşmaça</a:t>
            </a:r>
            <a:r>
              <a:rPr lang="sq-AL"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formalary hereket </a:t>
            </a:r>
            <a:r>
              <a:rPr lang="sq-AL"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edýär.</a:t>
            </a:r>
            <a:r>
              <a:rPr lang="tk-TM" dirty="0" smtClean="0">
                <a:latin typeface="Times New Roman" panose="02020603050405020304" pitchFamily="18" charset="0"/>
                <a:ea typeface="Calibri" panose="020F0502020204030204" pitchFamily="34" charset="0"/>
                <a:cs typeface="Times New Roman" panose="02020603050405020304" pitchFamily="18" charset="0"/>
              </a:rPr>
              <a:t> </a:t>
            </a:r>
            <a:r>
              <a:rPr lang="sq-AL"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 </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hakynyň </a:t>
            </a:r>
            <a:r>
              <a:rPr lang="sq-AL"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esasy formasy</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zähmet harajatlaryny norma esasynda kesgitlenen zähmete hak tölemekligi özünde jemleýär, kepillendirilýär we wagtly-wagtynda berilip durulýar.</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00"/>
              </a:spcBef>
              <a:spcAft>
                <a:spcPts val="100"/>
              </a:spcAft>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 hakynyň </a:t>
            </a:r>
            <a:r>
              <a:rPr lang="sq-AL"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goşmaça formasy</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bolsa, ýokary hilli we artyk ýerine ýetirilen işler we hyzmatlar üçin </a:t>
            </a:r>
            <a:r>
              <a:rPr lang="sq-AL"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höweslendirmeleri we sylaglary</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öz içine alýar.</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00"/>
              </a:spcBef>
              <a:spcAft>
                <a:spcPts val="100"/>
              </a:spcAft>
            </a:pPr>
            <a:r>
              <a:rPr lang="sq-AL"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Esasy zähmet hakynyň hem öz gezeginde 2 formasy bar</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15000"/>
              </a:lnSpc>
              <a:spcBef>
                <a:spcPts val="100"/>
              </a:spcBef>
              <a:spcAft>
                <a:spcPts val="100"/>
              </a:spcAft>
              <a:buFont typeface="+mj-lt"/>
              <a:buAutoNum type="alphaLcParenR"/>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potratlaýyn zähmet haky;</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15000"/>
              </a:lnSpc>
              <a:spcBef>
                <a:spcPts val="100"/>
              </a:spcBef>
              <a:spcAft>
                <a:spcPts val="100"/>
              </a:spcAft>
              <a:buFont typeface="+mj-lt"/>
              <a:buAutoNum type="alphaLcParenR"/>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wagt hasabynda tölenýän zähmet haky;</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00"/>
              </a:spcBef>
              <a:spcAft>
                <a:spcPts val="100"/>
              </a:spcAft>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Zähmete hak tölenişiniň zähmete täsirini artdyrmakda onuň ahyrky netijesi bilen arabaglanyşygyny güýçlendirmegiň möhüm ähmiýeti bardyr. Ol işgärleriň zähmetiniň ahyrky netijeliliginiň ýokarlanmagyna bolan islegleriniň artmagyna täsir edýär. Hak tölemegiň zähmetiň ahyrky netijesi bilen arabaglanyşygynyň berkemegi tölenişigiň kämilleşmeginiň esasy ýollarynyň biridir.</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00"/>
              </a:spcBef>
              <a:spcAft>
                <a:spcPts val="100"/>
              </a:spcAft>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 hakyny guramakda kärhanalaryň hukuklary gitdigiçe artýar. Kärhanalaryň özbaşdak çözýän meselelerine aşakdakylar degişlidir:</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00"/>
              </a:spcBef>
              <a:spcAft>
                <a:spcPts val="100"/>
              </a:spcAft>
              <a:buFont typeface="Wingdings" panose="05000000000000000000" pitchFamily="2" charset="2"/>
              <a:buChar char=""/>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işçilere zähmet hakyny tölemegiň görnüşlerini we ulgamlaryny kesgitlemek;</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00"/>
              </a:spcBef>
              <a:spcAft>
                <a:spcPts val="100"/>
              </a:spcAft>
              <a:buFont typeface="Wingdings" panose="05000000000000000000" pitchFamily="2" charset="2"/>
              <a:buChar char=""/>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işçiniň daşyndan başga işleri ýerine ýetireni üçin, hyzmat edýän meýdanynyň giňeleni, iş şertleri, zähmet depginleri üçin, ondan başga-da ýolbaşçy işgärlere, hünärmenlere zähmet üstünlikleri üçin goşmaça hak tölemek</a:t>
            </a:r>
            <a:r>
              <a:rPr lang="sq-AL"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614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251520" y="620688"/>
            <a:ext cx="7920880" cy="3477875"/>
          </a:xfrm>
          <a:prstGeom prst="rect">
            <a:avLst/>
          </a:prstGeom>
        </p:spPr>
        <p:txBody>
          <a:bodyPr wrap="square">
            <a:spAutoFit/>
          </a:bodyPr>
          <a:lstStyle/>
          <a:p>
            <a:pPr lvl="0"/>
            <a:r>
              <a:rPr lang="sq-AL" sz="2000" dirty="0">
                <a:latin typeface="Times New Roman" panose="02020603050405020304" pitchFamily="18" charset="0"/>
                <a:cs typeface="Times New Roman" panose="02020603050405020304" pitchFamily="18" charset="0"/>
              </a:rPr>
              <a:t>gullukçylaryň aýlygyny ortaça aýlyklary göz öňünde tutman bellemek;</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maddy taýdan höweslendiriş fonduny peýdalanmagyň takyk ýollaryny kesgitlemek;</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işgärlere baýrak bermegiň tertibini kesgitlemek.</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Şeýlelikde, zähmete hak tölenişi agzalyp geçilen ýörelgeleriň esasynda guralýar we zähmeti kadalaşdyrmagyň, tarif ulgamynyň, hak tölenişiniň görnüşleriniň we ulgamlarynyň böleklerini öz içine alýar.</a:t>
            </a:r>
            <a:endParaRPr lang="ru-RU" sz="2000" dirty="0">
              <a:latin typeface="Times New Roman" panose="02020603050405020304" pitchFamily="18" charset="0"/>
              <a:cs typeface="Times New Roman" panose="02020603050405020304" pitchFamily="18" charset="0"/>
            </a:endParaRPr>
          </a:p>
          <a:p>
            <a:r>
              <a:rPr lang="sq-AL" sz="2000" i="1" dirty="0">
                <a:latin typeface="Times New Roman" panose="02020603050405020304" pitchFamily="18" charset="0"/>
                <a:cs typeface="Times New Roman" panose="02020603050405020304" pitchFamily="18" charset="0"/>
              </a:rPr>
              <a:t>Zähmet hakynyñ töleniliş tertibi</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aşakdakylardan</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ybaratdyr</a:t>
            </a:r>
            <a:r>
              <a:rPr lang="ru-RU" sz="2000" i="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işgäriñ zähmet haky her </a:t>
            </a:r>
            <a:r>
              <a:rPr lang="ru-RU" sz="2000" dirty="0">
                <a:latin typeface="Times New Roman" panose="02020603050405020304" pitchFamily="18" charset="0"/>
                <a:cs typeface="Times New Roman" panose="02020603050405020304" pitchFamily="18" charset="0"/>
              </a:rPr>
              <a:t>ý</a:t>
            </a:r>
            <a:r>
              <a:rPr lang="sq-AL" sz="2000" dirty="0">
                <a:latin typeface="Times New Roman" panose="02020603050405020304" pitchFamily="18" charset="0"/>
                <a:cs typeface="Times New Roman" panose="02020603050405020304" pitchFamily="18" charset="0"/>
              </a:rPr>
              <a:t>arym a</a:t>
            </a:r>
            <a:r>
              <a:rPr lang="ru-RU" sz="2000" dirty="0">
                <a:latin typeface="Times New Roman" panose="02020603050405020304" pitchFamily="18" charset="0"/>
                <a:cs typeface="Times New Roman" panose="02020603050405020304" pitchFamily="18" charset="0"/>
              </a:rPr>
              <a:t>ý</a:t>
            </a:r>
            <a:r>
              <a:rPr lang="sq-AL" sz="2000" dirty="0">
                <a:latin typeface="Times New Roman" panose="02020603050405020304" pitchFamily="18" charset="0"/>
                <a:cs typeface="Times New Roman" panose="02020603050405020304" pitchFamily="18" charset="0"/>
              </a:rPr>
              <a:t>dan az bolmadyk döwürde tölenyär.</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Türkmenistanyñ kanunçylygy bilen işgärleriñ a</a:t>
            </a:r>
            <a:r>
              <a:rPr lang="ru-RU" sz="2000" dirty="0">
                <a:latin typeface="Times New Roman" panose="02020603050405020304" pitchFamily="18" charset="0"/>
                <a:cs typeface="Times New Roman" panose="02020603050405020304" pitchFamily="18" charset="0"/>
              </a:rPr>
              <a:t>ý</a:t>
            </a:r>
            <a:r>
              <a:rPr lang="sq-AL" sz="2000" dirty="0">
                <a:latin typeface="Times New Roman" panose="02020603050405020304" pitchFamily="18" charset="0"/>
                <a:cs typeface="Times New Roman" panose="02020603050405020304" pitchFamily="18" charset="0"/>
              </a:rPr>
              <a:t>ry-a</a:t>
            </a:r>
            <a:r>
              <a:rPr lang="ru-RU" sz="2000" dirty="0">
                <a:latin typeface="Times New Roman" panose="02020603050405020304" pitchFamily="18" charset="0"/>
                <a:cs typeface="Times New Roman" panose="02020603050405020304" pitchFamily="18" charset="0"/>
              </a:rPr>
              <a:t>ý</a:t>
            </a:r>
            <a:r>
              <a:rPr lang="sq-AL" sz="2000" dirty="0">
                <a:latin typeface="Times New Roman" panose="02020603050405020304" pitchFamily="18" charset="0"/>
                <a:cs typeface="Times New Roman" panose="02020603050405020304" pitchFamily="18" charset="0"/>
              </a:rPr>
              <a:t>ry toparlary üçin zähmet hakyny tölemegiñ be</a:t>
            </a:r>
            <a:r>
              <a:rPr lang="ru-RU" sz="2000" dirty="0">
                <a:latin typeface="Times New Roman" panose="02020603050405020304" pitchFamily="18" charset="0"/>
                <a:cs typeface="Times New Roman" panose="02020603050405020304" pitchFamily="18" charset="0"/>
              </a:rPr>
              <a:t>ý</a:t>
            </a:r>
            <a:r>
              <a:rPr lang="sq-AL" sz="2000" dirty="0">
                <a:latin typeface="Times New Roman" panose="02020603050405020304" pitchFamily="18" charset="0"/>
                <a:cs typeface="Times New Roman" panose="02020603050405020304" pitchFamily="18" charset="0"/>
              </a:rPr>
              <a:t>leki möhletleri bellenip bilner.</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836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79512" y="188640"/>
            <a:ext cx="7920880" cy="6186309"/>
          </a:xfrm>
          <a:prstGeom prst="rect">
            <a:avLst/>
          </a:prstGeom>
        </p:spPr>
        <p:txBody>
          <a:bodyPr wrap="square">
            <a:spAutoFit/>
          </a:bodyPr>
          <a:lstStyle/>
          <a:p>
            <a:r>
              <a:rPr lang="sq-AL" b="1" dirty="0">
                <a:latin typeface="Times New Roman" panose="02020603050405020304" pitchFamily="18" charset="0"/>
                <a:cs typeface="Times New Roman" panose="02020603050405020304" pitchFamily="18" charset="0"/>
              </a:rPr>
              <a:t>1</a:t>
            </a:r>
            <a:r>
              <a:rPr lang="ru-RU" b="1" dirty="0">
                <a:latin typeface="Times New Roman" panose="02020603050405020304" pitchFamily="18" charset="0"/>
                <a:cs typeface="Times New Roman" panose="02020603050405020304" pitchFamily="18" charset="0"/>
              </a:rPr>
              <a:t>6</a:t>
            </a:r>
            <a:r>
              <a:rPr lang="sq-AL" b="1" dirty="0">
                <a:latin typeface="Times New Roman" panose="02020603050405020304" pitchFamily="18" charset="0"/>
                <a:cs typeface="Times New Roman" panose="02020603050405020304" pitchFamily="18" charset="0"/>
              </a:rPr>
              <a:t>.</a:t>
            </a:r>
            <a:r>
              <a:rPr lang="ru-RU" b="1" dirty="0">
                <a:latin typeface="Times New Roman" panose="02020603050405020304" pitchFamily="18" charset="0"/>
                <a:cs typeface="Times New Roman" panose="02020603050405020304" pitchFamily="18" charset="0"/>
              </a:rPr>
              <a:t>2</a:t>
            </a:r>
            <a:r>
              <a:rPr lang="sq-AL" b="1" dirty="0">
                <a:latin typeface="Times New Roman" panose="02020603050405020304" pitchFamily="18" charset="0"/>
                <a:cs typeface="Times New Roman" panose="02020603050405020304" pitchFamily="18" charset="0"/>
              </a:rPr>
              <a:t>. Zähmete potratlaýyn hak tölemek.</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Kärhananyň eýeçiliginiň görnüşine garamazdan material önümçilige degişli bolan pudaklarda zähmete hak tölemekligiň esasy formasy bolup, potratlaýyn zähmete hak tölemek çykyş edýär. Zähmete potratlaýyn hak tölenende ölçeg birligi hökmünde öndürilen önümiň mukdary ulanylýar. Şonuň üçin zähmet hakynyň möçberi öndürilen önümiň mukdary we hili bilen gös-göni arabaglanyşykly.</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Potratlaýyn zähmet haky tölenende ýerine ýetirlen işleriň mukdary ýa-da göwrümi bahalandyrma köpeldilip alynýar. Ýagny</a:t>
            </a:r>
            <a:r>
              <a:rPr lang="sq-AL"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Z </a:t>
            </a:r>
            <a:r>
              <a:rPr lang="sq-AL" baseline="-25000" dirty="0">
                <a:latin typeface="Times New Roman" panose="02020603050405020304" pitchFamily="18" charset="0"/>
                <a:cs typeface="Times New Roman" panose="02020603050405020304" pitchFamily="18" charset="0"/>
              </a:rPr>
              <a:t>h.p.</a:t>
            </a:r>
            <a:r>
              <a:rPr lang="sq-AL" dirty="0">
                <a:latin typeface="Times New Roman" panose="02020603050405020304" pitchFamily="18" charset="0"/>
                <a:cs typeface="Times New Roman" panose="02020603050405020304" pitchFamily="18" charset="0"/>
              </a:rPr>
              <a:t> = Q * </a:t>
            </a:r>
            <a:r>
              <a:rPr lang="sq-AL" dirty="0" smtClean="0">
                <a:latin typeface="Times New Roman" panose="02020603050405020304" pitchFamily="18" charset="0"/>
                <a:cs typeface="Times New Roman" panose="02020603050405020304" pitchFamily="18" charset="0"/>
              </a:rPr>
              <a:t>B</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bu ýerde: B – 1 önüm üçin bahalandyrma;</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Q – önümiň göwrümi ýa-da mukdary</a:t>
            </a:r>
            <a:r>
              <a:rPr lang="sq-AL"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Potratlaýyn zähmete hak tölenişiniň birnäçe görnüşleri bar</a:t>
            </a:r>
            <a:r>
              <a:rPr lang="sq-AL" b="1"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sq-AL" b="1" i="1" dirty="0">
                <a:latin typeface="Times New Roman" panose="02020603050405020304" pitchFamily="18" charset="0"/>
                <a:cs typeface="Times New Roman" panose="02020603050405020304" pitchFamily="18" charset="0"/>
              </a:rPr>
              <a:t>Göni potratlaýyn zähmet haky</a:t>
            </a:r>
            <a:r>
              <a:rPr lang="sq-AL" dirty="0">
                <a:latin typeface="Times New Roman" panose="02020603050405020304" pitchFamily="18" charset="0"/>
                <a:cs typeface="Times New Roman" panose="02020603050405020304" pitchFamily="18" charset="0"/>
              </a:rPr>
              <a:t> – esasan önümçilik kärhanalarynda ulanylýar hem-de belli bir wagtda öndürlen önümiň göwrümi bahalandyrma köpeldilip hasaplanýar. Göni potratlaýyn zähmet haky esasan esasy işçiler üçin ulanylýar.</a:t>
            </a:r>
            <a:endParaRPr lang="ru-RU" dirty="0">
              <a:latin typeface="Times New Roman" panose="02020603050405020304" pitchFamily="18" charset="0"/>
              <a:cs typeface="Times New Roman" panose="02020603050405020304" pitchFamily="18" charset="0"/>
            </a:endParaRPr>
          </a:p>
          <a:p>
            <a:pPr lvl="0"/>
            <a:r>
              <a:rPr lang="sq-AL" b="1" i="1" dirty="0">
                <a:latin typeface="Times New Roman" panose="02020603050405020304" pitchFamily="18" charset="0"/>
                <a:cs typeface="Times New Roman" panose="02020603050405020304" pitchFamily="18" charset="0"/>
              </a:rPr>
              <a:t>Gyýtaklaýyn potrat zähmet haky</a:t>
            </a:r>
            <a:r>
              <a:rPr lang="sq-AL" dirty="0">
                <a:latin typeface="Times New Roman" panose="02020603050405020304" pitchFamily="18" charset="0"/>
                <a:cs typeface="Times New Roman" panose="02020603050405020304" pitchFamily="18" charset="0"/>
              </a:rPr>
              <a:t> – esasan kömekçi işçilere degişlidir. Zähmet hakynyň bu görnüşiniň ulanylmagy kömekçi işçilerde iş ýerlerine, maşynlara hyzmat edilşini gowulandyrmaga höwesi artdyrýar.</a:t>
            </a:r>
            <a:endParaRPr lang="ru-RU" dirty="0">
              <a:latin typeface="Times New Roman" panose="02020603050405020304" pitchFamily="18" charset="0"/>
              <a:cs typeface="Times New Roman" panose="02020603050405020304" pitchFamily="18" charset="0"/>
            </a:endParaRPr>
          </a:p>
          <a:p>
            <a:pPr lvl="0"/>
            <a:r>
              <a:rPr lang="sq-AL" b="1" i="1" dirty="0">
                <a:latin typeface="Times New Roman" panose="02020603050405020304" pitchFamily="18" charset="0"/>
                <a:cs typeface="Times New Roman" panose="02020603050405020304" pitchFamily="18" charset="0"/>
              </a:rPr>
              <a:t>Zähmet hakynyň potratlaýyn baýrak ulgamy</a:t>
            </a:r>
            <a:r>
              <a:rPr lang="sq-AL" b="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kömekçi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hilli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öndürendikleri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şeýle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normadan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artyk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öndürendikleri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potratlaýyn zähmet hakynyň üstüne goşmaça baýrak tölenýär. Baýrak tölemegiň görkezijileri, şertleri we möçberi kärhananyň öz ýagdaýyna laýyklykda kesgitlenýär.</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041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79512" y="188640"/>
            <a:ext cx="7920880" cy="5940088"/>
          </a:xfrm>
          <a:prstGeom prst="rect">
            <a:avLst/>
          </a:prstGeom>
        </p:spPr>
        <p:txBody>
          <a:bodyPr wrap="square">
            <a:spAutoFit/>
          </a:bodyPr>
          <a:lstStyle/>
          <a:p>
            <a:r>
              <a:rPr lang="sq-AL" sz="2000" i="1" dirty="0">
                <a:latin typeface="Times New Roman" panose="02020603050405020304" pitchFamily="18" charset="0"/>
                <a:cs typeface="Times New Roman" panose="02020603050405020304" pitchFamily="18" charset="0"/>
              </a:rPr>
              <a:t>Baýrak tölemegiň görkezijileri hökmünde bolup indikiler çykyş edip bilerler</a:t>
            </a:r>
            <a:r>
              <a:rPr lang="sq-AL" sz="2000" b="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zähmet öndürijiliginiň ösüşi;</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zähmet sarp edijiliginiň pese düşmegi;</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zähmet serişdeleriniň netijeli peýdalanylmagy;</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önümiň hiliniň ýokarlanmagy;</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çig mallaryň, ýangyjyň we materiallaryň tygşytly peýdalanylmagy;</a:t>
            </a:r>
            <a:endParaRPr lang="ru-RU" sz="2000" dirty="0">
              <a:latin typeface="Times New Roman" panose="02020603050405020304" pitchFamily="18" charset="0"/>
              <a:cs typeface="Times New Roman" panose="02020603050405020304" pitchFamily="18" charset="0"/>
            </a:endParaRPr>
          </a:p>
          <a:p>
            <a:pPr lvl="0"/>
            <a:r>
              <a:rPr lang="ru-RU" sz="2000" b="1" i="1" dirty="0" err="1">
                <a:latin typeface="Times New Roman" panose="02020603050405020304" pitchFamily="18" charset="0"/>
                <a:cs typeface="Times New Roman" panose="02020603050405020304" pitchFamily="18" charset="0"/>
              </a:rPr>
              <a:t>Potratlaýyn</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progressiw</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ulgam</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kärhanalarda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örä</a:t>
            </a:r>
            <a:r>
              <a:rPr lang="sq-AL" sz="2000" dirty="0">
                <a:latin typeface="Times New Roman" panose="02020603050405020304" pitchFamily="18" charset="0"/>
                <a:cs typeface="Times New Roman" panose="02020603050405020304" pitchFamily="18" charset="0"/>
              </a:rPr>
              <a:t>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selçen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ýagdaýda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ulanylýar.Bu</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ulgam</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hem</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kwartalyň</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ýyly</a:t>
            </a:r>
            <a:r>
              <a:rPr lang="sq-AL" sz="2000" dirty="0">
                <a:latin typeface="Times New Roman" panose="02020603050405020304" pitchFamily="18" charset="0"/>
                <a:cs typeface="Times New Roman" panose="02020603050405020304" pitchFamily="18" charset="0"/>
              </a:rPr>
              <a:t>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ahyrynda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a:t>
            </a:r>
            <a:r>
              <a:rPr lang="sq-AL" sz="2000" dirty="0">
                <a:latin typeface="Times New Roman" panose="02020603050405020304" pitchFamily="18" charset="0"/>
                <a:cs typeface="Times New Roman" panose="02020603050405020304" pitchFamily="18" charset="0"/>
              </a:rPr>
              <a:t>ý</a:t>
            </a:r>
            <a:r>
              <a:rPr lang="ru-RU" sz="2000" dirty="0" err="1">
                <a:latin typeface="Times New Roman" panose="02020603050405020304" pitchFamily="18" charset="0"/>
                <a:cs typeface="Times New Roman" panose="02020603050405020304" pitchFamily="18" charset="0"/>
              </a:rPr>
              <a:t>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hem</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bolsa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çärä</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bagyşlap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obýektiň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giriziljek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bolmagynyň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ýanynda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ulanylýar.Potratlaýyn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progressiw</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ulgamynyň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mazmuny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normada</a:t>
            </a:r>
            <a:r>
              <a:rPr lang="sq-AL" sz="2000" dirty="0">
                <a:latin typeface="Times New Roman" panose="02020603050405020304" pitchFamily="18" charset="0"/>
                <a:cs typeface="Times New Roman" panose="02020603050405020304" pitchFamily="18" charset="0"/>
              </a:rPr>
              <a:t>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artyk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öndürilende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bir</a:t>
            </a:r>
            <a:r>
              <a:rPr lang="sq-AL" sz="2000" dirty="0">
                <a:latin typeface="Times New Roman" panose="02020603050405020304" pitchFamily="18" charset="0"/>
                <a:cs typeface="Times New Roman" panose="02020603050405020304" pitchFamily="18" charset="0"/>
              </a:rPr>
              <a:t> önüm </a:t>
            </a:r>
            <a:r>
              <a:rPr lang="ru-RU" sz="2000" dirty="0" err="1">
                <a:latin typeface="Times New Roman" panose="02020603050405020304" pitchFamily="18" charset="0"/>
                <a:cs typeface="Times New Roman" panose="02020603050405020304" pitchFamily="18" charset="0"/>
              </a:rPr>
              <a:t>birligine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artdyrylan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ýokarlandyrylan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bahalandyrmanyň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goýulmagyndan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ybaratdyr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kärhananyň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fondunda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ýetmezçiligi</a:t>
            </a:r>
            <a:r>
              <a:rPr lang="ru-RU" sz="2000" dirty="0">
                <a:latin typeface="Times New Roman" panose="02020603050405020304" pitchFamily="18" charset="0"/>
                <a:cs typeface="Times New Roman" panose="02020603050405020304" pitchFamily="18" charset="0"/>
              </a:rPr>
              <a:t> d</a:t>
            </a:r>
            <a:r>
              <a:rPr lang="sq-AL" sz="2000" dirty="0">
                <a:latin typeface="Times New Roman" panose="02020603050405020304" pitchFamily="18" charset="0"/>
                <a:cs typeface="Times New Roman" panose="02020603050405020304" pitchFamily="18" charset="0"/>
              </a:rPr>
              <a:t>ö</a:t>
            </a:r>
            <a:r>
              <a:rPr lang="ru-RU" sz="2000" dirty="0" err="1">
                <a:latin typeface="Times New Roman" panose="02020603050405020304" pitchFamily="18" charset="0"/>
                <a:cs typeface="Times New Roman" panose="02020603050405020304" pitchFamily="18" charset="0"/>
              </a:rPr>
              <a:t>retmegi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bilen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baglydyr</a:t>
            </a:r>
            <a:r>
              <a:rPr lang="sq-AL" sz="2000" dirty="0">
                <a:latin typeface="Times New Roman" panose="02020603050405020304" pitchFamily="18" charset="0"/>
                <a:cs typeface="Times New Roman" panose="02020603050405020304" pitchFamily="18" charset="0"/>
              </a:rPr>
              <a:t>. Şonuň üçin b</a:t>
            </a:r>
            <a:r>
              <a:rPr lang="ru-RU" sz="2000" dirty="0">
                <a:latin typeface="Times New Roman" panose="02020603050405020304" pitchFamily="18" charset="0"/>
                <a:cs typeface="Times New Roman" panose="02020603050405020304" pitchFamily="18" charset="0"/>
              </a:rPr>
              <a:t>u </a:t>
            </a:r>
            <a:r>
              <a:rPr lang="ru-RU" sz="2000" dirty="0" err="1">
                <a:latin typeface="Times New Roman" panose="02020603050405020304" pitchFamily="18" charset="0"/>
                <a:cs typeface="Times New Roman" panose="02020603050405020304" pitchFamily="18" charset="0"/>
              </a:rPr>
              <a:t>az</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wagtlaýyn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ulanylýar</a:t>
            </a:r>
            <a:r>
              <a:rPr lang="ru-RU" sz="2000" dirty="0">
                <a:latin typeface="Times New Roman" panose="02020603050405020304" pitchFamily="18" charset="0"/>
                <a:cs typeface="Times New Roman" panose="02020603050405020304" pitchFamily="18" charset="0"/>
              </a:rPr>
              <a:t>.</a:t>
            </a:r>
            <a:r>
              <a:rPr lang="sq-AL" sz="2000" dirty="0">
                <a:latin typeface="Times New Roman" panose="02020603050405020304" pitchFamily="18" charset="0"/>
                <a:cs typeface="Times New Roman" panose="02020603050405020304" pitchFamily="18" charset="0"/>
              </a:rPr>
              <a:t> Normalaryň ýerine ýetiriliş derejesine görä ýokarlandyrlan bahalar bilen hak tölemek üçin ýörüte şkalalar düzülýär. Önüm birliginiň bahasy bilen ýokarlandyrylan bahalaryň tapawudy 2 esseden artyk bolmaly däldir.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8982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2229</TotalTime>
  <Words>1220</Words>
  <Application>Microsoft Office PowerPoint</Application>
  <PresentationFormat>Экран (4:3)</PresentationFormat>
  <Paragraphs>121</Paragraphs>
  <Slides>13</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13</vt:i4>
      </vt:variant>
    </vt:vector>
  </HeadingPairs>
  <TitlesOfParts>
    <vt:vector size="20" baseType="lpstr">
      <vt:lpstr>Calibri</vt:lpstr>
      <vt:lpstr>Times New Roman</vt:lpstr>
      <vt:lpstr>Trebuchet MS</vt:lpstr>
      <vt:lpstr>Wingdings</vt:lpstr>
      <vt:lpstr>Wingdings 2</vt:lpstr>
      <vt:lpstr>Изящная</vt:lpstr>
      <vt:lpstr>Документ Microsoft Word</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Lenovo</cp:lastModifiedBy>
  <cp:revision>311</cp:revision>
  <dcterms:created xsi:type="dcterms:W3CDTF">2012-03-10T06:54:57Z</dcterms:created>
  <dcterms:modified xsi:type="dcterms:W3CDTF">2021-09-02T08:07:25Z</dcterms:modified>
</cp:coreProperties>
</file>