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7" r:id="rId4"/>
    <p:sldId id="268" r:id="rId5"/>
    <p:sldId id="272" r:id="rId6"/>
    <p:sldId id="273" r:id="rId7"/>
    <p:sldId id="274" r:id="rId8"/>
    <p:sldId id="275" r:id="rId9"/>
    <p:sldId id="280" r:id="rId10"/>
    <p:sldId id="283" r:id="rId11"/>
    <p:sldId id="285" r:id="rId12"/>
    <p:sldId id="287" r:id="rId13"/>
    <p:sldId id="288"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0BAF47F5-4D20-4011-BAEF-459391C0C619}" type="datetimeFigureOut">
              <a:rPr lang="ru-RU" smtClean="0"/>
              <a:t>23.11.2020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3B042DC7-966C-4B15-8AE0-CB8AE1204AE8}" type="slidenum">
              <a:rPr lang="ru-RU" smtClean="0"/>
              <a:t>‹#›</a:t>
            </a:fld>
            <a:endParaRPr lang="ru-RU" dirty="0"/>
          </a:p>
        </p:txBody>
      </p:sp>
    </p:spTree>
    <p:extLst>
      <p:ext uri="{BB962C8B-B14F-4D97-AF65-F5344CB8AC3E}">
        <p14:creationId xmlns:p14="http://schemas.microsoft.com/office/powerpoint/2010/main" val="2959866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BAF47F5-4D20-4011-BAEF-459391C0C619}" type="datetimeFigureOut">
              <a:rPr lang="ru-RU" smtClean="0"/>
              <a:t>23.11.2020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3B042DC7-966C-4B15-8AE0-CB8AE1204AE8}" type="slidenum">
              <a:rPr lang="ru-RU" smtClean="0"/>
              <a:t>‹#›</a:t>
            </a:fld>
            <a:endParaRPr lang="ru-RU" dirty="0"/>
          </a:p>
        </p:txBody>
      </p:sp>
    </p:spTree>
    <p:extLst>
      <p:ext uri="{BB962C8B-B14F-4D97-AF65-F5344CB8AC3E}">
        <p14:creationId xmlns:p14="http://schemas.microsoft.com/office/powerpoint/2010/main" val="3123873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BAF47F5-4D20-4011-BAEF-459391C0C619}" type="datetimeFigureOut">
              <a:rPr lang="ru-RU" smtClean="0"/>
              <a:t>23.11.2020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3B042DC7-966C-4B15-8AE0-CB8AE1204AE8}" type="slidenum">
              <a:rPr lang="ru-RU" smtClean="0"/>
              <a:t>‹#›</a:t>
            </a:fld>
            <a:endParaRPr lang="ru-RU"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0999306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BAF47F5-4D20-4011-BAEF-459391C0C619}" type="datetimeFigureOut">
              <a:rPr lang="ru-RU" smtClean="0"/>
              <a:t>23.11.2020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3B042DC7-966C-4B15-8AE0-CB8AE1204AE8}" type="slidenum">
              <a:rPr lang="ru-RU" smtClean="0"/>
              <a:t>‹#›</a:t>
            </a:fld>
            <a:endParaRPr lang="ru-RU" dirty="0"/>
          </a:p>
        </p:txBody>
      </p:sp>
    </p:spTree>
    <p:extLst>
      <p:ext uri="{BB962C8B-B14F-4D97-AF65-F5344CB8AC3E}">
        <p14:creationId xmlns:p14="http://schemas.microsoft.com/office/powerpoint/2010/main" val="11284311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BAF47F5-4D20-4011-BAEF-459391C0C619}" type="datetimeFigureOut">
              <a:rPr lang="ru-RU" smtClean="0"/>
              <a:t>23.11.2020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3B042DC7-966C-4B15-8AE0-CB8AE1204AE8}" type="slidenum">
              <a:rPr lang="ru-RU" smtClean="0"/>
              <a:t>‹#›</a:t>
            </a:fld>
            <a:endParaRPr lang="ru-RU"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080637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BAF47F5-4D20-4011-BAEF-459391C0C619}" type="datetimeFigureOut">
              <a:rPr lang="ru-RU" smtClean="0"/>
              <a:t>23.11.2020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3B042DC7-966C-4B15-8AE0-CB8AE1204AE8}" type="slidenum">
              <a:rPr lang="ru-RU" smtClean="0"/>
              <a:t>‹#›</a:t>
            </a:fld>
            <a:endParaRPr lang="ru-RU" dirty="0"/>
          </a:p>
        </p:txBody>
      </p:sp>
    </p:spTree>
    <p:extLst>
      <p:ext uri="{BB962C8B-B14F-4D97-AF65-F5344CB8AC3E}">
        <p14:creationId xmlns:p14="http://schemas.microsoft.com/office/powerpoint/2010/main" val="35177780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BAF47F5-4D20-4011-BAEF-459391C0C619}" type="datetimeFigureOut">
              <a:rPr lang="ru-RU" smtClean="0"/>
              <a:t>23.11.2020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3B042DC7-966C-4B15-8AE0-CB8AE1204AE8}" type="slidenum">
              <a:rPr lang="ru-RU" smtClean="0"/>
              <a:t>‹#›</a:t>
            </a:fld>
            <a:endParaRPr lang="ru-RU" dirty="0"/>
          </a:p>
        </p:txBody>
      </p:sp>
    </p:spTree>
    <p:extLst>
      <p:ext uri="{BB962C8B-B14F-4D97-AF65-F5344CB8AC3E}">
        <p14:creationId xmlns:p14="http://schemas.microsoft.com/office/powerpoint/2010/main" val="4449796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BAF47F5-4D20-4011-BAEF-459391C0C619}" type="datetimeFigureOut">
              <a:rPr lang="ru-RU" smtClean="0"/>
              <a:t>23.11.2020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3B042DC7-966C-4B15-8AE0-CB8AE1204AE8}" type="slidenum">
              <a:rPr lang="ru-RU" smtClean="0"/>
              <a:t>‹#›</a:t>
            </a:fld>
            <a:endParaRPr lang="ru-RU" dirty="0"/>
          </a:p>
        </p:txBody>
      </p:sp>
    </p:spTree>
    <p:extLst>
      <p:ext uri="{BB962C8B-B14F-4D97-AF65-F5344CB8AC3E}">
        <p14:creationId xmlns:p14="http://schemas.microsoft.com/office/powerpoint/2010/main" val="4208107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BAF47F5-4D20-4011-BAEF-459391C0C619}" type="datetimeFigureOut">
              <a:rPr lang="ru-RU" smtClean="0"/>
              <a:t>23.11.2020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3B042DC7-966C-4B15-8AE0-CB8AE1204AE8}" type="slidenum">
              <a:rPr lang="ru-RU" smtClean="0"/>
              <a:t>‹#›</a:t>
            </a:fld>
            <a:endParaRPr lang="ru-RU" dirty="0"/>
          </a:p>
        </p:txBody>
      </p:sp>
    </p:spTree>
    <p:extLst>
      <p:ext uri="{BB962C8B-B14F-4D97-AF65-F5344CB8AC3E}">
        <p14:creationId xmlns:p14="http://schemas.microsoft.com/office/powerpoint/2010/main" val="3162158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BAF47F5-4D20-4011-BAEF-459391C0C619}" type="datetimeFigureOut">
              <a:rPr lang="ru-RU" smtClean="0"/>
              <a:t>23.11.2020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3B042DC7-966C-4B15-8AE0-CB8AE1204AE8}" type="slidenum">
              <a:rPr lang="ru-RU" smtClean="0"/>
              <a:t>‹#›</a:t>
            </a:fld>
            <a:endParaRPr lang="ru-RU" dirty="0"/>
          </a:p>
        </p:txBody>
      </p:sp>
    </p:spTree>
    <p:extLst>
      <p:ext uri="{BB962C8B-B14F-4D97-AF65-F5344CB8AC3E}">
        <p14:creationId xmlns:p14="http://schemas.microsoft.com/office/powerpoint/2010/main" val="4154899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BAF47F5-4D20-4011-BAEF-459391C0C619}" type="datetimeFigureOut">
              <a:rPr lang="ru-RU" smtClean="0"/>
              <a:t>23.11.2020</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3B042DC7-966C-4B15-8AE0-CB8AE1204AE8}" type="slidenum">
              <a:rPr lang="ru-RU" smtClean="0"/>
              <a:t>‹#›</a:t>
            </a:fld>
            <a:endParaRPr lang="ru-RU" dirty="0"/>
          </a:p>
        </p:txBody>
      </p:sp>
    </p:spTree>
    <p:extLst>
      <p:ext uri="{BB962C8B-B14F-4D97-AF65-F5344CB8AC3E}">
        <p14:creationId xmlns:p14="http://schemas.microsoft.com/office/powerpoint/2010/main" val="1679352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BAF47F5-4D20-4011-BAEF-459391C0C619}" type="datetimeFigureOut">
              <a:rPr lang="ru-RU" smtClean="0"/>
              <a:t>23.11.2020</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3B042DC7-966C-4B15-8AE0-CB8AE1204AE8}" type="slidenum">
              <a:rPr lang="ru-RU" smtClean="0"/>
              <a:t>‹#›</a:t>
            </a:fld>
            <a:endParaRPr lang="ru-RU" dirty="0"/>
          </a:p>
        </p:txBody>
      </p:sp>
    </p:spTree>
    <p:extLst>
      <p:ext uri="{BB962C8B-B14F-4D97-AF65-F5344CB8AC3E}">
        <p14:creationId xmlns:p14="http://schemas.microsoft.com/office/powerpoint/2010/main" val="3684099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0BAF47F5-4D20-4011-BAEF-459391C0C619}" type="datetimeFigureOut">
              <a:rPr lang="ru-RU" smtClean="0"/>
              <a:t>23.11.2020</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3B042DC7-966C-4B15-8AE0-CB8AE1204AE8}" type="slidenum">
              <a:rPr lang="ru-RU" smtClean="0"/>
              <a:t>‹#›</a:t>
            </a:fld>
            <a:endParaRPr lang="ru-RU" dirty="0"/>
          </a:p>
        </p:txBody>
      </p:sp>
    </p:spTree>
    <p:extLst>
      <p:ext uri="{BB962C8B-B14F-4D97-AF65-F5344CB8AC3E}">
        <p14:creationId xmlns:p14="http://schemas.microsoft.com/office/powerpoint/2010/main" val="879373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AF47F5-4D20-4011-BAEF-459391C0C619}" type="datetimeFigureOut">
              <a:rPr lang="ru-RU" smtClean="0"/>
              <a:t>23.11.2020</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3B042DC7-966C-4B15-8AE0-CB8AE1204AE8}" type="slidenum">
              <a:rPr lang="ru-RU" smtClean="0"/>
              <a:t>‹#›</a:t>
            </a:fld>
            <a:endParaRPr lang="ru-RU" dirty="0"/>
          </a:p>
        </p:txBody>
      </p:sp>
    </p:spTree>
    <p:extLst>
      <p:ext uri="{BB962C8B-B14F-4D97-AF65-F5344CB8AC3E}">
        <p14:creationId xmlns:p14="http://schemas.microsoft.com/office/powerpoint/2010/main" val="170930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0BAF47F5-4D20-4011-BAEF-459391C0C619}" type="datetimeFigureOut">
              <a:rPr lang="ru-RU" smtClean="0"/>
              <a:t>23.11.2020</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3B042DC7-966C-4B15-8AE0-CB8AE1204AE8}" type="slidenum">
              <a:rPr lang="ru-RU" smtClean="0"/>
              <a:t>‹#›</a:t>
            </a:fld>
            <a:endParaRPr lang="ru-RU" dirty="0"/>
          </a:p>
        </p:txBody>
      </p:sp>
    </p:spTree>
    <p:extLst>
      <p:ext uri="{BB962C8B-B14F-4D97-AF65-F5344CB8AC3E}">
        <p14:creationId xmlns:p14="http://schemas.microsoft.com/office/powerpoint/2010/main" val="2775111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BAF47F5-4D20-4011-BAEF-459391C0C619}" type="datetimeFigureOut">
              <a:rPr lang="ru-RU" smtClean="0"/>
              <a:t>23.11.2020</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3B042DC7-966C-4B15-8AE0-CB8AE1204AE8}" type="slidenum">
              <a:rPr lang="ru-RU" smtClean="0"/>
              <a:t>‹#›</a:t>
            </a:fld>
            <a:endParaRPr lang="ru-RU" dirty="0"/>
          </a:p>
        </p:txBody>
      </p:sp>
    </p:spTree>
    <p:extLst>
      <p:ext uri="{BB962C8B-B14F-4D97-AF65-F5344CB8AC3E}">
        <p14:creationId xmlns:p14="http://schemas.microsoft.com/office/powerpoint/2010/main" val="645529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BAF47F5-4D20-4011-BAEF-459391C0C619}" type="datetimeFigureOut">
              <a:rPr lang="ru-RU" smtClean="0"/>
              <a:t>23.11.2020</a:t>
            </a:fld>
            <a:endParaRPr lang="ru-RU"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B042DC7-966C-4B15-8AE0-CB8AE1204AE8}" type="slidenum">
              <a:rPr lang="ru-RU" smtClean="0"/>
              <a:t>‹#›</a:t>
            </a:fld>
            <a:endParaRPr lang="ru-RU" dirty="0"/>
          </a:p>
        </p:txBody>
      </p:sp>
    </p:spTree>
    <p:extLst>
      <p:ext uri="{BB962C8B-B14F-4D97-AF65-F5344CB8AC3E}">
        <p14:creationId xmlns:p14="http://schemas.microsoft.com/office/powerpoint/2010/main" val="1719072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21673" y="529440"/>
            <a:ext cx="11748654" cy="5447645"/>
          </a:xfrm>
          <a:prstGeom prst="rect">
            <a:avLst/>
          </a:prstGeom>
        </p:spPr>
        <p:txBody>
          <a:bodyPr wrap="square">
            <a:spAutoFit/>
          </a:bodyPr>
          <a:lstStyle/>
          <a:p>
            <a:pPr algn="ctr"/>
            <a:r>
              <a:rPr lang="en-US" sz="3200" i="1" dirty="0" smtClean="0"/>
              <a:t>13-nj</a:t>
            </a:r>
            <a:r>
              <a:rPr lang="tk-TM" sz="3200" i="1" dirty="0" smtClean="0"/>
              <a:t>i</a:t>
            </a:r>
            <a:r>
              <a:rPr lang="en-US" sz="3200" i="1" dirty="0" smtClean="0"/>
              <a:t> </a:t>
            </a:r>
            <a:r>
              <a:rPr lang="en-US" sz="3200" i="1" dirty="0" err="1" smtClean="0"/>
              <a:t>tema</a:t>
            </a:r>
            <a:endParaRPr lang="en-US" sz="3200" i="1" dirty="0" smtClean="0"/>
          </a:p>
          <a:p>
            <a:pPr algn="ctr"/>
            <a:r>
              <a:rPr lang="en-US" sz="32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HAZAR DEŇZINIŇ EKOLOGIK MESELELERI WE OLARYŇ ÇÖZÜLIŞI. ARAL DEŇZINIŇ EKOLOGIKI MESELELERI</a:t>
            </a:r>
          </a:p>
          <a:p>
            <a:pPr algn="ctr"/>
            <a:r>
              <a:rPr lang="en-US" sz="2800" b="1" dirty="0" err="1" smtClean="0">
                <a:ln w="9525">
                  <a:solidFill>
                    <a:schemeClr val="bg1"/>
                  </a:solidFill>
                  <a:prstDash val="solid"/>
                </a:ln>
                <a:effectLst>
                  <a:outerShdw blurRad="12700" dist="38100" dir="2700000" algn="tl" rotWithShape="0">
                    <a:schemeClr val="bg1">
                      <a:lumMod val="50000"/>
                    </a:schemeClr>
                  </a:outerShdw>
                </a:effectLst>
              </a:rPr>
              <a:t>Umumy</a:t>
            </a:r>
            <a:r>
              <a:rPr lang="en-US" sz="2800" b="1" dirty="0" smtClean="0">
                <a:ln w="9525">
                  <a:solidFill>
                    <a:schemeClr val="bg1"/>
                  </a:solidFill>
                  <a:prstDash val="solid"/>
                </a:ln>
                <a:effectLst>
                  <a:outerShdw blurRad="12700" dist="38100" dir="2700000" algn="tl" rotWithShape="0">
                    <a:schemeClr val="bg1">
                      <a:lumMod val="50000"/>
                    </a:schemeClr>
                  </a:outerShdw>
                </a:effectLst>
              </a:rPr>
              <a:t> </a:t>
            </a:r>
            <a:r>
              <a:rPr lang="en-US" sz="2800" b="1" dirty="0" err="1" smtClean="0">
                <a:ln w="9525">
                  <a:solidFill>
                    <a:schemeClr val="bg1"/>
                  </a:solidFill>
                  <a:prstDash val="solid"/>
                </a:ln>
                <a:effectLst>
                  <a:outerShdw blurRad="12700" dist="38100" dir="2700000" algn="tl" rotWithShape="0">
                    <a:schemeClr val="bg1">
                      <a:lumMod val="50000"/>
                    </a:schemeClr>
                  </a:outerShdw>
                </a:effectLst>
              </a:rPr>
              <a:t>okuwyň</a:t>
            </a:r>
            <a:r>
              <a:rPr lang="en-US" sz="2800" b="1" dirty="0" smtClean="0">
                <a:ln w="9525">
                  <a:solidFill>
                    <a:schemeClr val="bg1"/>
                  </a:solidFill>
                  <a:prstDash val="solid"/>
                </a:ln>
                <a:effectLst>
                  <a:outerShdw blurRad="12700" dist="38100" dir="2700000" algn="tl" rotWithShape="0">
                    <a:schemeClr val="bg1">
                      <a:lumMod val="50000"/>
                    </a:schemeClr>
                  </a:outerShdw>
                </a:effectLst>
              </a:rPr>
              <a:t> </a:t>
            </a:r>
            <a:r>
              <a:rPr lang="en-US" sz="2800" b="1" dirty="0" err="1" smtClean="0">
                <a:ln w="9525">
                  <a:solidFill>
                    <a:schemeClr val="bg1"/>
                  </a:solidFill>
                  <a:prstDash val="solid"/>
                </a:ln>
                <a:effectLst>
                  <a:outerShdw blurRad="12700" dist="38100" dir="2700000" algn="tl" rotWithShape="0">
                    <a:schemeClr val="bg1">
                      <a:lumMod val="50000"/>
                    </a:schemeClr>
                  </a:outerShdw>
                </a:effectLst>
              </a:rPr>
              <a:t>meýilnamasy</a:t>
            </a:r>
            <a:r>
              <a:rPr lang="en-US" sz="2800" b="1" dirty="0" smtClean="0">
                <a:ln w="9525">
                  <a:solidFill>
                    <a:schemeClr val="bg1"/>
                  </a:solidFill>
                  <a:prstDash val="solid"/>
                </a:ln>
                <a:effectLst>
                  <a:outerShdw blurRad="12700" dist="38100" dir="2700000" algn="tl" rotWithShape="0">
                    <a:schemeClr val="bg1">
                      <a:lumMod val="50000"/>
                    </a:schemeClr>
                  </a:outerShdw>
                </a:effectLst>
              </a:rPr>
              <a:t>:</a:t>
            </a:r>
            <a:endParaRPr lang="ru-RU" sz="2800" b="1" dirty="0" smtClean="0">
              <a:ln w="9525">
                <a:solidFill>
                  <a:schemeClr val="bg1"/>
                </a:solidFill>
                <a:prstDash val="solid"/>
              </a:ln>
              <a:effectLst>
                <a:outerShdw blurRad="12700" dist="38100" dir="2700000" algn="tl" rotWithShape="0">
                  <a:schemeClr val="bg1">
                    <a:lumMod val="50000"/>
                  </a:schemeClr>
                </a:outerShdw>
              </a:effectLst>
            </a:endParaRPr>
          </a:p>
          <a:p>
            <a:pPr algn="ctr"/>
            <a:endParaRPr lang="en-US" sz="2800" b="1" dirty="0" smtClean="0">
              <a:ln w="9525">
                <a:solidFill>
                  <a:schemeClr val="bg1"/>
                </a:solidFill>
                <a:prstDash val="solid"/>
              </a:ln>
              <a:effectLst>
                <a:outerShdw blurRad="12700" dist="38100" dir="2700000" algn="tl" rotWithShape="0">
                  <a:schemeClr val="bg1">
                    <a:lumMod val="50000"/>
                  </a:schemeClr>
                </a:outerShdw>
              </a:effectLst>
            </a:endParaRPr>
          </a:p>
          <a:p>
            <a:r>
              <a:rPr lang="en-US" sz="2800" b="1" dirty="0" smtClean="0">
                <a:ln w="9525">
                  <a:solidFill>
                    <a:schemeClr val="bg1"/>
                  </a:solidFill>
                  <a:prstDash val="solid"/>
                </a:ln>
                <a:effectLst>
                  <a:outerShdw blurRad="12700" dist="38100" dir="2700000" algn="tl" rotWithShape="0">
                    <a:schemeClr val="bg1">
                      <a:lumMod val="50000"/>
                    </a:schemeClr>
                  </a:outerShdw>
                </a:effectLst>
              </a:rPr>
              <a:t>1.	</a:t>
            </a:r>
            <a:r>
              <a:rPr lang="en-US" sz="2800" b="1" dirty="0" err="1" smtClean="0">
                <a:ln w="9525">
                  <a:solidFill>
                    <a:schemeClr val="bg1"/>
                  </a:solidFill>
                  <a:prstDash val="solid"/>
                </a:ln>
                <a:effectLst>
                  <a:outerShdw blurRad="12700" dist="38100" dir="2700000" algn="tl" rotWithShape="0">
                    <a:schemeClr val="bg1">
                      <a:lumMod val="50000"/>
                    </a:schemeClr>
                  </a:outerShdw>
                </a:effectLst>
              </a:rPr>
              <a:t>Hazar</a:t>
            </a:r>
            <a:r>
              <a:rPr lang="en-US" sz="2800" b="1" dirty="0" smtClean="0">
                <a:ln w="9525">
                  <a:solidFill>
                    <a:schemeClr val="bg1"/>
                  </a:solidFill>
                  <a:prstDash val="solid"/>
                </a:ln>
                <a:effectLst>
                  <a:outerShdw blurRad="12700" dist="38100" dir="2700000" algn="tl" rotWithShape="0">
                    <a:schemeClr val="bg1">
                      <a:lumMod val="50000"/>
                    </a:schemeClr>
                  </a:outerShdw>
                </a:effectLst>
              </a:rPr>
              <a:t> </a:t>
            </a:r>
            <a:r>
              <a:rPr lang="en-US" sz="2800" b="1" dirty="0" err="1" smtClean="0">
                <a:ln w="9525">
                  <a:solidFill>
                    <a:schemeClr val="bg1"/>
                  </a:solidFill>
                  <a:prstDash val="solid"/>
                </a:ln>
                <a:effectLst>
                  <a:outerShdw blurRad="12700" dist="38100" dir="2700000" algn="tl" rotWithShape="0">
                    <a:schemeClr val="bg1">
                      <a:lumMod val="50000"/>
                    </a:schemeClr>
                  </a:outerShdw>
                </a:effectLst>
              </a:rPr>
              <a:t>deňziniň</a:t>
            </a:r>
            <a:r>
              <a:rPr lang="en-US" sz="2800" b="1" dirty="0" smtClean="0">
                <a:ln w="9525">
                  <a:solidFill>
                    <a:schemeClr val="bg1"/>
                  </a:solidFill>
                  <a:prstDash val="solid"/>
                </a:ln>
                <a:effectLst>
                  <a:outerShdw blurRad="12700" dist="38100" dir="2700000" algn="tl" rotWithShape="0">
                    <a:schemeClr val="bg1">
                      <a:lumMod val="50000"/>
                    </a:schemeClr>
                  </a:outerShdw>
                </a:effectLst>
              </a:rPr>
              <a:t> </a:t>
            </a:r>
            <a:r>
              <a:rPr lang="en-US" sz="2800" b="1" dirty="0" err="1" smtClean="0">
                <a:ln w="9525">
                  <a:solidFill>
                    <a:schemeClr val="bg1"/>
                  </a:solidFill>
                  <a:prstDash val="solid"/>
                </a:ln>
                <a:effectLst>
                  <a:outerShdw blurRad="12700" dist="38100" dir="2700000" algn="tl" rotWithShape="0">
                    <a:schemeClr val="bg1">
                      <a:lumMod val="50000"/>
                    </a:schemeClr>
                  </a:outerShdw>
                </a:effectLst>
              </a:rPr>
              <a:t>geografik</a:t>
            </a:r>
            <a:r>
              <a:rPr lang="en-US" sz="2800" b="1" dirty="0" smtClean="0">
                <a:ln w="9525">
                  <a:solidFill>
                    <a:schemeClr val="bg1"/>
                  </a:solidFill>
                  <a:prstDash val="solid"/>
                </a:ln>
                <a:effectLst>
                  <a:outerShdw blurRad="12700" dist="38100" dir="2700000" algn="tl" rotWithShape="0">
                    <a:schemeClr val="bg1">
                      <a:lumMod val="50000"/>
                    </a:schemeClr>
                  </a:outerShdw>
                </a:effectLst>
              </a:rPr>
              <a:t> </a:t>
            </a:r>
            <a:r>
              <a:rPr lang="en-US" sz="2800" b="1" dirty="0" err="1" smtClean="0">
                <a:ln w="9525">
                  <a:solidFill>
                    <a:schemeClr val="bg1"/>
                  </a:solidFill>
                  <a:prstDash val="solid"/>
                </a:ln>
                <a:effectLst>
                  <a:outerShdw blurRad="12700" dist="38100" dir="2700000" algn="tl" rotWithShape="0">
                    <a:schemeClr val="bg1">
                      <a:lumMod val="50000"/>
                    </a:schemeClr>
                  </a:outerShdw>
                </a:effectLst>
              </a:rPr>
              <a:t>häsiýetnamasy</a:t>
            </a:r>
            <a:r>
              <a:rPr lang="en-US" sz="2800" b="1" dirty="0" smtClean="0">
                <a:ln w="9525">
                  <a:solidFill>
                    <a:schemeClr val="bg1"/>
                  </a:solidFill>
                  <a:prstDash val="solid"/>
                </a:ln>
                <a:effectLst>
                  <a:outerShdw blurRad="12700" dist="38100" dir="2700000" algn="tl" rotWithShape="0">
                    <a:schemeClr val="bg1">
                      <a:lumMod val="50000"/>
                    </a:schemeClr>
                  </a:outerShdw>
                </a:effectLst>
              </a:rPr>
              <a:t> we </a:t>
            </a:r>
            <a:r>
              <a:rPr lang="en-US" sz="2800" b="1" dirty="0" err="1" smtClean="0">
                <a:ln w="9525">
                  <a:solidFill>
                    <a:schemeClr val="bg1"/>
                  </a:solidFill>
                  <a:prstDash val="solid"/>
                </a:ln>
                <a:effectLst>
                  <a:outerShdw blurRad="12700" dist="38100" dir="2700000" algn="tl" rotWithShape="0">
                    <a:schemeClr val="bg1">
                      <a:lumMod val="50000"/>
                    </a:schemeClr>
                  </a:outerShdw>
                </a:effectLst>
              </a:rPr>
              <a:t>biologik</a:t>
            </a:r>
            <a:r>
              <a:rPr lang="en-US" sz="2800" b="1" dirty="0" smtClean="0">
                <a:ln w="9525">
                  <a:solidFill>
                    <a:schemeClr val="bg1"/>
                  </a:solidFill>
                  <a:prstDash val="solid"/>
                </a:ln>
                <a:effectLst>
                  <a:outerShdw blurRad="12700" dist="38100" dir="2700000" algn="tl" rotWithShape="0">
                    <a:schemeClr val="bg1">
                      <a:lumMod val="50000"/>
                    </a:schemeClr>
                  </a:outerShdw>
                </a:effectLst>
              </a:rPr>
              <a:t> </a:t>
            </a:r>
            <a:r>
              <a:rPr lang="en-US" sz="2800" b="1" dirty="0" err="1" smtClean="0">
                <a:ln w="9525">
                  <a:solidFill>
                    <a:schemeClr val="bg1"/>
                  </a:solidFill>
                  <a:prstDash val="solid"/>
                </a:ln>
                <a:effectLst>
                  <a:outerShdw blurRad="12700" dist="38100" dir="2700000" algn="tl" rotWithShape="0">
                    <a:schemeClr val="bg1">
                      <a:lumMod val="50000"/>
                    </a:schemeClr>
                  </a:outerShdw>
                </a:effectLst>
              </a:rPr>
              <a:t>baýlyklary</a:t>
            </a:r>
            <a:endParaRPr lang="en-US" sz="2800" b="1" dirty="0" smtClean="0">
              <a:ln w="9525">
                <a:solidFill>
                  <a:schemeClr val="bg1"/>
                </a:solidFill>
                <a:prstDash val="solid"/>
              </a:ln>
              <a:effectLst>
                <a:outerShdw blurRad="12700" dist="38100" dir="2700000" algn="tl" rotWithShape="0">
                  <a:schemeClr val="bg1">
                    <a:lumMod val="50000"/>
                  </a:schemeClr>
                </a:outerShdw>
              </a:effectLst>
            </a:endParaRPr>
          </a:p>
          <a:p>
            <a:r>
              <a:rPr lang="en-US" sz="2800" b="1" dirty="0" smtClean="0">
                <a:ln w="9525">
                  <a:solidFill>
                    <a:schemeClr val="bg1"/>
                  </a:solidFill>
                  <a:prstDash val="solid"/>
                </a:ln>
                <a:effectLst>
                  <a:outerShdw blurRad="12700" dist="38100" dir="2700000" algn="tl" rotWithShape="0">
                    <a:schemeClr val="bg1">
                      <a:lumMod val="50000"/>
                    </a:schemeClr>
                  </a:outerShdw>
                </a:effectLst>
              </a:rPr>
              <a:t>2.	</a:t>
            </a:r>
            <a:r>
              <a:rPr lang="en-US" sz="2800" b="1" dirty="0" err="1" smtClean="0">
                <a:ln w="9525">
                  <a:solidFill>
                    <a:schemeClr val="bg1"/>
                  </a:solidFill>
                  <a:prstDash val="solid"/>
                </a:ln>
                <a:effectLst>
                  <a:outerShdw blurRad="12700" dist="38100" dir="2700000" algn="tl" rotWithShape="0">
                    <a:schemeClr val="bg1">
                      <a:lumMod val="50000"/>
                    </a:schemeClr>
                  </a:outerShdw>
                </a:effectLst>
              </a:rPr>
              <a:t>Hazar</a:t>
            </a:r>
            <a:r>
              <a:rPr lang="en-US" sz="2800" b="1" dirty="0" smtClean="0">
                <a:ln w="9525">
                  <a:solidFill>
                    <a:schemeClr val="bg1"/>
                  </a:solidFill>
                  <a:prstDash val="solid"/>
                </a:ln>
                <a:effectLst>
                  <a:outerShdw blurRad="12700" dist="38100" dir="2700000" algn="tl" rotWithShape="0">
                    <a:schemeClr val="bg1">
                      <a:lumMod val="50000"/>
                    </a:schemeClr>
                  </a:outerShdw>
                </a:effectLst>
              </a:rPr>
              <a:t> </a:t>
            </a:r>
            <a:r>
              <a:rPr lang="en-US" sz="2800" b="1" dirty="0" err="1" smtClean="0">
                <a:ln w="9525">
                  <a:solidFill>
                    <a:schemeClr val="bg1"/>
                  </a:solidFill>
                  <a:prstDash val="solid"/>
                </a:ln>
                <a:effectLst>
                  <a:outerShdw blurRad="12700" dist="38100" dir="2700000" algn="tl" rotWithShape="0">
                    <a:schemeClr val="bg1">
                      <a:lumMod val="50000"/>
                    </a:schemeClr>
                  </a:outerShdw>
                </a:effectLst>
              </a:rPr>
              <a:t>deňziniň</a:t>
            </a:r>
            <a:r>
              <a:rPr lang="en-US" sz="2800" b="1" dirty="0" smtClean="0">
                <a:ln w="9525">
                  <a:solidFill>
                    <a:schemeClr val="bg1"/>
                  </a:solidFill>
                  <a:prstDash val="solid"/>
                </a:ln>
                <a:effectLst>
                  <a:outerShdw blurRad="12700" dist="38100" dir="2700000" algn="tl" rotWithShape="0">
                    <a:schemeClr val="bg1">
                      <a:lumMod val="50000"/>
                    </a:schemeClr>
                  </a:outerShdw>
                </a:effectLst>
              </a:rPr>
              <a:t> </a:t>
            </a:r>
            <a:r>
              <a:rPr lang="en-US" sz="2800" b="1" dirty="0" err="1" smtClean="0">
                <a:ln w="9525">
                  <a:solidFill>
                    <a:schemeClr val="bg1"/>
                  </a:solidFill>
                  <a:prstDash val="solid"/>
                </a:ln>
                <a:effectLst>
                  <a:outerShdw blurRad="12700" dist="38100" dir="2700000" algn="tl" rotWithShape="0">
                    <a:schemeClr val="bg1">
                      <a:lumMod val="50000"/>
                    </a:schemeClr>
                  </a:outerShdw>
                </a:effectLst>
              </a:rPr>
              <a:t>ekologik</a:t>
            </a:r>
            <a:r>
              <a:rPr lang="en-US" sz="2800" b="1" dirty="0" smtClean="0">
                <a:ln w="9525">
                  <a:solidFill>
                    <a:schemeClr val="bg1"/>
                  </a:solidFill>
                  <a:prstDash val="solid"/>
                </a:ln>
                <a:effectLst>
                  <a:outerShdw blurRad="12700" dist="38100" dir="2700000" algn="tl" rotWithShape="0">
                    <a:schemeClr val="bg1">
                      <a:lumMod val="50000"/>
                    </a:schemeClr>
                  </a:outerShdw>
                </a:effectLst>
              </a:rPr>
              <a:t> </a:t>
            </a:r>
            <a:r>
              <a:rPr lang="en-US" sz="2800" b="1" dirty="0" err="1" smtClean="0">
                <a:ln w="9525">
                  <a:solidFill>
                    <a:schemeClr val="bg1"/>
                  </a:solidFill>
                  <a:prstDash val="solid"/>
                </a:ln>
                <a:effectLst>
                  <a:outerShdw blurRad="12700" dist="38100" dir="2700000" algn="tl" rotWithShape="0">
                    <a:schemeClr val="bg1">
                      <a:lumMod val="50000"/>
                    </a:schemeClr>
                  </a:outerShdw>
                </a:effectLst>
              </a:rPr>
              <a:t>meseleleriniň</a:t>
            </a:r>
            <a:r>
              <a:rPr lang="en-US" sz="2800" b="1" dirty="0" smtClean="0">
                <a:ln w="9525">
                  <a:solidFill>
                    <a:schemeClr val="bg1"/>
                  </a:solidFill>
                  <a:prstDash val="solid"/>
                </a:ln>
                <a:effectLst>
                  <a:outerShdw blurRad="12700" dist="38100" dir="2700000" algn="tl" rotWithShape="0">
                    <a:schemeClr val="bg1">
                      <a:lumMod val="50000"/>
                    </a:schemeClr>
                  </a:outerShdw>
                </a:effectLst>
              </a:rPr>
              <a:t> </a:t>
            </a:r>
            <a:r>
              <a:rPr lang="en-US" sz="2800" b="1" dirty="0" err="1" smtClean="0">
                <a:ln w="9525">
                  <a:solidFill>
                    <a:schemeClr val="bg1"/>
                  </a:solidFill>
                  <a:prstDash val="solid"/>
                </a:ln>
                <a:effectLst>
                  <a:outerShdw blurRad="12700" dist="38100" dir="2700000" algn="tl" rotWithShape="0">
                    <a:schemeClr val="bg1">
                      <a:lumMod val="50000"/>
                    </a:schemeClr>
                  </a:outerShdw>
                </a:effectLst>
              </a:rPr>
              <a:t>çözülişi</a:t>
            </a:r>
            <a:endParaRPr lang="en-US" sz="2800" b="1" dirty="0" smtClean="0">
              <a:ln w="9525">
                <a:solidFill>
                  <a:schemeClr val="bg1"/>
                </a:solidFill>
                <a:prstDash val="solid"/>
              </a:ln>
              <a:effectLst>
                <a:outerShdw blurRad="12700" dist="38100" dir="2700000" algn="tl" rotWithShape="0">
                  <a:schemeClr val="bg1">
                    <a:lumMod val="50000"/>
                  </a:schemeClr>
                </a:outerShdw>
              </a:effectLst>
            </a:endParaRPr>
          </a:p>
          <a:p>
            <a:r>
              <a:rPr lang="en-US" sz="2800" b="1" dirty="0" smtClean="0">
                <a:ln w="9525">
                  <a:solidFill>
                    <a:schemeClr val="bg1"/>
                  </a:solidFill>
                  <a:prstDash val="solid"/>
                </a:ln>
                <a:effectLst>
                  <a:outerShdw blurRad="12700" dist="38100" dir="2700000" algn="tl" rotWithShape="0">
                    <a:schemeClr val="bg1">
                      <a:lumMod val="50000"/>
                    </a:schemeClr>
                  </a:outerShdw>
                </a:effectLst>
              </a:rPr>
              <a:t>3.	Aral </a:t>
            </a:r>
            <a:r>
              <a:rPr lang="en-US" sz="2800" b="1" dirty="0" err="1" smtClean="0">
                <a:ln w="9525">
                  <a:solidFill>
                    <a:schemeClr val="bg1"/>
                  </a:solidFill>
                  <a:prstDash val="solid"/>
                </a:ln>
                <a:effectLst>
                  <a:outerShdw blurRad="12700" dist="38100" dir="2700000" algn="tl" rotWithShape="0">
                    <a:schemeClr val="bg1">
                      <a:lumMod val="50000"/>
                    </a:schemeClr>
                  </a:outerShdw>
                </a:effectLst>
              </a:rPr>
              <a:t>ekologik</a:t>
            </a:r>
            <a:r>
              <a:rPr lang="en-US" sz="2800" b="1" dirty="0" smtClean="0">
                <a:ln w="9525">
                  <a:solidFill>
                    <a:schemeClr val="bg1"/>
                  </a:solidFill>
                  <a:prstDash val="solid"/>
                </a:ln>
                <a:effectLst>
                  <a:outerShdw blurRad="12700" dist="38100" dir="2700000" algn="tl" rotWithShape="0">
                    <a:schemeClr val="bg1">
                      <a:lumMod val="50000"/>
                    </a:schemeClr>
                  </a:outerShdw>
                </a:effectLst>
              </a:rPr>
              <a:t> </a:t>
            </a:r>
            <a:r>
              <a:rPr lang="en-US" sz="2800" b="1" dirty="0" err="1" smtClean="0">
                <a:ln w="9525">
                  <a:solidFill>
                    <a:schemeClr val="bg1"/>
                  </a:solidFill>
                  <a:prstDash val="solid"/>
                </a:ln>
                <a:effectLst>
                  <a:outerShdw blurRad="12700" dist="38100" dir="2700000" algn="tl" rotWithShape="0">
                    <a:schemeClr val="bg1">
                      <a:lumMod val="50000"/>
                    </a:schemeClr>
                  </a:outerShdw>
                </a:effectLst>
              </a:rPr>
              <a:t>heläkçiliginiň</a:t>
            </a:r>
            <a:r>
              <a:rPr lang="en-US" sz="2800" b="1" dirty="0" smtClean="0">
                <a:ln w="9525">
                  <a:solidFill>
                    <a:schemeClr val="bg1"/>
                  </a:solidFill>
                  <a:prstDash val="solid"/>
                </a:ln>
                <a:effectLst>
                  <a:outerShdw blurRad="12700" dist="38100" dir="2700000" algn="tl" rotWithShape="0">
                    <a:schemeClr val="bg1">
                      <a:lumMod val="50000"/>
                    </a:schemeClr>
                  </a:outerShdw>
                </a:effectLst>
              </a:rPr>
              <a:t> </a:t>
            </a:r>
            <a:r>
              <a:rPr lang="en-US" sz="2800" b="1" dirty="0" err="1" smtClean="0">
                <a:ln w="9525">
                  <a:solidFill>
                    <a:schemeClr val="bg1"/>
                  </a:solidFill>
                  <a:prstDash val="solid"/>
                </a:ln>
                <a:effectLst>
                  <a:outerShdw blurRad="12700" dist="38100" dir="2700000" algn="tl" rotWithShape="0">
                    <a:schemeClr val="bg1">
                      <a:lumMod val="50000"/>
                    </a:schemeClr>
                  </a:outerShdw>
                </a:effectLst>
              </a:rPr>
              <a:t>ýüze</a:t>
            </a:r>
            <a:r>
              <a:rPr lang="en-US" sz="2800" b="1" dirty="0" smtClean="0">
                <a:ln w="9525">
                  <a:solidFill>
                    <a:schemeClr val="bg1"/>
                  </a:solidFill>
                  <a:prstDash val="solid"/>
                </a:ln>
                <a:effectLst>
                  <a:outerShdw blurRad="12700" dist="38100" dir="2700000" algn="tl" rotWithShape="0">
                    <a:schemeClr val="bg1">
                      <a:lumMod val="50000"/>
                    </a:schemeClr>
                  </a:outerShdw>
                </a:effectLst>
              </a:rPr>
              <a:t> </a:t>
            </a:r>
            <a:r>
              <a:rPr lang="en-US" sz="2800" b="1" dirty="0" err="1" smtClean="0">
                <a:ln w="9525">
                  <a:solidFill>
                    <a:schemeClr val="bg1"/>
                  </a:solidFill>
                  <a:prstDash val="solid"/>
                </a:ln>
                <a:effectLst>
                  <a:outerShdw blurRad="12700" dist="38100" dir="2700000" algn="tl" rotWithShape="0">
                    <a:schemeClr val="bg1">
                      <a:lumMod val="50000"/>
                    </a:schemeClr>
                  </a:outerShdw>
                </a:effectLst>
              </a:rPr>
              <a:t>çykmagynyň</a:t>
            </a:r>
            <a:r>
              <a:rPr lang="en-US" sz="2800" b="1" dirty="0" smtClean="0">
                <a:ln w="9525">
                  <a:solidFill>
                    <a:schemeClr val="bg1"/>
                  </a:solidFill>
                  <a:prstDash val="solid"/>
                </a:ln>
                <a:effectLst>
                  <a:outerShdw blurRad="12700" dist="38100" dir="2700000" algn="tl" rotWithShape="0">
                    <a:schemeClr val="bg1">
                      <a:lumMod val="50000"/>
                    </a:schemeClr>
                  </a:outerShdw>
                </a:effectLst>
              </a:rPr>
              <a:t> </a:t>
            </a:r>
            <a:r>
              <a:rPr lang="en-US" sz="2800" b="1" dirty="0" err="1" smtClean="0">
                <a:ln w="9525">
                  <a:solidFill>
                    <a:schemeClr val="bg1"/>
                  </a:solidFill>
                  <a:prstDash val="solid"/>
                </a:ln>
                <a:effectLst>
                  <a:outerShdw blurRad="12700" dist="38100" dir="2700000" algn="tl" rotWithShape="0">
                    <a:schemeClr val="bg1">
                      <a:lumMod val="50000"/>
                    </a:schemeClr>
                  </a:outerShdw>
                </a:effectLst>
              </a:rPr>
              <a:t>sebäpleri</a:t>
            </a:r>
            <a:endParaRPr lang="en-US" sz="2800" b="1" dirty="0" smtClean="0">
              <a:ln w="9525">
                <a:solidFill>
                  <a:schemeClr val="bg1"/>
                </a:solidFill>
                <a:prstDash val="solid"/>
              </a:ln>
              <a:effectLst>
                <a:outerShdw blurRad="12700" dist="38100" dir="2700000" algn="tl" rotWithShape="0">
                  <a:schemeClr val="bg1">
                    <a:lumMod val="50000"/>
                  </a:schemeClr>
                </a:outerShdw>
              </a:effectLst>
            </a:endParaRPr>
          </a:p>
          <a:p>
            <a:r>
              <a:rPr lang="en-US" sz="2800" b="1" dirty="0" smtClean="0">
                <a:ln w="9525">
                  <a:solidFill>
                    <a:schemeClr val="bg1"/>
                  </a:solidFill>
                  <a:prstDash val="solid"/>
                </a:ln>
                <a:effectLst>
                  <a:outerShdw blurRad="12700" dist="38100" dir="2700000" algn="tl" rotWithShape="0">
                    <a:schemeClr val="bg1">
                      <a:lumMod val="50000"/>
                    </a:schemeClr>
                  </a:outerShdw>
                </a:effectLst>
              </a:rPr>
              <a:t>4.	Aral deňziniň </a:t>
            </a:r>
            <a:r>
              <a:rPr lang="en-US" sz="2800" b="1" dirty="0" err="1" smtClean="0">
                <a:ln w="9525">
                  <a:solidFill>
                    <a:schemeClr val="bg1"/>
                  </a:solidFill>
                  <a:prstDash val="solid"/>
                </a:ln>
                <a:effectLst>
                  <a:outerShdw blurRad="12700" dist="38100" dir="2700000" algn="tl" rotWithShape="0">
                    <a:schemeClr val="bg1">
                      <a:lumMod val="50000"/>
                    </a:schemeClr>
                  </a:outerShdw>
                </a:effectLst>
              </a:rPr>
              <a:t>suw</a:t>
            </a:r>
            <a:r>
              <a:rPr lang="en-US" sz="2800" b="1" dirty="0" smtClean="0">
                <a:ln w="9525">
                  <a:solidFill>
                    <a:schemeClr val="bg1"/>
                  </a:solidFill>
                  <a:prstDash val="solid"/>
                </a:ln>
                <a:effectLst>
                  <a:outerShdw blurRad="12700" dist="38100" dir="2700000" algn="tl" rotWithShape="0">
                    <a:schemeClr val="bg1">
                      <a:lumMod val="50000"/>
                    </a:schemeClr>
                  </a:outerShdw>
                </a:effectLst>
              </a:rPr>
              <a:t> </a:t>
            </a:r>
            <a:r>
              <a:rPr lang="en-US" sz="2800" b="1" dirty="0" err="1" smtClean="0">
                <a:ln w="9525">
                  <a:solidFill>
                    <a:schemeClr val="bg1"/>
                  </a:solidFill>
                  <a:prstDash val="solid"/>
                </a:ln>
                <a:effectLst>
                  <a:outerShdw blurRad="12700" dist="38100" dir="2700000" algn="tl" rotWithShape="0">
                    <a:schemeClr val="bg1">
                      <a:lumMod val="50000"/>
                    </a:schemeClr>
                  </a:outerShdw>
                </a:effectLst>
              </a:rPr>
              <a:t>aýtymynyň</a:t>
            </a:r>
            <a:r>
              <a:rPr lang="en-US" sz="2800" b="1" dirty="0" smtClean="0">
                <a:ln w="9525">
                  <a:solidFill>
                    <a:schemeClr val="bg1"/>
                  </a:solidFill>
                  <a:prstDash val="solid"/>
                </a:ln>
                <a:effectLst>
                  <a:outerShdw blurRad="12700" dist="38100" dir="2700000" algn="tl" rotWithShape="0">
                    <a:schemeClr val="bg1">
                      <a:lumMod val="50000"/>
                    </a:schemeClr>
                  </a:outerShdw>
                </a:effectLst>
              </a:rPr>
              <a:t> </a:t>
            </a:r>
            <a:r>
              <a:rPr lang="en-US" sz="2800" b="1" dirty="0" err="1" smtClean="0">
                <a:ln w="9525">
                  <a:solidFill>
                    <a:schemeClr val="bg1"/>
                  </a:solidFill>
                  <a:prstDash val="solid"/>
                </a:ln>
                <a:effectLst>
                  <a:outerShdw blurRad="12700" dist="38100" dir="2700000" algn="tl" rotWithShape="0">
                    <a:schemeClr val="bg1">
                      <a:lumMod val="50000"/>
                    </a:schemeClr>
                  </a:outerShdw>
                </a:effectLst>
              </a:rPr>
              <a:t>kiçelmegi</a:t>
            </a:r>
            <a:r>
              <a:rPr lang="en-US" sz="2800" b="1" dirty="0" smtClean="0">
                <a:ln w="9525">
                  <a:solidFill>
                    <a:schemeClr val="bg1"/>
                  </a:solidFill>
                  <a:prstDash val="solid"/>
                </a:ln>
                <a:effectLst>
                  <a:outerShdw blurRad="12700" dist="38100" dir="2700000" algn="tl" rotWithShape="0">
                    <a:schemeClr val="bg1">
                      <a:lumMod val="50000"/>
                    </a:schemeClr>
                  </a:outerShdw>
                </a:effectLst>
              </a:rPr>
              <a:t> </a:t>
            </a:r>
            <a:r>
              <a:rPr lang="en-US" sz="2800" b="1" dirty="0" err="1" smtClean="0">
                <a:ln w="9525">
                  <a:solidFill>
                    <a:schemeClr val="bg1"/>
                  </a:solidFill>
                  <a:prstDash val="solid"/>
                </a:ln>
                <a:effectLst>
                  <a:outerShdw blurRad="12700" dist="38100" dir="2700000" algn="tl" rotWithShape="0">
                    <a:schemeClr val="bg1">
                      <a:lumMod val="50000"/>
                    </a:schemeClr>
                  </a:outerShdw>
                </a:effectLst>
              </a:rPr>
              <a:t>bilen</a:t>
            </a:r>
            <a:r>
              <a:rPr lang="en-US" sz="2800" b="1" dirty="0" smtClean="0">
                <a:ln w="9525">
                  <a:solidFill>
                    <a:schemeClr val="bg1"/>
                  </a:solidFill>
                  <a:prstDash val="solid"/>
                </a:ln>
                <a:effectLst>
                  <a:outerShdw blurRad="12700" dist="38100" dir="2700000" algn="tl" rotWithShape="0">
                    <a:schemeClr val="bg1">
                      <a:lumMod val="50000"/>
                    </a:schemeClr>
                  </a:outerShdw>
                </a:effectLst>
              </a:rPr>
              <a:t> </a:t>
            </a:r>
            <a:r>
              <a:rPr lang="en-US" sz="2800" b="1" dirty="0" err="1" smtClean="0">
                <a:ln w="9525">
                  <a:solidFill>
                    <a:schemeClr val="bg1"/>
                  </a:solidFill>
                  <a:prstDash val="solid"/>
                </a:ln>
                <a:effectLst>
                  <a:outerShdw blurRad="12700" dist="38100" dir="2700000" algn="tl" rotWithShape="0">
                    <a:schemeClr val="bg1">
                      <a:lumMod val="50000"/>
                    </a:schemeClr>
                  </a:outerShdw>
                </a:effectLst>
              </a:rPr>
              <a:t>baglanyşykly</a:t>
            </a:r>
            <a:r>
              <a:rPr lang="en-US" sz="2800" b="1" dirty="0" smtClean="0">
                <a:ln w="9525">
                  <a:solidFill>
                    <a:schemeClr val="bg1"/>
                  </a:solidFill>
                  <a:prstDash val="solid"/>
                </a:ln>
                <a:effectLst>
                  <a:outerShdw blurRad="12700" dist="38100" dir="2700000" algn="tl" rotWithShape="0">
                    <a:schemeClr val="bg1">
                      <a:lumMod val="50000"/>
                    </a:schemeClr>
                  </a:outerShdw>
                </a:effectLst>
              </a:rPr>
              <a:t> </a:t>
            </a:r>
            <a:r>
              <a:rPr lang="en-US" sz="2800" b="1" dirty="0" err="1" smtClean="0">
                <a:ln w="9525">
                  <a:solidFill>
                    <a:schemeClr val="bg1"/>
                  </a:solidFill>
                  <a:prstDash val="solid"/>
                </a:ln>
                <a:effectLst>
                  <a:outerShdw blurRad="12700" dist="38100" dir="2700000" algn="tl" rotWithShape="0">
                    <a:schemeClr val="bg1">
                      <a:lumMod val="50000"/>
                    </a:schemeClr>
                  </a:outerShdw>
                </a:effectLst>
              </a:rPr>
              <a:t>sebitde</a:t>
            </a:r>
            <a:r>
              <a:rPr lang="en-US" sz="2800" b="1" dirty="0" smtClean="0">
                <a:ln w="9525">
                  <a:solidFill>
                    <a:schemeClr val="bg1"/>
                  </a:solidFill>
                  <a:prstDash val="solid"/>
                </a:ln>
                <a:effectLst>
                  <a:outerShdw blurRad="12700" dist="38100" dir="2700000" algn="tl" rotWithShape="0">
                    <a:schemeClr val="bg1">
                      <a:lumMod val="50000"/>
                    </a:schemeClr>
                  </a:outerShdw>
                </a:effectLst>
              </a:rPr>
              <a:t> </a:t>
            </a:r>
            <a:r>
              <a:rPr lang="en-US" sz="2800" b="1" dirty="0" err="1" smtClean="0">
                <a:ln w="9525">
                  <a:solidFill>
                    <a:schemeClr val="bg1"/>
                  </a:solidFill>
                  <a:prstDash val="solid"/>
                </a:ln>
                <a:effectLst>
                  <a:outerShdw blurRad="12700" dist="38100" dir="2700000" algn="tl" rotWithShape="0">
                    <a:schemeClr val="bg1">
                      <a:lumMod val="50000"/>
                    </a:schemeClr>
                  </a:outerShdw>
                </a:effectLst>
              </a:rPr>
              <a:t>ýüze</a:t>
            </a:r>
            <a:r>
              <a:rPr lang="en-US" sz="2800" b="1" dirty="0" smtClean="0">
                <a:ln w="9525">
                  <a:solidFill>
                    <a:schemeClr val="bg1"/>
                  </a:solidFill>
                  <a:prstDash val="solid"/>
                </a:ln>
                <a:effectLst>
                  <a:outerShdw blurRad="12700" dist="38100" dir="2700000" algn="tl" rotWithShape="0">
                    <a:schemeClr val="bg1">
                      <a:lumMod val="50000"/>
                    </a:schemeClr>
                  </a:outerShdw>
                </a:effectLst>
              </a:rPr>
              <a:t> </a:t>
            </a:r>
            <a:r>
              <a:rPr lang="en-US" sz="2800" b="1" dirty="0" err="1" smtClean="0">
                <a:ln w="9525">
                  <a:solidFill>
                    <a:schemeClr val="bg1"/>
                  </a:solidFill>
                  <a:prstDash val="solid"/>
                </a:ln>
                <a:effectLst>
                  <a:outerShdw blurRad="12700" dist="38100" dir="2700000" algn="tl" rotWithShape="0">
                    <a:schemeClr val="bg1">
                      <a:lumMod val="50000"/>
                    </a:schemeClr>
                  </a:outerShdw>
                </a:effectLst>
              </a:rPr>
              <a:t>çykan</a:t>
            </a:r>
            <a:r>
              <a:rPr lang="en-US" sz="2800" b="1" dirty="0" smtClean="0">
                <a:ln w="9525">
                  <a:solidFill>
                    <a:schemeClr val="bg1"/>
                  </a:solidFill>
                  <a:prstDash val="solid"/>
                </a:ln>
                <a:effectLst>
                  <a:outerShdw blurRad="12700" dist="38100" dir="2700000" algn="tl" rotWithShape="0">
                    <a:schemeClr val="bg1">
                      <a:lumMod val="50000"/>
                    </a:schemeClr>
                  </a:outerShdw>
                </a:effectLst>
              </a:rPr>
              <a:t> </a:t>
            </a:r>
            <a:r>
              <a:rPr lang="en-US" sz="2800" b="1" dirty="0" err="1" smtClean="0">
                <a:ln w="9525">
                  <a:solidFill>
                    <a:schemeClr val="bg1"/>
                  </a:solidFill>
                  <a:prstDash val="solid"/>
                </a:ln>
                <a:effectLst>
                  <a:outerShdw blurRad="12700" dist="38100" dir="2700000" algn="tl" rotWithShape="0">
                    <a:schemeClr val="bg1">
                      <a:lumMod val="50000"/>
                    </a:schemeClr>
                  </a:outerShdw>
                </a:effectLst>
              </a:rPr>
              <a:t>ekologik</a:t>
            </a:r>
            <a:r>
              <a:rPr lang="en-US" sz="2800" b="1" dirty="0" smtClean="0">
                <a:ln w="9525">
                  <a:solidFill>
                    <a:schemeClr val="bg1"/>
                  </a:solidFill>
                  <a:prstDash val="solid"/>
                </a:ln>
                <a:effectLst>
                  <a:outerShdw blurRad="12700" dist="38100" dir="2700000" algn="tl" rotWithShape="0">
                    <a:schemeClr val="bg1">
                      <a:lumMod val="50000"/>
                    </a:schemeClr>
                  </a:outerShdw>
                </a:effectLst>
              </a:rPr>
              <a:t> </a:t>
            </a:r>
            <a:r>
              <a:rPr lang="en-US" sz="2800" b="1" dirty="0" err="1" smtClean="0">
                <a:ln w="9525">
                  <a:solidFill>
                    <a:schemeClr val="bg1"/>
                  </a:solidFill>
                  <a:prstDash val="solid"/>
                </a:ln>
                <a:effectLst>
                  <a:outerShdw blurRad="12700" dist="38100" dir="2700000" algn="tl" rotWithShape="0">
                    <a:schemeClr val="bg1">
                      <a:lumMod val="50000"/>
                    </a:schemeClr>
                  </a:outerShdw>
                </a:effectLst>
              </a:rPr>
              <a:t>meseleler</a:t>
            </a:r>
            <a:endParaRPr lang="en-US" sz="2800" b="1" dirty="0" smtClean="0">
              <a:ln w="9525">
                <a:solidFill>
                  <a:schemeClr val="bg1"/>
                </a:solidFill>
                <a:prstDash val="solid"/>
              </a:ln>
              <a:effectLst>
                <a:outerShdw blurRad="12700" dist="38100" dir="2700000" algn="tl" rotWithShape="0">
                  <a:schemeClr val="bg1">
                    <a:lumMod val="50000"/>
                  </a:schemeClr>
                </a:outerShdw>
              </a:effectLst>
            </a:endParaRPr>
          </a:p>
          <a:p>
            <a:r>
              <a:rPr lang="en-US" sz="2800" b="1" dirty="0" smtClean="0">
                <a:ln w="9525">
                  <a:solidFill>
                    <a:schemeClr val="bg1"/>
                  </a:solidFill>
                  <a:prstDash val="solid"/>
                </a:ln>
                <a:effectLst>
                  <a:outerShdw blurRad="12700" dist="38100" dir="2700000" algn="tl" rotWithShape="0">
                    <a:schemeClr val="bg1">
                      <a:lumMod val="50000"/>
                    </a:schemeClr>
                  </a:outerShdw>
                </a:effectLst>
              </a:rPr>
              <a:t>5.	Aral </a:t>
            </a:r>
            <a:r>
              <a:rPr lang="en-US" sz="2800" b="1" dirty="0" err="1" smtClean="0">
                <a:ln w="9525">
                  <a:solidFill>
                    <a:schemeClr val="bg1"/>
                  </a:solidFill>
                  <a:prstDash val="solid"/>
                </a:ln>
                <a:effectLst>
                  <a:outerShdw blurRad="12700" dist="38100" dir="2700000" algn="tl" rotWithShape="0">
                    <a:schemeClr val="bg1">
                      <a:lumMod val="50000"/>
                    </a:schemeClr>
                  </a:outerShdw>
                </a:effectLst>
              </a:rPr>
              <a:t>ekologik</a:t>
            </a:r>
            <a:r>
              <a:rPr lang="en-US" sz="2800" b="1" dirty="0" smtClean="0">
                <a:ln w="9525">
                  <a:solidFill>
                    <a:schemeClr val="bg1"/>
                  </a:solidFill>
                  <a:prstDash val="solid"/>
                </a:ln>
                <a:effectLst>
                  <a:outerShdw blurRad="12700" dist="38100" dir="2700000" algn="tl" rotWithShape="0">
                    <a:schemeClr val="bg1">
                      <a:lumMod val="50000"/>
                    </a:schemeClr>
                  </a:outerShdw>
                </a:effectLst>
              </a:rPr>
              <a:t> </a:t>
            </a:r>
            <a:r>
              <a:rPr lang="en-US" sz="2800" b="1" dirty="0" err="1" smtClean="0">
                <a:ln w="9525">
                  <a:solidFill>
                    <a:schemeClr val="bg1"/>
                  </a:solidFill>
                  <a:prstDash val="solid"/>
                </a:ln>
                <a:effectLst>
                  <a:outerShdw blurRad="12700" dist="38100" dir="2700000" algn="tl" rotWithShape="0">
                    <a:schemeClr val="bg1">
                      <a:lumMod val="50000"/>
                    </a:schemeClr>
                  </a:outerShdw>
                </a:effectLst>
              </a:rPr>
              <a:t>heläkçiligini</a:t>
            </a:r>
            <a:r>
              <a:rPr lang="en-US" sz="2800" b="1" dirty="0" smtClean="0">
                <a:ln w="9525">
                  <a:solidFill>
                    <a:schemeClr val="bg1"/>
                  </a:solidFill>
                  <a:prstDash val="solid"/>
                </a:ln>
                <a:effectLst>
                  <a:outerShdw blurRad="12700" dist="38100" dir="2700000" algn="tl" rotWithShape="0">
                    <a:schemeClr val="bg1">
                      <a:lumMod val="50000"/>
                    </a:schemeClr>
                  </a:outerShdw>
                </a:effectLst>
              </a:rPr>
              <a:t> </a:t>
            </a:r>
            <a:r>
              <a:rPr lang="en-US" sz="2800" b="1" dirty="0" err="1" smtClean="0">
                <a:ln w="9525">
                  <a:solidFill>
                    <a:schemeClr val="bg1"/>
                  </a:solidFill>
                  <a:prstDash val="solid"/>
                </a:ln>
                <a:effectLst>
                  <a:outerShdw blurRad="12700" dist="38100" dir="2700000" algn="tl" rotWithShape="0">
                    <a:schemeClr val="bg1">
                      <a:lumMod val="50000"/>
                    </a:schemeClr>
                  </a:outerShdw>
                </a:effectLst>
              </a:rPr>
              <a:t>ýeňip</a:t>
            </a:r>
            <a:r>
              <a:rPr lang="en-US" sz="2800" b="1" dirty="0" smtClean="0">
                <a:ln w="9525">
                  <a:solidFill>
                    <a:schemeClr val="bg1"/>
                  </a:solidFill>
                  <a:prstDash val="solid"/>
                </a:ln>
                <a:effectLst>
                  <a:outerShdw blurRad="12700" dist="38100" dir="2700000" algn="tl" rotWithShape="0">
                    <a:schemeClr val="bg1">
                      <a:lumMod val="50000"/>
                    </a:schemeClr>
                  </a:outerShdw>
                </a:effectLst>
              </a:rPr>
              <a:t> </a:t>
            </a:r>
            <a:r>
              <a:rPr lang="en-US" sz="2800" b="1" dirty="0" err="1" smtClean="0">
                <a:ln w="9525">
                  <a:solidFill>
                    <a:schemeClr val="bg1"/>
                  </a:solidFill>
                  <a:prstDash val="solid"/>
                </a:ln>
                <a:effectLst>
                  <a:outerShdw blurRad="12700" dist="38100" dir="2700000" algn="tl" rotWithShape="0">
                    <a:schemeClr val="bg1">
                      <a:lumMod val="50000"/>
                    </a:schemeClr>
                  </a:outerShdw>
                </a:effectLst>
              </a:rPr>
              <a:t>geçmek</a:t>
            </a:r>
            <a:r>
              <a:rPr lang="en-US" sz="2800" b="1" dirty="0" smtClean="0">
                <a:ln w="9525">
                  <a:solidFill>
                    <a:schemeClr val="bg1"/>
                  </a:solidFill>
                  <a:prstDash val="solid"/>
                </a:ln>
                <a:effectLst>
                  <a:outerShdw blurRad="12700" dist="38100" dir="2700000" algn="tl" rotWithShape="0">
                    <a:schemeClr val="bg1">
                      <a:lumMod val="50000"/>
                    </a:schemeClr>
                  </a:outerShdw>
                </a:effectLst>
              </a:rPr>
              <a:t> </a:t>
            </a:r>
            <a:r>
              <a:rPr lang="en-US" sz="2800" b="1" dirty="0" err="1" smtClean="0">
                <a:ln w="9525">
                  <a:solidFill>
                    <a:schemeClr val="bg1"/>
                  </a:solidFill>
                  <a:prstDash val="solid"/>
                </a:ln>
                <a:effectLst>
                  <a:outerShdw blurRad="12700" dist="38100" dir="2700000" algn="tl" rotWithShape="0">
                    <a:schemeClr val="bg1">
                      <a:lumMod val="50000"/>
                    </a:schemeClr>
                  </a:outerShdw>
                </a:effectLst>
              </a:rPr>
              <a:t>boýunça</a:t>
            </a:r>
            <a:r>
              <a:rPr lang="en-US" sz="2800" b="1" dirty="0" smtClean="0">
                <a:ln w="9525">
                  <a:solidFill>
                    <a:schemeClr val="bg1"/>
                  </a:solidFill>
                  <a:prstDash val="solid"/>
                </a:ln>
                <a:effectLst>
                  <a:outerShdw blurRad="12700" dist="38100" dir="2700000" algn="tl" rotWithShape="0">
                    <a:schemeClr val="bg1">
                      <a:lumMod val="50000"/>
                    </a:schemeClr>
                  </a:outerShdw>
                </a:effectLst>
              </a:rPr>
              <a:t> </a:t>
            </a:r>
            <a:r>
              <a:rPr lang="en-US" sz="2800" b="1" dirty="0" err="1" smtClean="0">
                <a:ln w="9525">
                  <a:solidFill>
                    <a:schemeClr val="bg1"/>
                  </a:solidFill>
                  <a:prstDash val="solid"/>
                </a:ln>
                <a:effectLst>
                  <a:outerShdw blurRad="12700" dist="38100" dir="2700000" algn="tl" rotWithShape="0">
                    <a:schemeClr val="bg1">
                      <a:lumMod val="50000"/>
                    </a:schemeClr>
                  </a:outerShdw>
                </a:effectLst>
              </a:rPr>
              <a:t>alnyp</a:t>
            </a:r>
            <a:r>
              <a:rPr lang="en-US" sz="2800" b="1" dirty="0" smtClean="0">
                <a:ln w="9525">
                  <a:solidFill>
                    <a:schemeClr val="bg1"/>
                  </a:solidFill>
                  <a:prstDash val="solid"/>
                </a:ln>
                <a:effectLst>
                  <a:outerShdw blurRad="12700" dist="38100" dir="2700000" algn="tl" rotWithShape="0">
                    <a:schemeClr val="bg1">
                      <a:lumMod val="50000"/>
                    </a:schemeClr>
                  </a:outerShdw>
                </a:effectLst>
              </a:rPr>
              <a:t> </a:t>
            </a:r>
            <a:r>
              <a:rPr lang="en-US" sz="2800" b="1" dirty="0" err="1" smtClean="0">
                <a:ln w="9525">
                  <a:solidFill>
                    <a:schemeClr val="bg1"/>
                  </a:solidFill>
                  <a:prstDash val="solid"/>
                </a:ln>
                <a:effectLst>
                  <a:outerShdw blurRad="12700" dist="38100" dir="2700000" algn="tl" rotWithShape="0">
                    <a:schemeClr val="bg1">
                      <a:lumMod val="50000"/>
                    </a:schemeClr>
                  </a:outerShdw>
                </a:effectLst>
              </a:rPr>
              <a:t>barylýan</a:t>
            </a:r>
            <a:r>
              <a:rPr lang="en-US" sz="2800" b="1" dirty="0" smtClean="0">
                <a:ln w="9525">
                  <a:solidFill>
                    <a:schemeClr val="bg1"/>
                  </a:solidFill>
                  <a:prstDash val="solid"/>
                </a:ln>
                <a:effectLst>
                  <a:outerShdw blurRad="12700" dist="38100" dir="2700000" algn="tl" rotWithShape="0">
                    <a:schemeClr val="bg1">
                      <a:lumMod val="50000"/>
                    </a:schemeClr>
                  </a:outerShdw>
                </a:effectLst>
              </a:rPr>
              <a:t> </a:t>
            </a:r>
            <a:r>
              <a:rPr lang="en-US" sz="2800" b="1" dirty="0" err="1" smtClean="0">
                <a:ln w="9525">
                  <a:solidFill>
                    <a:schemeClr val="bg1"/>
                  </a:solidFill>
                  <a:prstDash val="solid"/>
                </a:ln>
                <a:effectLst>
                  <a:outerShdw blurRad="12700" dist="38100" dir="2700000" algn="tl" rotWithShape="0">
                    <a:schemeClr val="bg1">
                      <a:lumMod val="50000"/>
                    </a:schemeClr>
                  </a:outerShdw>
                </a:effectLst>
              </a:rPr>
              <a:t>çäreler</a:t>
            </a:r>
            <a:endParaRPr lang="en-US" sz="2800"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850812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74073" y="321757"/>
            <a:ext cx="11499272" cy="6017032"/>
          </a:xfrm>
          <a:prstGeom prst="rect">
            <a:avLst/>
          </a:prstGeom>
        </p:spPr>
        <p:txBody>
          <a:bodyPr wrap="square">
            <a:spAutoFit/>
          </a:bodyPr>
          <a:lstStyle/>
          <a:p>
            <a:pPr indent="450215" algn="just">
              <a:lnSpc>
                <a:spcPct val="115000"/>
              </a:lnSpc>
              <a:spcAft>
                <a:spcPts val="0"/>
              </a:spcAft>
            </a:pPr>
            <a:r>
              <a:rPr lang="ro-RO" sz="2800" dirty="0">
                <a:latin typeface="Times New Roman" panose="02020603050405020304" pitchFamily="18" charset="0"/>
                <a:ea typeface="Times New Roman" panose="02020603050405020304" pitchFamily="18" charset="0"/>
                <a:cs typeface="Times New Roman" panose="02020603050405020304" pitchFamily="18" charset="0"/>
              </a:rPr>
              <a:t>Häzirki wagta gelip, sebitde çölleşmek we şorlaşmak hadysalarynyň çaltlanmagy netijesinde 50 müň gektara golaý ekin meýdanlary oba hojalygyna ýaramsyz ýagdaýa geldi. Ekologik ýagdaýyň ýaramazlaşmagy oba hojalyk ekinleriniň hasyllylygynyň we öri meýdanlarynyň önümliliginiň peselmegine getirdi.</a:t>
            </a:r>
            <a:endParaRPr lang="ru-RU" sz="2000" dirty="0">
              <a:latin typeface="Calibri" panose="020F0502020204030204" pitchFamily="34" charset="0"/>
              <a:ea typeface="Times New Roman" panose="02020603050405020304" pitchFamily="18" charset="0"/>
              <a:cs typeface="Times New Roman" panose="02020603050405020304" pitchFamily="18" charset="0"/>
            </a:endParaRPr>
          </a:p>
          <a:p>
            <a:r>
              <a:rPr lang="ro-RO" sz="2800" b="1" dirty="0">
                <a:latin typeface="Times New Roman" panose="02020603050405020304" pitchFamily="18" charset="0"/>
                <a:ea typeface="Times New Roman" panose="02020603050405020304" pitchFamily="18" charset="0"/>
              </a:rPr>
              <a:t>Ösümlik we haýwanat dünýäsine täsiri.</a:t>
            </a:r>
            <a:r>
              <a:rPr lang="ro-RO" sz="2800" dirty="0">
                <a:latin typeface="Times New Roman" panose="02020603050405020304" pitchFamily="18" charset="0"/>
                <a:ea typeface="Times New Roman" panose="02020603050405020304" pitchFamily="18" charset="0"/>
              </a:rPr>
              <a:t> Ekologik heläkçilik Aralýaka sebitiniň tebigatyna, ösümlik we haýwanat dünýäsine-de uly zyýan ýetirdi. Suw gorlarynyň azalmagy we şorlaşmagy netijesinde öri meýdanlarda mallar üçin iýmitlik ösümlikleriň görnüşleri we hili peseldi. Amyderýanyň we Syrderýanyň suwunyň azalmagy, suw joşgunlarynyň bolmazlygy, derýalaryň suw basýan kenarlaryndaky jeňňellikleriň meýdanynyň kiçelmegine, ösümlikleriň we haýwanlaryň dürli görnüşleriniň ýitip gitmegine getirýär. Olaryň ýerini bolsa ýylgyn ýaly gurakçylyga çydamly çöl ösümlikleri eýeleýär. </a:t>
            </a:r>
            <a:endParaRPr lang="ru-RU" sz="2800" dirty="0"/>
          </a:p>
        </p:txBody>
      </p:sp>
    </p:spTree>
    <p:extLst>
      <p:ext uri="{BB962C8B-B14F-4D97-AF65-F5344CB8AC3E}">
        <p14:creationId xmlns:p14="http://schemas.microsoft.com/office/powerpoint/2010/main" val="3611530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9491" y="474345"/>
            <a:ext cx="11402291" cy="5693866"/>
          </a:xfrm>
          <a:prstGeom prst="rect">
            <a:avLst/>
          </a:prstGeom>
        </p:spPr>
        <p:txBody>
          <a:bodyPr wrap="square">
            <a:spAutoFit/>
          </a:bodyPr>
          <a:lstStyle/>
          <a:p>
            <a:r>
              <a:rPr lang="ro-RO" sz="2800" b="1" dirty="0">
                <a:latin typeface="Times New Roman" panose="02020603050405020304" pitchFamily="18" charset="0"/>
                <a:ea typeface="Times New Roman" panose="02020603050405020304" pitchFamily="18" charset="0"/>
              </a:rPr>
              <a:t>Ilatyň saglyk ýagdaýyna täsiri.</a:t>
            </a:r>
            <a:r>
              <a:rPr lang="ro-RO" sz="2800" dirty="0">
                <a:latin typeface="Times New Roman" panose="02020603050405020304" pitchFamily="18" charset="0"/>
                <a:ea typeface="Times New Roman" panose="02020603050405020304" pitchFamily="18" charset="0"/>
              </a:rPr>
              <a:t> Aral sebitiniň tebigatynyň zaýalanmagy durmuş-ykdysady ulgamda barha güýçlenýän kynçylykly ýagdaýa </a:t>
            </a:r>
            <a:r>
              <a:rPr lang="ro-RO" sz="2800" dirty="0" smtClean="0">
                <a:latin typeface="Times New Roman" panose="02020603050405020304" pitchFamily="18" charset="0"/>
                <a:ea typeface="Times New Roman" panose="02020603050405020304" pitchFamily="18" charset="0"/>
              </a:rPr>
              <a:t>eltdi</a:t>
            </a:r>
            <a:r>
              <a:rPr lang="tk-TM" sz="2800" dirty="0" smtClean="0">
                <a:latin typeface="Times New Roman" panose="02020603050405020304" pitchFamily="18" charset="0"/>
                <a:ea typeface="Times New Roman" panose="02020603050405020304" pitchFamily="18" charset="0"/>
              </a:rPr>
              <a:t>. </a:t>
            </a:r>
            <a:r>
              <a:rPr lang="tk-TM" sz="2800" dirty="0">
                <a:latin typeface="Times New Roman" panose="02020603050405020304" pitchFamily="18" charset="0"/>
                <a:ea typeface="Times New Roman" panose="02020603050405020304" pitchFamily="18" charset="0"/>
              </a:rPr>
              <a:t>I</a:t>
            </a:r>
            <a:r>
              <a:rPr lang="en-US" sz="2800" dirty="0" err="1" smtClean="0">
                <a:latin typeface="Times New Roman" panose="02020603050405020304" pitchFamily="18" charset="0"/>
                <a:ea typeface="Times New Roman" panose="02020603050405020304" pitchFamily="18" charset="0"/>
              </a:rPr>
              <a:t>latyň</a:t>
            </a:r>
            <a:r>
              <a:rPr lang="en-US" sz="2800" dirty="0" smtClean="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agyz</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suw</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bilen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üpjünçilik</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derejesi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bellenen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möçberden</a:t>
            </a:r>
            <a:r>
              <a:rPr lang="en-US" sz="2800" dirty="0">
                <a:latin typeface="Times New Roman" panose="02020603050405020304" pitchFamily="18" charset="0"/>
                <a:ea typeface="Times New Roman" panose="02020603050405020304" pitchFamily="18" charset="0"/>
              </a:rPr>
              <a:t> has </a:t>
            </a:r>
            <a:r>
              <a:rPr lang="en-US" sz="2800" dirty="0" err="1">
                <a:latin typeface="Times New Roman" panose="02020603050405020304" pitchFamily="18" charset="0"/>
                <a:ea typeface="Times New Roman" panose="02020603050405020304" pitchFamily="18" charset="0"/>
              </a:rPr>
              <a:t>pese</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düşdi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suw</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çeşmeleriniň</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bakterial</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hapalanyş</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ýagdaýy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bolmalysyndan</a:t>
            </a:r>
            <a:r>
              <a:rPr lang="en-US" sz="2800" dirty="0">
                <a:latin typeface="Times New Roman" panose="02020603050405020304" pitchFamily="18" charset="0"/>
                <a:ea typeface="Times New Roman" panose="02020603050405020304" pitchFamily="18" charset="0"/>
              </a:rPr>
              <a:t> 10 </a:t>
            </a:r>
            <a:r>
              <a:rPr lang="en-US" sz="2800" dirty="0" err="1">
                <a:latin typeface="Times New Roman" panose="02020603050405020304" pitchFamily="18" charset="0"/>
                <a:ea typeface="Times New Roman" panose="02020603050405020304" pitchFamily="18" charset="0"/>
              </a:rPr>
              <a:t>esse</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ýokary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boldy</a:t>
            </a:r>
            <a:r>
              <a:rPr lang="en-US" sz="2800" dirty="0">
                <a:latin typeface="Times New Roman" panose="02020603050405020304" pitchFamily="18" charset="0"/>
                <a:ea typeface="Times New Roman" panose="02020603050405020304" pitchFamily="18" charset="0"/>
              </a:rPr>
              <a:t>. </a:t>
            </a:r>
            <a:r>
              <a:rPr lang="ro-RO" sz="2800" dirty="0">
                <a:latin typeface="Times New Roman" panose="02020603050405020304" pitchFamily="18" charset="0"/>
                <a:ea typeface="Times New Roman" panose="02020603050405020304" pitchFamily="18" charset="0"/>
              </a:rPr>
              <a:t>Şol döwürlerde bu howply zolakda ýokanç keseller bilen keselleýänleriň sany artdy. Ilatyň goragy has gowşak gatlaklary: çagalar, aýallar, şäherleriň we obanyň güzerany pes adamlary bu kynçylyklaryň ilkinji pidalary boldy. Çagalaryň ölüm-ýitim derejesi ýokarlandy, sebitde çaga ölümi öňki SSSR boýunça iň ýokary görkezijä (doglan 1000 çaganyň 75-si ölýär) ýetdi. Eneleriň arasynda ölýänleriň sany soýuz möçberinde alanyňda, orta görkezijiden 3-4 esse köp boldy, ýagny 10 müň hamyladan 120-ä golaýy ölýär. Ilat arasynda bagyr çişme, düwnük keselleri, ýürek-gan damar, aşgazan-içege, dem alyş synalarynyň keselleri bilen keselleýänleriň sany has-da artdy. </a:t>
            </a:r>
            <a:endParaRPr lang="ru-RU" sz="2800" dirty="0"/>
          </a:p>
        </p:txBody>
      </p:sp>
    </p:spTree>
    <p:extLst>
      <p:ext uri="{BB962C8B-B14F-4D97-AF65-F5344CB8AC3E}">
        <p14:creationId xmlns:p14="http://schemas.microsoft.com/office/powerpoint/2010/main" val="2487162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4800" y="460413"/>
            <a:ext cx="11679382" cy="5556136"/>
          </a:xfrm>
          <a:prstGeom prst="rect">
            <a:avLst/>
          </a:prstGeom>
        </p:spPr>
        <p:txBody>
          <a:bodyPr wrap="square">
            <a:spAutoFit/>
          </a:bodyPr>
          <a:lstStyle/>
          <a:p>
            <a:pPr marL="228600" algn="ctr">
              <a:lnSpc>
                <a:spcPct val="115000"/>
              </a:lnSpc>
              <a:spcAft>
                <a:spcPts val="0"/>
              </a:spcAft>
            </a:pPr>
            <a:r>
              <a:rPr lang="ru-RU" sz="2700" b="1" dirty="0">
                <a:latin typeface="Times New Roman" panose="02020603050405020304" pitchFamily="18" charset="0"/>
                <a:ea typeface="Times New Roman" panose="02020603050405020304" pitchFamily="18" charset="0"/>
                <a:cs typeface="Times New Roman" panose="02020603050405020304" pitchFamily="18" charset="0"/>
              </a:rPr>
              <a:t>5. </a:t>
            </a:r>
            <a:r>
              <a:rPr lang="sq-AL" sz="2700" b="1" dirty="0">
                <a:latin typeface="Times New Roman" panose="02020603050405020304" pitchFamily="18" charset="0"/>
                <a:ea typeface="Times New Roman" panose="02020603050405020304" pitchFamily="18" charset="0"/>
                <a:cs typeface="Times New Roman" panose="02020603050405020304" pitchFamily="18" charset="0"/>
              </a:rPr>
              <a:t>Aral ekologik heläkçiligini ýeňip geçmek boýunça alnyp barylýan çäreler</a:t>
            </a:r>
            <a:endParaRPr lang="ru-RU" sz="2700" dirty="0">
              <a:latin typeface="Calibri" panose="020F0502020204030204" pitchFamily="34" charset="0"/>
              <a:ea typeface="Times New Roman" panose="02020603050405020304" pitchFamily="18" charset="0"/>
              <a:cs typeface="Times New Roman" panose="02020603050405020304" pitchFamily="18" charset="0"/>
            </a:endParaRPr>
          </a:p>
          <a:p>
            <a:r>
              <a:rPr lang="ro-RO" sz="2700" dirty="0">
                <a:latin typeface="Times New Roman" panose="02020603050405020304" pitchFamily="18" charset="0"/>
                <a:ea typeface="Times New Roman" panose="02020603050405020304" pitchFamily="18" charset="0"/>
              </a:rPr>
              <a:t>Aral heläkçiligini ýeňip geçmek, sebitiň ekologik ýagdaýyny sagdynlaşdyrmak we abadançylygy üpjün etmek, suw serişdelerini durnukly dolandyrmak, suwdan rejeli peýdalanmak babatynda Merkezi Aziýa döwletleri özara tagallalary birleşdirýärler we bu möhüm meselede jebis hyzmatdaşlygy ýola goýýarlar. Şol maksat bilen Merkezi Aziýa döwletleriniň bäşisi tarapyndan 1993-nji ýylyň 26-njy martynda suw serişdelerinii toplumlaýyn dolandyrmak jogapkärçiligini özünde jemleýän ýörite sebitleýin gurama bolan Aral deňziniň basseýniniň döwletara Geňeşi hem-de onuň işini maliýeleşdirmek jogapkärçiligi ýüklenen ýokary derejeli gurama bolan Araly halas etmegiň halkara gaznasy döredildi. 1997-nji ýylda bu iki sebitleýin guramalar birikdirilip, Araly halas etmegiň halkara gaznasy diýip atlandyryldy. Gatnaşyjy döwletler tarapyndan Aral deňziniň basseýniniň Maksatnamasy işlenip düzüldi we ol döwlet ýolbaşçylary tarapyndan tassyklanyldy.</a:t>
            </a:r>
            <a:endParaRPr lang="ru-RU" sz="2700" dirty="0"/>
          </a:p>
        </p:txBody>
      </p:sp>
    </p:spTree>
    <p:extLst>
      <p:ext uri="{BB962C8B-B14F-4D97-AF65-F5344CB8AC3E}">
        <p14:creationId xmlns:p14="http://schemas.microsoft.com/office/powerpoint/2010/main" val="1743146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01781" y="370158"/>
            <a:ext cx="11457709" cy="5503301"/>
          </a:xfrm>
          <a:prstGeom prst="rect">
            <a:avLst/>
          </a:prstGeom>
        </p:spPr>
        <p:txBody>
          <a:bodyPr wrap="square">
            <a:spAutoFit/>
          </a:bodyPr>
          <a:lstStyle/>
          <a:p>
            <a:pPr indent="450215" algn="just" hangingPunct="0">
              <a:lnSpc>
                <a:spcPct val="115000"/>
              </a:lnSpc>
              <a:spcBef>
                <a:spcPts val="500"/>
              </a:spcBef>
              <a:spcAft>
                <a:spcPts val="0"/>
              </a:spcAft>
            </a:pPr>
            <a:r>
              <a:rPr lang="ro-RO" sz="2800" dirty="0">
                <a:latin typeface="Times New Roman" panose="02020603050405020304" pitchFamily="18" charset="0"/>
                <a:ea typeface="Times New Roman" panose="02020603050405020304" pitchFamily="18" charset="0"/>
              </a:rPr>
              <a:t>Aral deňziniň suw aýtymynyň kiçelmegi döwletimiziň Daşoguz welaýatynyň we Lebap welaýatynyň Birata etrabynyň çäkleriniň ekologik ýagdaýyna ýaramaz täsir edýär. Berkarar d</a:t>
            </a:r>
            <a:r>
              <a:rPr lang="sq-AL" sz="2800" dirty="0">
                <a:latin typeface="Times New Roman" panose="02020603050405020304" pitchFamily="18" charset="0"/>
                <a:ea typeface="Times New Roman" panose="02020603050405020304" pitchFamily="18" charset="0"/>
              </a:rPr>
              <a:t>öwletimiziň bagtyýarlyk döwründe Hormatly Prezidentimiz Gurbanguly Berdimuhamedowyň baştutanlygynda Türkmen Aralýaka sebitiniň ekologik ýagdaýyny gowulandyrmak maksady bilen ençeme işler amala aşyrylýar. </a:t>
            </a:r>
            <a:r>
              <a:rPr lang="ro-RO" sz="2800" dirty="0">
                <a:latin typeface="Times New Roman" panose="02020603050405020304" pitchFamily="18" charset="0"/>
                <a:ea typeface="Times New Roman" panose="02020603050405020304" pitchFamily="18" charset="0"/>
              </a:rPr>
              <a:t>Ilata lukmançylyk hyzmaty gowulandyryldy. Halkara ülňülerine laýyk gelýän kesel anyklaýyş merkezleri, hassahanalar guruldy. Şäherlerde we obalarda arassaçylyga uly üns berilýär. Şäherlerde, şäherçelerde, obalaryň köpüsinde suw arassalaýjy zawodlar we desgalar guruldy we gurulmagy ýene-de dowam etdirilýär. Ilat arassa agyz suwy bilen üpjün edilýär.</a:t>
            </a:r>
            <a:endParaRPr lang="ru-RU"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23696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290946" y="354336"/>
            <a:ext cx="11693237"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indent="0" algn="just" defTabSz="914400" rtl="0" eaLnBrk="0" fontAlgn="base" latinLnBrk="0" hangingPunct="0">
              <a:lnSpc>
                <a:spcPct val="100000"/>
              </a:lnSpc>
              <a:spcBef>
                <a:spcPct val="0"/>
              </a:spcBef>
              <a:spcAft>
                <a:spcPct val="0"/>
              </a:spcAft>
              <a:buClrTx/>
              <a:buSzTx/>
              <a:tabLst/>
            </a:pPr>
            <a:r>
              <a:rPr kumimoji="0" lang="tk-TM" altLang="ru-RU" sz="3200" b="1"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1. </a:t>
            </a:r>
            <a:r>
              <a:rPr kumimoji="0" lang="sq-AL" altLang="ru-RU" sz="3200" b="1"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Hazar </a:t>
            </a:r>
            <a:r>
              <a:rPr kumimoji="0" lang="sq-AL" altLang="ru-RU" sz="3200" b="1"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deňziniň geografik häsiýetnamasy we biologik baýlyklary</a:t>
            </a:r>
            <a:endParaRPr kumimoji="0" lang="ru-RU" altLang="ru-RU" sz="2400" b="1" i="0" u="none" strike="noStrike" normalizeH="0" baseline="0" dirty="0" smtClean="0">
              <a:ln w="0"/>
              <a:effectLst>
                <a:outerShdw blurRad="38100" dist="19050" dir="2700000" algn="tl" rotWithShape="0">
                  <a:schemeClr val="dk1">
                    <a:alpha val="40000"/>
                  </a:schemeClr>
                </a:outerShdw>
              </a:effectLst>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s-ES" altLang="ru-RU" sz="3200" i="0" u="none" strike="noStrike" normalizeH="0" baseline="0" dirty="0" smtClean="0">
                <a:ln w="0"/>
                <a:effectLst>
                  <a:outerShdw blurRad="38100" dist="19050" dir="2700000" algn="tl" rotWithShape="0">
                    <a:schemeClr val="dk1">
                      <a:alpha val="40000"/>
                    </a:schemeClr>
                  </a:outerShdw>
                </a:effectLst>
                <a:ea typeface="Times New Roman" panose="02020603050405020304" pitchFamily="18" charset="0"/>
              </a:rPr>
              <a:t>Häzirki zaman Hazar deňzi mundan 5-7 million ýyl ozal bolan duzly suwly gadymky Pontik kölüniň – deňziniň bir bölegi hasaplanýar. Hazar deňziniň uzynlygy demirgazykdan günorta takmynan 1200 kilometre deň. Onuň ini iň giň ýerinde 466 kilometre barabar. Iň dar ýeri bolsa Apşeron ýarym adasynda bary-ýogy 204 kilometre deň. Hazaryň ortaça ini günbatardan gündogara 330 kilometre barabardyr. Hazar deňziniň tutýan umumy meýdany 372000 inedördül kilometre, göwrümi bolsa 78,000 kub kilometre deň. Onuň iň çuň ýeri 1025 m, ortaça çuňlugy bolsa 184 m.</a:t>
            </a:r>
            <a:endParaRPr kumimoji="0" lang="es-ES" altLang="ru-RU" sz="4000" i="0" u="none" strike="noStrike" normalizeH="0" baseline="0" dirty="0" smtClean="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373581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40327" y="0"/>
            <a:ext cx="11291455" cy="5543056"/>
          </a:xfrm>
          <a:prstGeom prst="rect">
            <a:avLst/>
          </a:prstGeom>
        </p:spPr>
        <p:txBody>
          <a:bodyPr wrap="square">
            <a:spAutoFit/>
          </a:bodyPr>
          <a:lstStyle/>
          <a:p>
            <a:pPr lvl="0" algn="ctr">
              <a:lnSpc>
                <a:spcPct val="115000"/>
              </a:lnSpc>
              <a:spcAft>
                <a:spcPts val="0"/>
              </a:spcAft>
            </a:pPr>
            <a:r>
              <a:rPr lang="tk-TM" sz="2800" b="1" dirty="0" smtClean="0">
                <a:latin typeface="Times New Roman" panose="02020603050405020304" pitchFamily="18" charset="0"/>
                <a:ea typeface="Times New Roman" panose="02020603050405020304" pitchFamily="18" charset="0"/>
                <a:cs typeface="Times New Roman" panose="02020603050405020304" pitchFamily="18" charset="0"/>
              </a:rPr>
              <a:t>2. </a:t>
            </a:r>
            <a:r>
              <a:rPr lang="sq-AL" sz="2800" b="1" dirty="0" smtClean="0">
                <a:latin typeface="Times New Roman" panose="02020603050405020304" pitchFamily="18" charset="0"/>
                <a:ea typeface="Times New Roman" panose="02020603050405020304" pitchFamily="18" charset="0"/>
                <a:cs typeface="Times New Roman" panose="02020603050405020304" pitchFamily="18" charset="0"/>
              </a:rPr>
              <a:t>Hazar </a:t>
            </a:r>
            <a:r>
              <a:rPr lang="sq-AL" sz="2800" b="1" dirty="0">
                <a:latin typeface="Times New Roman" panose="02020603050405020304" pitchFamily="18" charset="0"/>
                <a:ea typeface="Times New Roman" panose="02020603050405020304" pitchFamily="18" charset="0"/>
                <a:cs typeface="Times New Roman" panose="02020603050405020304" pitchFamily="18" charset="0"/>
              </a:rPr>
              <a:t>deňziniň ekologik meseleleriniň çözülişi</a:t>
            </a:r>
            <a:endParaRPr lang="ru-RU" sz="2000" dirty="0">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0"/>
              </a:spcAft>
            </a:pPr>
            <a:r>
              <a:rPr lang="sq-AL" sz="2800" dirty="0" smtClean="0">
                <a:latin typeface="Times New Roman" panose="02020603050405020304" pitchFamily="18" charset="0"/>
                <a:ea typeface="Times New Roman" panose="02020603050405020304" pitchFamily="18" charset="0"/>
                <a:cs typeface="Times New Roman" panose="02020603050405020304" pitchFamily="18" charset="0"/>
              </a:rPr>
              <a:t>Hazar </a:t>
            </a:r>
            <a:r>
              <a:rPr lang="sq-AL" sz="2800" dirty="0">
                <a:latin typeface="Times New Roman" panose="02020603050405020304" pitchFamily="18" charset="0"/>
                <a:ea typeface="Times New Roman" panose="02020603050405020304" pitchFamily="18" charset="0"/>
                <a:cs typeface="Times New Roman" panose="02020603050405020304" pitchFamily="18" charset="0"/>
              </a:rPr>
              <a:t>deňziniň düýbi uglewodorod çig mallarynyň gorlaryna görlüp-eşidilmedik derejede baýdyr. Bu ýerde dünýäniň iň iri nebit-gaz ýataklary bardyr. Hazaryň Türkmenistana degişli böleginde «Western Geofizikal» kompaniýasynyň maglumatlaryna görä, 11,5 mlrd tonna nebit we 5,5 trillion m</a:t>
            </a:r>
            <a:r>
              <a:rPr lang="sq-AL" sz="2800" baseline="30000" dirty="0">
                <a:latin typeface="Times New Roman" panose="02020603050405020304" pitchFamily="18" charset="0"/>
                <a:ea typeface="Times New Roman" panose="02020603050405020304" pitchFamily="18" charset="0"/>
                <a:cs typeface="Times New Roman" panose="02020603050405020304" pitchFamily="18" charset="0"/>
              </a:rPr>
              <a:t>3</a:t>
            </a:r>
            <a:r>
              <a:rPr lang="sq-AL" sz="2800" dirty="0">
                <a:latin typeface="Times New Roman" panose="02020603050405020304" pitchFamily="18" charset="0"/>
                <a:ea typeface="Times New Roman" panose="02020603050405020304" pitchFamily="18" charset="0"/>
                <a:cs typeface="Times New Roman" panose="02020603050405020304" pitchFamily="18" charset="0"/>
              </a:rPr>
              <a:t> tebigy gazyň gorlary bardyr. Soňky ýyllarda Hazar deňzi tebigy baýlyklary özleşdirmegiň merkezine öwrüldi. Deňiz ýalpaklyklarynda we kenarýaka zonalarynda tebigy baýlyklaryň ekologiki talaplar göz öňünde tutulmazdan çendenaşa köp çykarylmagy suw gurşawynyň hapalanmagyna, bioresurslaryň kemelmegine, ekoulgamlaryň pese düşmegine we ilatyň ýaşaýşynyň, durmuş-ykdysady şertleriniň ýaramazlaşmagyna getirdi. </a:t>
            </a:r>
            <a:endParaRPr lang="ru-RU"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7329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512619" y="300830"/>
            <a:ext cx="11346872"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eaLnBrk="0" fontAlgn="base" hangingPunct="0">
              <a:spcBef>
                <a:spcPct val="0"/>
              </a:spcBef>
              <a:spcAft>
                <a:spcPct val="0"/>
              </a:spcAft>
              <a:tabLst>
                <a:tab pos="539750" algn="l"/>
                <a:tab pos="685800" algn="l"/>
              </a:tabLst>
              <a:defRPr>
                <a:solidFill>
                  <a:schemeClr val="tx1"/>
                </a:solidFill>
                <a:latin typeface="Arial" panose="020B0604020202020204" pitchFamily="34" charset="0"/>
              </a:defRPr>
            </a:lvl1pPr>
            <a:lvl2pPr eaLnBrk="0" fontAlgn="base" hangingPunct="0">
              <a:spcBef>
                <a:spcPct val="0"/>
              </a:spcBef>
              <a:spcAft>
                <a:spcPct val="0"/>
              </a:spcAft>
              <a:tabLst>
                <a:tab pos="539750" algn="l"/>
                <a:tab pos="685800" algn="l"/>
              </a:tabLst>
              <a:defRPr>
                <a:solidFill>
                  <a:schemeClr val="tx1"/>
                </a:solidFill>
                <a:latin typeface="Arial" panose="020B0604020202020204" pitchFamily="34" charset="0"/>
              </a:defRPr>
            </a:lvl2pPr>
            <a:lvl3pPr eaLnBrk="0" fontAlgn="base" hangingPunct="0">
              <a:spcBef>
                <a:spcPct val="0"/>
              </a:spcBef>
              <a:spcAft>
                <a:spcPct val="0"/>
              </a:spcAft>
              <a:tabLst>
                <a:tab pos="539750" algn="l"/>
                <a:tab pos="685800" algn="l"/>
              </a:tabLst>
              <a:defRPr>
                <a:solidFill>
                  <a:schemeClr val="tx1"/>
                </a:solidFill>
                <a:latin typeface="Arial" panose="020B0604020202020204" pitchFamily="34" charset="0"/>
              </a:defRPr>
            </a:lvl3pPr>
            <a:lvl4pPr eaLnBrk="0" fontAlgn="base" hangingPunct="0">
              <a:spcBef>
                <a:spcPct val="0"/>
              </a:spcBef>
              <a:spcAft>
                <a:spcPct val="0"/>
              </a:spcAft>
              <a:tabLst>
                <a:tab pos="539750" algn="l"/>
                <a:tab pos="685800" algn="l"/>
              </a:tabLst>
              <a:defRPr>
                <a:solidFill>
                  <a:schemeClr val="tx1"/>
                </a:solidFill>
                <a:latin typeface="Arial" panose="020B0604020202020204" pitchFamily="34" charset="0"/>
              </a:defRPr>
            </a:lvl4pPr>
            <a:lvl5pPr eaLnBrk="0" fontAlgn="base" hangingPunct="0">
              <a:spcBef>
                <a:spcPct val="0"/>
              </a:spcBef>
              <a:spcAft>
                <a:spcPct val="0"/>
              </a:spcAft>
              <a:tabLst>
                <a:tab pos="539750" algn="l"/>
                <a:tab pos="685800" algn="l"/>
              </a:tabLst>
              <a:defRPr>
                <a:solidFill>
                  <a:schemeClr val="tx1"/>
                </a:solidFill>
                <a:latin typeface="Arial" panose="020B0604020202020204" pitchFamily="34" charset="0"/>
              </a:defRPr>
            </a:lvl5pPr>
            <a:lvl6pPr eaLnBrk="0" fontAlgn="base" hangingPunct="0">
              <a:spcBef>
                <a:spcPct val="0"/>
              </a:spcBef>
              <a:spcAft>
                <a:spcPct val="0"/>
              </a:spcAft>
              <a:tabLst>
                <a:tab pos="539750" algn="l"/>
                <a:tab pos="685800" algn="l"/>
              </a:tabLst>
              <a:defRPr>
                <a:solidFill>
                  <a:schemeClr val="tx1"/>
                </a:solidFill>
                <a:latin typeface="Arial" panose="020B0604020202020204" pitchFamily="34" charset="0"/>
              </a:defRPr>
            </a:lvl6pPr>
            <a:lvl7pPr eaLnBrk="0" fontAlgn="base" hangingPunct="0">
              <a:spcBef>
                <a:spcPct val="0"/>
              </a:spcBef>
              <a:spcAft>
                <a:spcPct val="0"/>
              </a:spcAft>
              <a:tabLst>
                <a:tab pos="539750" algn="l"/>
                <a:tab pos="685800" algn="l"/>
              </a:tabLst>
              <a:defRPr>
                <a:solidFill>
                  <a:schemeClr val="tx1"/>
                </a:solidFill>
                <a:latin typeface="Arial" panose="020B0604020202020204" pitchFamily="34" charset="0"/>
              </a:defRPr>
            </a:lvl7pPr>
            <a:lvl8pPr eaLnBrk="0" fontAlgn="base" hangingPunct="0">
              <a:spcBef>
                <a:spcPct val="0"/>
              </a:spcBef>
              <a:spcAft>
                <a:spcPct val="0"/>
              </a:spcAft>
              <a:tabLst>
                <a:tab pos="539750" algn="l"/>
                <a:tab pos="685800" algn="l"/>
              </a:tabLst>
              <a:defRPr>
                <a:solidFill>
                  <a:schemeClr val="tx1"/>
                </a:solidFill>
                <a:latin typeface="Arial" panose="020B0604020202020204" pitchFamily="34" charset="0"/>
              </a:defRPr>
            </a:lvl8pPr>
            <a:lvl9pPr eaLnBrk="0" fontAlgn="base" hangingPunct="0">
              <a:spcBef>
                <a:spcPct val="0"/>
              </a:spcBef>
              <a:spcAft>
                <a:spcPct val="0"/>
              </a:spcAft>
              <a:tabLst>
                <a:tab pos="539750" algn="l"/>
                <a:tab pos="685800" algn="l"/>
              </a:tabLst>
              <a:defRPr>
                <a:solidFill>
                  <a:schemeClr val="tx1"/>
                </a:solidFill>
                <a:latin typeface="Arial" panose="020B0604020202020204" pitchFamily="34" charset="0"/>
              </a:defRPr>
            </a:lvl9pPr>
          </a:lstStyle>
          <a:p>
            <a:pPr marL="0" marR="0" lvl="0" indent="450850" algn="l" defTabSz="914400" rtl="0" eaLnBrk="0" fontAlgn="base" latinLnBrk="0" hangingPunct="0">
              <a:lnSpc>
                <a:spcPct val="100000"/>
              </a:lnSpc>
              <a:spcBef>
                <a:spcPct val="0"/>
              </a:spcBef>
              <a:spcAft>
                <a:spcPct val="0"/>
              </a:spcAft>
              <a:buClrTx/>
              <a:buSzTx/>
              <a:buFontTx/>
              <a:buNone/>
              <a:tabLst>
                <a:tab pos="539750" algn="l"/>
                <a:tab pos="685800" algn="l"/>
              </a:tabLst>
            </a:pPr>
            <a:r>
              <a:rPr kumimoji="0" lang="sq-AL" altLang="ru-RU" sz="2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Hazar deňziniň möhüm aýratynlyklarynyň biri ol hem deňiz suwunyň derejesiniň üýtgäp durmagydyr. 1978-1995-nji ýyllar arasynda deňiz suwunyň derejesi 2,5 m ýokary göterildi. Bu bolsa örän ýiti ekologik ýagdaýy döretdi. Ol Hazarýaka döwletleriniň kenarýaka zonalarynda uly ykdysady ýitgileri döretdi. Hazar deňziniň sebitinde emele gelen ekologik ýagdaý diňe bir kenarýaka ýurtlarynyň halklaryny däl, eýsem halkara guramalaryny hem çuňňur tolgundyrýar. </a:t>
            </a:r>
            <a:endParaRPr kumimoji="0" lang="ru-RU" altLang="ru-RU"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tab pos="539750" algn="l"/>
                <a:tab pos="685800" algn="l"/>
              </a:tabLst>
            </a:pPr>
            <a:r>
              <a:rPr kumimoji="0" lang="sq-AL" altLang="ru-RU" sz="2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1995-nji ýylda Hazarýaka döwletleriniň hökümetleri halkara guramalary (PROON, ÝUNEP, Bütindünýä banky) bilen bilelikde Hazar deňziniň ekologik ýagdaýyny gowulandyrmak üçin Hazar Ekologik Maksatnamasyny döretmek hakynda karar kabul etdiler. Maksatnamanyň esasy wezipesi Hazar deňziniň durnukly ösüşini gazanmak we ekologiýasyny gowylandyrmaklykdyr. </a:t>
            </a:r>
            <a:r>
              <a:rPr kumimoji="0" lang="en-GB" altLang="ru-RU" sz="24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Munuň</a:t>
            </a:r>
            <a:r>
              <a:rPr kumimoji="0" lang="en-GB" altLang="ru-RU" sz="2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GB" altLang="ru-RU" sz="24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üçin</a:t>
            </a:r>
            <a:r>
              <a:rPr kumimoji="0" lang="en-GB" altLang="ru-RU" sz="2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ru-RU" altLang="ru-RU"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450850" algn="l" defTabSz="914400" rtl="0" eaLnBrk="0" fontAlgn="base" latinLnBrk="0" hangingPunct="0">
              <a:lnSpc>
                <a:spcPct val="100000"/>
              </a:lnSpc>
              <a:spcBef>
                <a:spcPct val="0"/>
              </a:spcBef>
              <a:spcAft>
                <a:spcPct val="0"/>
              </a:spcAft>
              <a:buClrTx/>
              <a:buSzTx/>
              <a:buFontTx/>
              <a:buChar char="•"/>
              <a:tabLst>
                <a:tab pos="539750" algn="l"/>
                <a:tab pos="685800" algn="l"/>
              </a:tabLst>
            </a:pPr>
            <a:r>
              <a:rPr kumimoji="0" lang="en-GB" altLang="ru-RU" sz="24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deňiz</a:t>
            </a:r>
            <a:r>
              <a:rPr kumimoji="0" lang="en-GB" altLang="ru-RU" sz="2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GB" altLang="ru-RU" sz="24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suwunyň</a:t>
            </a:r>
            <a:r>
              <a:rPr kumimoji="0" lang="en-GB" altLang="ru-RU" sz="2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GB" altLang="ru-RU" sz="24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derejesiniň</a:t>
            </a:r>
            <a:r>
              <a:rPr kumimoji="0" lang="en-GB" altLang="ru-RU" sz="2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GB" altLang="ru-RU" sz="24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üýtgeýän</a:t>
            </a:r>
            <a:r>
              <a:rPr kumimoji="0" lang="en-GB" altLang="ru-RU" sz="2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GB" altLang="ru-RU" sz="24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şertlerinde</a:t>
            </a:r>
            <a:r>
              <a:rPr kumimoji="0" lang="en-GB" altLang="ru-RU" sz="2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GB" altLang="ru-RU" sz="24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ýaşamak</a:t>
            </a:r>
            <a:r>
              <a:rPr kumimoji="0" lang="en-GB" altLang="ru-RU" sz="2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ru-RU" altLang="ru-RU"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450850" algn="l" defTabSz="914400" rtl="0" eaLnBrk="0" fontAlgn="base" latinLnBrk="0" hangingPunct="0">
              <a:lnSpc>
                <a:spcPct val="100000"/>
              </a:lnSpc>
              <a:spcBef>
                <a:spcPct val="0"/>
              </a:spcBef>
              <a:spcAft>
                <a:spcPct val="0"/>
              </a:spcAft>
              <a:buClrTx/>
              <a:buSzTx/>
              <a:buFontTx/>
              <a:buChar char="•"/>
              <a:tabLst>
                <a:tab pos="539750" algn="l"/>
                <a:tab pos="685800" algn="l"/>
              </a:tabLst>
            </a:pPr>
            <a:r>
              <a:rPr kumimoji="0" lang="en-GB" altLang="ru-RU" sz="24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häzirki</a:t>
            </a:r>
            <a:r>
              <a:rPr kumimoji="0" lang="en-GB" altLang="ru-RU" sz="2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GB" altLang="ru-RU" sz="24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döwürde</a:t>
            </a:r>
            <a:r>
              <a:rPr kumimoji="0" lang="en-GB" altLang="ru-RU" sz="2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bar </a:t>
            </a:r>
            <a:r>
              <a:rPr kumimoji="0" lang="en-GB" altLang="ru-RU" sz="24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bolan</a:t>
            </a:r>
            <a:r>
              <a:rPr kumimoji="0" lang="en-GB" altLang="ru-RU" sz="2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GB" altLang="ru-RU" sz="24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hapalanyşynyň</a:t>
            </a:r>
            <a:r>
              <a:rPr kumimoji="0" lang="en-GB" altLang="ru-RU" sz="2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GB" altLang="ru-RU" sz="24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öňüni</a:t>
            </a:r>
            <a:r>
              <a:rPr kumimoji="0" lang="en-GB" altLang="ru-RU" sz="2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GB" altLang="ru-RU" sz="24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almak</a:t>
            </a:r>
            <a:r>
              <a:rPr kumimoji="0" lang="en-GB" altLang="ru-RU" sz="2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450850" algn="l" defTabSz="914400" rtl="0" eaLnBrk="0" fontAlgn="base" latinLnBrk="0" hangingPunct="0">
              <a:lnSpc>
                <a:spcPct val="100000"/>
              </a:lnSpc>
              <a:spcBef>
                <a:spcPct val="0"/>
              </a:spcBef>
              <a:spcAft>
                <a:spcPct val="0"/>
              </a:spcAft>
              <a:buClrTx/>
              <a:buSzTx/>
              <a:buFontTx/>
              <a:buNone/>
              <a:tabLst>
                <a:tab pos="539750" algn="l"/>
                <a:tab pos="685800" algn="l"/>
              </a:tabLst>
            </a:pPr>
            <a:r>
              <a:rPr kumimoji="0" lang="en-GB" altLang="ru-RU" sz="24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Hazar</a:t>
            </a:r>
            <a:r>
              <a:rPr kumimoji="0" lang="en-GB" altLang="ru-RU" sz="2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deňziniň </a:t>
            </a:r>
            <a:r>
              <a:rPr kumimoji="0" lang="en-GB" altLang="ru-RU" sz="24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ekologik</a:t>
            </a:r>
            <a:r>
              <a:rPr kumimoji="0" lang="en-GB" altLang="ru-RU" sz="2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GB" altLang="ru-RU" sz="24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elementlerini</a:t>
            </a:r>
            <a:r>
              <a:rPr kumimoji="0" lang="en-GB" altLang="ru-RU" sz="2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GB" altLang="ru-RU" sz="24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dikeltmek</a:t>
            </a:r>
            <a:r>
              <a:rPr kumimoji="0" lang="en-GB" altLang="ru-RU" sz="2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GB" altLang="ru-RU" sz="24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wezipeleri</a:t>
            </a:r>
            <a:r>
              <a:rPr kumimoji="0" lang="en-GB" altLang="ru-RU" sz="2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GB" altLang="ru-RU" sz="24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kesgitlenildi</a:t>
            </a:r>
            <a:r>
              <a:rPr kumimoji="0" lang="en-GB" altLang="ru-RU" sz="2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kumimoji="0" lang="ru-RU" altLang="ru-RU"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endParaRPr kumimoji="0" lang="ru-RU" altLang="ru-RU"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6583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26473" y="654316"/>
            <a:ext cx="11374582" cy="5262979"/>
          </a:xfrm>
          <a:prstGeom prst="rect">
            <a:avLst/>
          </a:prstGeom>
        </p:spPr>
        <p:txBody>
          <a:bodyPr wrap="square">
            <a:spAutoFit/>
          </a:bodyPr>
          <a:lstStyle/>
          <a:p>
            <a:pPr algn="ctr"/>
            <a:r>
              <a:rPr lang="en-US" sz="2800" b="1" dirty="0">
                <a:latin typeface="Times New Roman" panose="02020603050405020304" pitchFamily="18" charset="0"/>
                <a:cs typeface="Times New Roman" panose="02020603050405020304" pitchFamily="18" charset="0"/>
              </a:rPr>
              <a:t>3.Aral </a:t>
            </a:r>
            <a:r>
              <a:rPr lang="en-US" sz="2800" b="1" dirty="0" err="1">
                <a:latin typeface="Times New Roman" panose="02020603050405020304" pitchFamily="18" charset="0"/>
                <a:cs typeface="Times New Roman" panose="02020603050405020304" pitchFamily="18" charset="0"/>
              </a:rPr>
              <a:t>ekologik</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heläkçiliginiň</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ýüze</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çykmagynyň</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sebäpleri</a:t>
            </a:r>
            <a:endParaRPr lang="en-US" sz="2800" b="1"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Adamyň</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tebigy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gurşawa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edýan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täsiriniň</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artmagy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netijesinde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Aralyň</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guramagy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şonuň</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ýaly</a:t>
            </a:r>
            <a:r>
              <a:rPr lang="en-US" sz="2800" dirty="0">
                <a:latin typeface="Times New Roman" panose="02020603050405020304" pitchFamily="18" charset="0"/>
                <a:cs typeface="Times New Roman" panose="02020603050405020304" pitchFamily="18" charset="0"/>
              </a:rPr>
              <a:t>-da </a:t>
            </a:r>
            <a:r>
              <a:rPr lang="en-US" sz="2800" dirty="0" err="1">
                <a:latin typeface="Times New Roman" panose="02020603050405020304" pitchFamily="18" charset="0"/>
                <a:cs typeface="Times New Roman" panose="02020603050405020304" pitchFamily="18" charset="0"/>
              </a:rPr>
              <a:t>Amyderýa</a:t>
            </a:r>
            <a:r>
              <a:rPr lang="en-US" sz="2800" dirty="0">
                <a:latin typeface="Times New Roman" panose="02020603050405020304" pitchFamily="18" charset="0"/>
                <a:cs typeface="Times New Roman" panose="02020603050405020304" pitchFamily="18" charset="0"/>
              </a:rPr>
              <a:t> we </a:t>
            </a:r>
            <a:r>
              <a:rPr lang="en-US" sz="2800" dirty="0" err="1">
                <a:latin typeface="Times New Roman" panose="02020603050405020304" pitchFamily="18" charset="0"/>
                <a:cs typeface="Times New Roman" panose="02020603050405020304" pitchFamily="18" charset="0"/>
              </a:rPr>
              <a:t>Syrderýa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zeýakaba-zeýkeş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suwlarynyň</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akdyrylmagy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sebäpli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tebigy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gurşawa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tehniki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serişdeleriň</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agram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salmagy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tebigy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deňagramlylygyň</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bozulmagyna</a:t>
            </a:r>
            <a:r>
              <a:rPr lang="en-US" sz="2800" dirty="0">
                <a:latin typeface="Times New Roman" panose="02020603050405020304" pitchFamily="18" charset="0"/>
                <a:cs typeface="Times New Roman" panose="02020603050405020304" pitchFamily="18" charset="0"/>
              </a:rPr>
              <a:t> we </a:t>
            </a:r>
            <a:r>
              <a:rPr lang="en-US" sz="2800" dirty="0" err="1">
                <a:latin typeface="Times New Roman" panose="02020603050405020304" pitchFamily="18" charset="0"/>
                <a:cs typeface="Times New Roman" panose="02020603050405020304" pitchFamily="18" charset="0"/>
              </a:rPr>
              <a:t>ekologiýa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taýdan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betbagtçylykly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zolagyň</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döremegine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getirdi</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Aral </a:t>
            </a:r>
            <a:r>
              <a:rPr lang="en-US" sz="2800" dirty="0" err="1">
                <a:latin typeface="Times New Roman" panose="02020603050405020304" pitchFamily="18" charset="0"/>
                <a:cs typeface="Times New Roman" panose="02020603050405020304" pitchFamily="18" charset="0"/>
              </a:rPr>
              <a:t>deňzi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Ýewraziýa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materiginiň</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merkezinde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dünýä</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ummanyndan</a:t>
            </a:r>
            <a:r>
              <a:rPr lang="en-US" sz="2800" dirty="0">
                <a:latin typeface="Times New Roman" panose="02020603050405020304" pitchFamily="18" charset="0"/>
                <a:cs typeface="Times New Roman" panose="02020603050405020304" pitchFamily="18" charset="0"/>
              </a:rPr>
              <a:t> has </a:t>
            </a:r>
            <a:r>
              <a:rPr lang="en-US" sz="2800" dirty="0" err="1">
                <a:latin typeface="Times New Roman" panose="02020603050405020304" pitchFamily="18" charset="0"/>
                <a:cs typeface="Times New Roman" panose="02020603050405020304" pitchFamily="18" charset="0"/>
              </a:rPr>
              <a:t>daşda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ýagny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kontinental</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sebitde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ýerleşýän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ýapyk</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suw</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aýtymy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bolup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ol</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geçen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asyryň</a:t>
            </a:r>
            <a:r>
              <a:rPr lang="en-US" sz="2800" dirty="0">
                <a:latin typeface="Times New Roman" panose="02020603050405020304" pitchFamily="18" charset="0"/>
                <a:cs typeface="Times New Roman" panose="02020603050405020304" pitchFamily="18" charset="0"/>
              </a:rPr>
              <a:t> 60-njy </a:t>
            </a:r>
            <a:r>
              <a:rPr lang="en-US" sz="2800" dirty="0" err="1">
                <a:latin typeface="Times New Roman" panose="02020603050405020304" pitchFamily="18" charset="0"/>
                <a:cs typeface="Times New Roman" panose="02020603050405020304" pitchFamily="18" charset="0"/>
              </a:rPr>
              <a:t>ýyllaryna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çenli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dünýäniň</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iň</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uly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kölleriniň</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sanawynda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dördünji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ýerde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durýardy</a:t>
            </a:r>
            <a:r>
              <a:rPr lang="en-US" sz="2800" dirty="0">
                <a:latin typeface="Times New Roman" panose="02020603050405020304" pitchFamily="18" charset="0"/>
                <a:cs typeface="Times New Roman" panose="02020603050405020304" pitchFamily="18" charset="0"/>
              </a:rPr>
              <a:t>. 1960-njy ýylda  Aral deňziniň uzynlygy 484 km, ini 282 km, </a:t>
            </a:r>
            <a:r>
              <a:rPr lang="en-US" sz="2800" dirty="0" err="1">
                <a:latin typeface="Times New Roman" panose="02020603050405020304" pitchFamily="18" charset="0"/>
                <a:cs typeface="Times New Roman" panose="02020603050405020304" pitchFamily="18" charset="0"/>
              </a:rPr>
              <a:t>meýdany</a:t>
            </a:r>
            <a:r>
              <a:rPr lang="en-US" sz="2800" dirty="0">
                <a:latin typeface="Times New Roman" panose="02020603050405020304" pitchFamily="18" charset="0"/>
                <a:cs typeface="Times New Roman" panose="02020603050405020304" pitchFamily="18" charset="0"/>
              </a:rPr>
              <a:t> 66 </a:t>
            </a:r>
            <a:r>
              <a:rPr lang="en-US" sz="2800" dirty="0" err="1">
                <a:latin typeface="Times New Roman" panose="02020603050405020304" pitchFamily="18" charset="0"/>
                <a:cs typeface="Times New Roman" panose="02020603050405020304" pitchFamily="18" charset="0"/>
              </a:rPr>
              <a:t>müň</a:t>
            </a:r>
            <a:r>
              <a:rPr lang="en-US" sz="2800" dirty="0">
                <a:latin typeface="Times New Roman" panose="02020603050405020304" pitchFamily="18" charset="0"/>
                <a:cs typeface="Times New Roman" panose="02020603050405020304" pitchFamily="18" charset="0"/>
              </a:rPr>
              <a:t> km2, </a:t>
            </a:r>
            <a:r>
              <a:rPr lang="en-US" sz="2800" dirty="0" err="1">
                <a:latin typeface="Times New Roman" panose="02020603050405020304" pitchFamily="18" charset="0"/>
                <a:cs typeface="Times New Roman" panose="02020603050405020304" pitchFamily="18" charset="0"/>
              </a:rPr>
              <a:t>iň</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çuň</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ýeri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bolsa</a:t>
            </a:r>
            <a:r>
              <a:rPr lang="en-US" sz="2800" dirty="0">
                <a:latin typeface="Times New Roman" panose="02020603050405020304" pitchFamily="18" charset="0"/>
                <a:cs typeface="Times New Roman" panose="02020603050405020304" pitchFamily="18" charset="0"/>
              </a:rPr>
              <a:t> 69 </a:t>
            </a:r>
            <a:r>
              <a:rPr lang="en-US" sz="2800" dirty="0" err="1">
                <a:latin typeface="Times New Roman" panose="02020603050405020304" pitchFamily="18" charset="0"/>
                <a:cs typeface="Times New Roman" panose="02020603050405020304" pitchFamily="18" charset="0"/>
              </a:rPr>
              <a:t>metre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ýetýärdi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Göwrümi</a:t>
            </a:r>
            <a:r>
              <a:rPr lang="en-US" sz="2800" dirty="0">
                <a:latin typeface="Times New Roman" panose="02020603050405020304" pitchFamily="18" charset="0"/>
                <a:cs typeface="Times New Roman" panose="02020603050405020304" pitchFamily="18" charset="0"/>
              </a:rPr>
              <a:t> 1064 km3-e, </a:t>
            </a:r>
            <a:r>
              <a:rPr lang="en-US" sz="2800" dirty="0" err="1">
                <a:latin typeface="Times New Roman" panose="02020603050405020304" pitchFamily="18" charset="0"/>
                <a:cs typeface="Times New Roman" panose="02020603050405020304" pitchFamily="18" charset="0"/>
              </a:rPr>
              <a:t>duzlulygy</a:t>
            </a:r>
            <a:r>
              <a:rPr lang="en-US" sz="2800" dirty="0">
                <a:latin typeface="Times New Roman" panose="02020603050405020304" pitchFamily="18" charset="0"/>
                <a:cs typeface="Times New Roman" panose="02020603050405020304" pitchFamily="18" charset="0"/>
              </a:rPr>
              <a:t> 10-11 g/l-e </a:t>
            </a:r>
            <a:r>
              <a:rPr lang="en-US" sz="2800" dirty="0" err="1">
                <a:latin typeface="Times New Roman" panose="02020603050405020304" pitchFamily="18" charset="0"/>
                <a:cs typeface="Times New Roman" panose="02020603050405020304" pitchFamily="18" charset="0"/>
              </a:rPr>
              <a:t>barabardy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Onda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balyklaryň</a:t>
            </a:r>
            <a:r>
              <a:rPr lang="en-US" sz="2800" dirty="0">
                <a:latin typeface="Times New Roman" panose="02020603050405020304" pitchFamily="18" charset="0"/>
                <a:cs typeface="Times New Roman" panose="02020603050405020304" pitchFamily="18" charset="0"/>
              </a:rPr>
              <a:t> 20 </a:t>
            </a:r>
            <a:r>
              <a:rPr lang="en-US" sz="2800" dirty="0" err="1">
                <a:latin typeface="Times New Roman" panose="02020603050405020304" pitchFamily="18" charset="0"/>
                <a:cs typeface="Times New Roman" panose="02020603050405020304" pitchFamily="18" charset="0"/>
              </a:rPr>
              <a:t>görnüşi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bolup</a:t>
            </a:r>
            <a:r>
              <a:rPr lang="en-US" sz="2800" dirty="0">
                <a:latin typeface="Times New Roman" panose="02020603050405020304" pitchFamily="18" charset="0"/>
                <a:cs typeface="Times New Roman" panose="02020603050405020304" pitchFamily="18" charset="0"/>
              </a:rPr>
              <a:t>, her ýylda 25-40 </a:t>
            </a:r>
            <a:r>
              <a:rPr lang="en-US" sz="2800" dirty="0" err="1">
                <a:latin typeface="Times New Roman" panose="02020603050405020304" pitchFamily="18" charset="0"/>
                <a:cs typeface="Times New Roman" panose="02020603050405020304" pitchFamily="18" charset="0"/>
              </a:rPr>
              <a:t>müň</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tonna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balyk</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tutulýardy</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21145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98763" y="321623"/>
            <a:ext cx="11319164" cy="6001643"/>
          </a:xfrm>
          <a:prstGeom prst="rect">
            <a:avLst/>
          </a:prstGeom>
        </p:spPr>
        <p:txBody>
          <a:bodyPr wrap="square">
            <a:spAutoFit/>
          </a:bodyPr>
          <a:lstStyle/>
          <a:p>
            <a:pPr algn="just"/>
            <a:r>
              <a:rPr lang="en-US" sz="3200" dirty="0">
                <a:latin typeface="Times New Roman" panose="02020603050405020304" pitchFamily="18" charset="0"/>
                <a:cs typeface="Times New Roman" panose="02020603050405020304" pitchFamily="18" charset="0"/>
              </a:rPr>
              <a:t>1960-njy ýylda </a:t>
            </a:r>
            <a:r>
              <a:rPr lang="en-US" sz="3200" dirty="0" err="1">
                <a:latin typeface="Times New Roman" panose="02020603050405020304" pitchFamily="18" charset="0"/>
                <a:cs typeface="Times New Roman" panose="02020603050405020304" pitchFamily="18" charset="0"/>
              </a:rPr>
              <a:t>öňki</a:t>
            </a:r>
            <a:r>
              <a:rPr lang="en-US" sz="3200" dirty="0">
                <a:latin typeface="Times New Roman" panose="02020603050405020304" pitchFamily="18" charset="0"/>
                <a:cs typeface="Times New Roman" panose="02020603050405020304" pitchFamily="18" charset="0"/>
              </a:rPr>
              <a:t> SSSR </a:t>
            </a:r>
            <a:r>
              <a:rPr lang="en-US" sz="3200" dirty="0" err="1">
                <a:latin typeface="Times New Roman" panose="02020603050405020304" pitchFamily="18" charset="0"/>
                <a:cs typeface="Times New Roman" panose="02020603050405020304" pitchFamily="18" charset="0"/>
              </a:rPr>
              <a:t>hökümetiniň</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karary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bilen</a:t>
            </a:r>
            <a:r>
              <a:rPr lang="en-US" sz="3200" dirty="0">
                <a:latin typeface="Times New Roman" panose="02020603050405020304" pitchFamily="18" charset="0"/>
                <a:cs typeface="Times New Roman" panose="02020603050405020304" pitchFamily="18" charset="0"/>
              </a:rPr>
              <a:t> Aral </a:t>
            </a:r>
            <a:r>
              <a:rPr lang="en-US" sz="3200" dirty="0" err="1">
                <a:latin typeface="Times New Roman" panose="02020603050405020304" pitchFamily="18" charset="0"/>
                <a:cs typeface="Times New Roman" panose="02020603050405020304" pitchFamily="18" charset="0"/>
              </a:rPr>
              <a:t>basseýnine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degişli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ýerleri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özleşdirmek</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meselesi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orta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atyldy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Merkezi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Aziýa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sebitinde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täze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ýerler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özleşdirilip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başlandy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Türkmenistanda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Garagum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derýasynyň</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zolagy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Özbegistanda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Garşy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sähralygy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Gazagystanda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bolsa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Gyzylgum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massiwi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uly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möçberde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ekerançylyk</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ýerlerine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öwrüldi</a:t>
            </a:r>
            <a:r>
              <a:rPr lang="en-US" sz="3200" dirty="0">
                <a:latin typeface="Times New Roman" panose="02020603050405020304" pitchFamily="18" charset="0"/>
                <a:cs typeface="Times New Roman" panose="02020603050405020304" pitchFamily="18" charset="0"/>
              </a:rPr>
              <a:t>. Aral </a:t>
            </a:r>
            <a:r>
              <a:rPr lang="en-US" sz="3200" dirty="0" err="1">
                <a:latin typeface="Times New Roman" panose="02020603050405020304" pitchFamily="18" charset="0"/>
                <a:cs typeface="Times New Roman" panose="02020603050405020304" pitchFamily="18" charset="0"/>
              </a:rPr>
              <a:t>deňzine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guýýan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Amyderýadan</a:t>
            </a:r>
            <a:r>
              <a:rPr lang="en-US" sz="3200" dirty="0">
                <a:latin typeface="Times New Roman" panose="02020603050405020304" pitchFamily="18" charset="0"/>
                <a:cs typeface="Times New Roman" panose="02020603050405020304" pitchFamily="18" charset="0"/>
              </a:rPr>
              <a:t> we </a:t>
            </a:r>
            <a:r>
              <a:rPr lang="en-US" sz="3200" dirty="0" err="1">
                <a:latin typeface="Times New Roman" panose="02020603050405020304" pitchFamily="18" charset="0"/>
                <a:cs typeface="Times New Roman" panose="02020603050405020304" pitchFamily="18" charset="0"/>
              </a:rPr>
              <a:t>Syrderýadan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şonça</a:t>
            </a:r>
            <a:r>
              <a:rPr lang="en-US" sz="3200" dirty="0">
                <a:latin typeface="Times New Roman" panose="02020603050405020304" pitchFamily="18" charset="0"/>
                <a:cs typeface="Times New Roman" panose="02020603050405020304" pitchFamily="18" charset="0"/>
              </a:rPr>
              <a:t>-da </a:t>
            </a:r>
            <a:r>
              <a:rPr lang="en-US" sz="3200" dirty="0" err="1">
                <a:latin typeface="Times New Roman" panose="02020603050405020304" pitchFamily="18" charset="0"/>
                <a:cs typeface="Times New Roman" panose="02020603050405020304" pitchFamily="18" charset="0"/>
              </a:rPr>
              <a:t>köp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suw</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alyndy</a:t>
            </a:r>
            <a:r>
              <a:rPr lang="en-US" sz="3200" dirty="0">
                <a:latin typeface="Times New Roman" panose="02020603050405020304" pitchFamily="18" charset="0"/>
                <a:cs typeface="Times New Roman" panose="02020603050405020304" pitchFamily="18" charset="0"/>
              </a:rPr>
              <a:t>. 1961-nji </a:t>
            </a:r>
            <a:r>
              <a:rPr lang="en-US" sz="3200" dirty="0" err="1">
                <a:latin typeface="Times New Roman" panose="02020603050405020304" pitchFamily="18" charset="0"/>
                <a:cs typeface="Times New Roman" panose="02020603050405020304" pitchFamily="18" charset="0"/>
              </a:rPr>
              <a:t>ýyldan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başlap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ol</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derýalaryň</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Arala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guýýan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suwy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azalyp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başlady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Netije</a:t>
            </a:r>
            <a:r>
              <a:rPr lang="en-US" sz="3200" dirty="0">
                <a:latin typeface="Times New Roman" panose="02020603050405020304" pitchFamily="18" charset="0"/>
                <a:cs typeface="Times New Roman" panose="02020603050405020304" pitchFamily="18" charset="0"/>
              </a:rPr>
              <a:t>-de, </a:t>
            </a:r>
            <a:r>
              <a:rPr lang="en-US" sz="3200" dirty="0" err="1">
                <a:latin typeface="Times New Roman" panose="02020603050405020304" pitchFamily="18" charset="0"/>
                <a:cs typeface="Times New Roman" panose="02020603050405020304" pitchFamily="18" charset="0"/>
              </a:rPr>
              <a:t>deňziň</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meýdany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göwrümi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duzlulygy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üýtgedi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Deňiz</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suw</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hojalygy</a:t>
            </a:r>
            <a:r>
              <a:rPr lang="en-US" sz="3200" dirty="0">
                <a:latin typeface="Times New Roman" panose="02020603050405020304" pitchFamily="18" charset="0"/>
                <a:cs typeface="Times New Roman" panose="02020603050405020304" pitchFamily="18" charset="0"/>
              </a:rPr>
              <a:t> we </a:t>
            </a:r>
            <a:r>
              <a:rPr lang="en-US" sz="3200" dirty="0" err="1">
                <a:latin typeface="Times New Roman" panose="02020603050405020304" pitchFamily="18" charset="0"/>
                <a:cs typeface="Times New Roman" panose="02020603050405020304" pitchFamily="18" charset="0"/>
              </a:rPr>
              <a:t>ulag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ýoly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hökmünde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öňki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ähmiýetini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doly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ýitirdi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Ol</a:t>
            </a:r>
            <a:r>
              <a:rPr lang="en-US" sz="3200" dirty="0">
                <a:latin typeface="Times New Roman" panose="02020603050405020304" pitchFamily="18" charset="0"/>
                <a:cs typeface="Times New Roman" panose="02020603050405020304" pitchFamily="18" charset="0"/>
              </a:rPr>
              <a:t>, 1989-njy ýylda </a:t>
            </a:r>
            <a:r>
              <a:rPr lang="en-US" sz="3200" dirty="0" err="1">
                <a:latin typeface="Times New Roman" panose="02020603050405020304" pitchFamily="18" charset="0"/>
                <a:cs typeface="Times New Roman" panose="02020603050405020304" pitchFamily="18" charset="0"/>
              </a:rPr>
              <a:t>iki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bölege</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Uly</a:t>
            </a:r>
            <a:r>
              <a:rPr lang="en-US" sz="3200" dirty="0">
                <a:latin typeface="Times New Roman" panose="02020603050405020304" pitchFamily="18" charset="0"/>
                <a:cs typeface="Times New Roman" panose="02020603050405020304" pitchFamily="18" charset="0"/>
              </a:rPr>
              <a:t> we </a:t>
            </a:r>
            <a:r>
              <a:rPr lang="en-US" sz="3200" dirty="0" err="1">
                <a:latin typeface="Times New Roman" panose="02020603050405020304" pitchFamily="18" charset="0"/>
                <a:cs typeface="Times New Roman" panose="02020603050405020304" pitchFamily="18" charset="0"/>
              </a:rPr>
              <a:t>Kiçi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Arala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bölündi</a:t>
            </a:r>
            <a:r>
              <a:rPr lang="en-US" sz="3200" dirty="0">
                <a:latin typeface="Times New Roman" panose="02020603050405020304" pitchFamily="18" charset="0"/>
                <a:cs typeface="Times New Roman" panose="02020603050405020304" pitchFamily="18" charset="0"/>
              </a:rPr>
              <a:t> (10.1-nji </a:t>
            </a:r>
            <a:r>
              <a:rPr lang="en-US" sz="3200" dirty="0" err="1">
                <a:latin typeface="Times New Roman" panose="02020603050405020304" pitchFamily="18" charset="0"/>
                <a:cs typeface="Times New Roman" panose="02020603050405020304" pitchFamily="18" charset="0"/>
              </a:rPr>
              <a:t>surat</a:t>
            </a:r>
            <a:r>
              <a:rPr lang="en-US" sz="3200" dirty="0">
                <a:latin typeface="Times New Roman" panose="02020603050405020304" pitchFamily="18" charset="0"/>
                <a:cs typeface="Times New Roman" panose="02020603050405020304" pitchFamily="18" charset="0"/>
              </a:rPr>
              <a:t>) hem-de </a:t>
            </a:r>
            <a:r>
              <a:rPr lang="en-US" sz="3200" dirty="0" err="1">
                <a:latin typeface="Times New Roman" panose="02020603050405020304" pitchFamily="18" charset="0"/>
                <a:cs typeface="Times New Roman" panose="02020603050405020304" pitchFamily="18" charset="0"/>
              </a:rPr>
              <a:t>onuň</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kenarlary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kä</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ýerlerde</a:t>
            </a:r>
            <a:r>
              <a:rPr lang="en-US" sz="3200" dirty="0">
                <a:latin typeface="Times New Roman" panose="02020603050405020304" pitchFamily="18" charset="0"/>
                <a:cs typeface="Times New Roman" panose="02020603050405020304" pitchFamily="18" charset="0"/>
              </a:rPr>
              <a:t> 100-150 km-e </a:t>
            </a:r>
            <a:r>
              <a:rPr lang="en-US" sz="3200" dirty="0" err="1">
                <a:latin typeface="Times New Roman" panose="02020603050405020304" pitchFamily="18" charset="0"/>
                <a:cs typeface="Times New Roman" panose="02020603050405020304" pitchFamily="18" charset="0"/>
              </a:rPr>
              <a:t>çenli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yza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çekildi</a:t>
            </a:r>
            <a:r>
              <a:rPr lang="en-US" sz="3200" dirty="0">
                <a:latin typeface="Times New Roman" panose="02020603050405020304" pitchFamily="18" charset="0"/>
                <a:cs typeface="Times New Roman" panose="02020603050405020304" pitchFamily="18" charset="0"/>
              </a:rPr>
              <a:t>. </a:t>
            </a:r>
            <a:endParaRPr lang="ru-R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87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866124" y="0"/>
            <a:ext cx="9636790" cy="4160520"/>
          </a:xfrm>
          <a:prstGeom prst="rect">
            <a:avLst/>
          </a:prstGeom>
        </p:spPr>
      </p:pic>
      <p:sp>
        <p:nvSpPr>
          <p:cNvPr id="3" name="Прямоугольник 2"/>
          <p:cNvSpPr/>
          <p:nvPr/>
        </p:nvSpPr>
        <p:spPr>
          <a:xfrm>
            <a:off x="3379351" y="4105090"/>
            <a:ext cx="5578771" cy="461665"/>
          </a:xfrm>
          <a:prstGeom prst="rect">
            <a:avLst/>
          </a:prstGeom>
        </p:spPr>
        <p:txBody>
          <a:bodyPr wrap="none">
            <a:spAutoFit/>
          </a:bodyPr>
          <a:lstStyle/>
          <a:p>
            <a:r>
              <a:rPr lang="en-US" sz="2400" b="1" dirty="0"/>
              <a:t>Aral deňziniň </a:t>
            </a:r>
            <a:r>
              <a:rPr lang="en-US" sz="2400" b="1" dirty="0" err="1"/>
              <a:t>meýdanynyň</a:t>
            </a:r>
            <a:r>
              <a:rPr lang="en-US" sz="2400" b="1" dirty="0"/>
              <a:t> </a:t>
            </a:r>
            <a:r>
              <a:rPr lang="en-US" sz="2400" b="1" dirty="0" err="1"/>
              <a:t>kiçelmegi</a:t>
            </a:r>
            <a:r>
              <a:rPr lang="en-US" sz="2400" b="1" dirty="0"/>
              <a:t>.</a:t>
            </a:r>
            <a:endParaRPr lang="ru-RU" sz="2400" b="1" dirty="0"/>
          </a:p>
        </p:txBody>
      </p:sp>
      <p:sp>
        <p:nvSpPr>
          <p:cNvPr id="4" name="Прямоугольник 3"/>
          <p:cNvSpPr/>
          <p:nvPr/>
        </p:nvSpPr>
        <p:spPr>
          <a:xfrm>
            <a:off x="293717" y="4511324"/>
            <a:ext cx="11750040" cy="1938992"/>
          </a:xfrm>
          <a:prstGeom prst="rect">
            <a:avLst/>
          </a:prstGeom>
        </p:spPr>
        <p:txBody>
          <a:bodyPr wrap="square">
            <a:spAutoFit/>
          </a:bodyPr>
          <a:lstStyle/>
          <a:p>
            <a:pPr algn="just"/>
            <a:r>
              <a:rPr lang="en-US" sz="2400" dirty="0">
                <a:latin typeface="Times New Roman" panose="02020603050405020304" pitchFamily="18" charset="0"/>
                <a:cs typeface="Times New Roman" panose="02020603050405020304" pitchFamily="18" charset="0"/>
              </a:rPr>
              <a:t>Bu </a:t>
            </a:r>
            <a:r>
              <a:rPr lang="en-US" sz="2400" dirty="0" err="1">
                <a:latin typeface="Times New Roman" panose="02020603050405020304" pitchFamily="18" charset="0"/>
                <a:cs typeface="Times New Roman" panose="02020603050405020304" pitchFamily="18" charset="0"/>
              </a:rPr>
              <a:t>bolsa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sebitde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klimat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ýagdaýynyň</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üýtgemegi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atmosferanyň</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hapalanmagy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ekoulgamlaryň</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bozulmagy</a:t>
            </a:r>
            <a:r>
              <a:rPr lang="en-US" sz="2400" dirty="0">
                <a:latin typeface="Times New Roman" panose="02020603050405020304" pitchFamily="18" charset="0"/>
                <a:cs typeface="Times New Roman" panose="02020603050405020304" pitchFamily="18" charset="0"/>
              </a:rPr>
              <a:t> we </a:t>
            </a:r>
            <a:r>
              <a:rPr lang="en-US" sz="2400" dirty="0" err="1">
                <a:latin typeface="Times New Roman" panose="02020603050405020304" pitchFamily="18" charset="0"/>
                <a:cs typeface="Times New Roman" panose="02020603050405020304" pitchFamily="18" charset="0"/>
              </a:rPr>
              <a:t>käbir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görnüşleriň</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sebitiň</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biodürliliginden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ýitip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gitmegi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topragyň</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güýçli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depginde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şorlaşmagy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çölleşmek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oba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hojalyk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ýerleriniň</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hasyllylygynyň</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peselmegi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ilatyň</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saglyk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hal-ýagdaýynyň</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ýaramazlaşmagy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ýaly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onlarça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ekologik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meseleleriň</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ýüze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çykmagyna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getirdi</a:t>
            </a:r>
            <a:r>
              <a:rPr lang="en-US" sz="2400" dirty="0">
                <a:latin typeface="Times New Roman" panose="02020603050405020304" pitchFamily="18" charset="0"/>
                <a:cs typeface="Times New Roman" panose="02020603050405020304" pitchFamily="18" charset="0"/>
              </a:rPr>
              <a:t>. </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0584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4800" y="335546"/>
            <a:ext cx="11471564" cy="5998502"/>
          </a:xfrm>
          <a:prstGeom prst="rect">
            <a:avLst/>
          </a:prstGeom>
        </p:spPr>
        <p:txBody>
          <a:bodyPr wrap="square">
            <a:spAutoFit/>
          </a:bodyPr>
          <a:lstStyle/>
          <a:p>
            <a:pPr marL="228600" algn="just">
              <a:lnSpc>
                <a:spcPct val="115000"/>
              </a:lnSpc>
              <a:spcAft>
                <a:spcPts val="0"/>
              </a:spcAft>
            </a:pPr>
            <a:r>
              <a:rPr lang="ru-RU" sz="2800" b="1" dirty="0">
                <a:latin typeface="Times New Roman" panose="02020603050405020304" pitchFamily="18" charset="0"/>
                <a:ea typeface="Times New Roman" panose="02020603050405020304" pitchFamily="18" charset="0"/>
                <a:cs typeface="Times New Roman" panose="02020603050405020304" pitchFamily="18" charset="0"/>
              </a:rPr>
              <a:t>4. </a:t>
            </a:r>
            <a:r>
              <a:rPr lang="sq-AL" sz="2800" b="1" dirty="0">
                <a:latin typeface="Times New Roman" panose="02020603050405020304" pitchFamily="18" charset="0"/>
                <a:ea typeface="Times New Roman" panose="02020603050405020304" pitchFamily="18" charset="0"/>
                <a:cs typeface="Times New Roman" panose="02020603050405020304" pitchFamily="18" charset="0"/>
              </a:rPr>
              <a:t>Aral deňziniň suw aýtymynyň kiçelmegi bilen baglanyşykly sebitde ýüze çykan ekologik meseleler</a:t>
            </a:r>
            <a:endParaRPr lang="ru-RU" sz="2000" dirty="0">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0"/>
              </a:spcAft>
            </a:pPr>
            <a:r>
              <a:rPr lang="sq-AL" sz="2800" b="1" dirty="0">
                <a:latin typeface="Times New Roman" panose="02020603050405020304" pitchFamily="18" charset="0"/>
                <a:ea typeface="Times New Roman" panose="02020603050405020304" pitchFamily="18" charset="0"/>
                <a:cs typeface="Times New Roman" panose="02020603050405020304" pitchFamily="18" charset="0"/>
              </a:rPr>
              <a:t>Klimat şertlerine täsiri.</a:t>
            </a:r>
            <a:r>
              <a:rPr lang="sq-AL" sz="2800" dirty="0">
                <a:latin typeface="Times New Roman" panose="02020603050405020304" pitchFamily="18" charset="0"/>
                <a:ea typeface="Times New Roman" panose="02020603050405020304" pitchFamily="18" charset="0"/>
                <a:cs typeface="Times New Roman" panose="02020603050405020304" pitchFamily="18" charset="0"/>
              </a:rPr>
              <a:t> 1960-njy ýyla çenli Aral deňzinden her ýylda ortaça 66 km</a:t>
            </a:r>
            <a:r>
              <a:rPr lang="sq-AL" sz="2800" baseline="30000" dirty="0">
                <a:latin typeface="Times New Roman" panose="02020603050405020304" pitchFamily="18" charset="0"/>
                <a:ea typeface="Times New Roman" panose="02020603050405020304" pitchFamily="18" charset="0"/>
                <a:cs typeface="Times New Roman" panose="02020603050405020304" pitchFamily="18" charset="0"/>
              </a:rPr>
              <a:t>3</a:t>
            </a:r>
            <a:r>
              <a:rPr lang="sq-AL" sz="2800" dirty="0">
                <a:latin typeface="Times New Roman" panose="02020603050405020304" pitchFamily="18" charset="0"/>
                <a:ea typeface="Times New Roman" panose="02020603050405020304" pitchFamily="18" charset="0"/>
                <a:cs typeface="Times New Roman" panose="02020603050405020304" pitchFamily="18" charset="0"/>
              </a:rPr>
              <a:t> suw bugarýardy we ýylda ortaça şonçarak mukdarda suw derýalar, ýerasty suwlar we atmosfera ygallary arkaly gelip goşulýardy. Netijede, deňiz 200 km töweregindäki ýerleriň howa-klimat şertlerine oňaýly täsir edýärdi. Ýagny, gyş aýlarynyň aşa sowamagyndan, tomus aýlarynyň aşa gyzmagyndan goraýardy. Howanyň otnositel çyglylygynyň amatly ýagdaýda bolmagyny üpjün edýärdi. </a:t>
            </a:r>
            <a:r>
              <a:rPr lang="sq-AL" sz="2800" dirty="0" smtClean="0">
                <a:latin typeface="Times New Roman" panose="02020603050405020304" pitchFamily="18" charset="0"/>
                <a:ea typeface="Times New Roman" panose="02020603050405020304" pitchFamily="18" charset="0"/>
              </a:rPr>
              <a:t>Aral </a:t>
            </a:r>
            <a:r>
              <a:rPr lang="sq-AL" sz="2800" dirty="0">
                <a:latin typeface="Times New Roman" panose="02020603050405020304" pitchFamily="18" charset="0"/>
                <a:ea typeface="Times New Roman" panose="02020603050405020304" pitchFamily="18" charset="0"/>
              </a:rPr>
              <a:t>deňziniň suw aýtymynyň kiçelmegi sebitiň howa-klimat şertleriniň üýtgemegine getirdi. Häzirki wagtda, meteorologik stansiýalar Aralyň guran böleklerinde we oňa golaý ýerleşen sebitlerde howanyň kontinentallaşýandygyny hasaba aldylar.</a:t>
            </a:r>
            <a:endParaRPr lang="ru-RU" sz="2800" dirty="0"/>
          </a:p>
        </p:txBody>
      </p:sp>
    </p:spTree>
    <p:extLst>
      <p:ext uri="{BB962C8B-B14F-4D97-AF65-F5344CB8AC3E}">
        <p14:creationId xmlns:p14="http://schemas.microsoft.com/office/powerpoint/2010/main" val="797336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90945" y="169430"/>
            <a:ext cx="11596255" cy="6146298"/>
          </a:xfrm>
          <a:prstGeom prst="rect">
            <a:avLst/>
          </a:prstGeom>
        </p:spPr>
        <p:txBody>
          <a:bodyPr wrap="square">
            <a:spAutoFit/>
          </a:bodyPr>
          <a:lstStyle/>
          <a:p>
            <a:pPr indent="450215" algn="just">
              <a:lnSpc>
                <a:spcPct val="115000"/>
              </a:lnSpc>
              <a:spcAft>
                <a:spcPts val="0"/>
              </a:spcAft>
            </a:pPr>
            <a:r>
              <a:rPr lang="sq-AL" sz="2800" dirty="0">
                <a:latin typeface="Times New Roman" panose="02020603050405020304" pitchFamily="18" charset="0"/>
                <a:ea typeface="Times New Roman" panose="02020603050405020304" pitchFamily="18" charset="0"/>
                <a:cs typeface="Times New Roman" panose="02020603050405020304" pitchFamily="18" charset="0"/>
              </a:rPr>
              <a:t>Duzly tozanlaryň ýaýramak derejesi boýunça Aralýaka sebiti 5 zolaga bölünýär. 1-nji zolak duzly tozanlaryň göterilýän zolagy bolup durýar. Duzly tozanlaryň 1 gektara düşýän mukdary 2-nji zolakda 6 tonna, 3-nji zolakda 2 tonna, 4-nji zolakda 800 kilograma, 5-nji zolakda 200 kilograma çenli ýetýär.</a:t>
            </a:r>
            <a:endParaRPr lang="ru-RU" sz="2000" dirty="0">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0"/>
              </a:spcAft>
            </a:pPr>
            <a:r>
              <a:rPr lang="sq-AL" sz="2800" dirty="0">
                <a:latin typeface="Times New Roman" panose="02020603050405020304" pitchFamily="18" charset="0"/>
                <a:ea typeface="Times New Roman" panose="02020603050405020304" pitchFamily="18" charset="0"/>
                <a:cs typeface="Times New Roman" panose="02020603050405020304" pitchFamily="18" charset="0"/>
              </a:rPr>
              <a:t>Türkmen Aralýaka sebiti duzly tozanlaryň düşýän 4-nji we köp derejede 5-nji zolagyna girýär. </a:t>
            </a:r>
            <a:r>
              <a:rPr lang="ro-RO" sz="2800" dirty="0">
                <a:latin typeface="Times New Roman" panose="02020603050405020304" pitchFamily="18" charset="0"/>
                <a:ea typeface="Times New Roman" panose="02020603050405020304" pitchFamily="18" charset="0"/>
                <a:cs typeface="Times New Roman" panose="02020603050405020304" pitchFamily="18" charset="0"/>
              </a:rPr>
              <a:t>Aşak Amyderýa sebitinde ýylda her gektara 90-100 müň tonnadan 250 müň tonna çenli duz düşýär. </a:t>
            </a:r>
            <a:endParaRPr lang="ru-RU" sz="2000" dirty="0">
              <a:latin typeface="Calibri" panose="020F0502020204030204" pitchFamily="34" charset="0"/>
              <a:ea typeface="Times New Roman" panose="02020603050405020304" pitchFamily="18" charset="0"/>
              <a:cs typeface="Times New Roman" panose="02020603050405020304" pitchFamily="18" charset="0"/>
            </a:endParaRPr>
          </a:p>
          <a:p>
            <a:r>
              <a:rPr lang="ro-RO" sz="2800" b="1" dirty="0">
                <a:latin typeface="Times New Roman" panose="02020603050405020304" pitchFamily="18" charset="0"/>
                <a:ea typeface="Times New Roman" panose="02020603050405020304" pitchFamily="18" charset="0"/>
              </a:rPr>
              <a:t>Toprak örtügine we ekoulgama täsiri.</a:t>
            </a:r>
            <a:r>
              <a:rPr lang="ro-RO" sz="2800" dirty="0">
                <a:latin typeface="Times New Roman" panose="02020603050405020304" pitchFamily="18" charset="0"/>
                <a:ea typeface="Times New Roman" panose="02020603050405020304" pitchFamily="18" charset="0"/>
              </a:rPr>
              <a:t> Aralyň guramagy sebitde iki hili çölleşme hadysasynyň döremegine getirdi. Olaryň birinjisi deňziň düýbüniň guramagynyň, ikinjisi – suwarymly ýerleriň batgalaşmagynyň netijesinde bolup geçdi. Şeýlelik-de, </a:t>
            </a:r>
            <a:r>
              <a:rPr lang="sq-AL" sz="2800" dirty="0">
                <a:latin typeface="Times New Roman" panose="02020603050405020304" pitchFamily="18" charset="0"/>
                <a:ea typeface="Times New Roman" panose="02020603050405020304" pitchFamily="18" charset="0"/>
              </a:rPr>
              <a:t>Ýewraziýanyň</a:t>
            </a:r>
            <a:r>
              <a:rPr lang="ro-RO" sz="2800" dirty="0">
                <a:latin typeface="Times New Roman" panose="02020603050405020304" pitchFamily="18" charset="0"/>
                <a:ea typeface="Times New Roman" panose="02020603050405020304" pitchFamily="18" charset="0"/>
              </a:rPr>
              <a:t> Beýik çöllükler zolagynyň merkezinde ýene bir çöl – Aralgum döredi. Çöl esasan, ownuk duz we çäge bölejiklerinden düzülendir.</a:t>
            </a:r>
            <a:endParaRPr lang="ru-RU" sz="2800" dirty="0"/>
          </a:p>
        </p:txBody>
      </p:sp>
    </p:spTree>
    <p:extLst>
      <p:ext uri="{BB962C8B-B14F-4D97-AF65-F5344CB8AC3E}">
        <p14:creationId xmlns:p14="http://schemas.microsoft.com/office/powerpoint/2010/main" val="514902460"/>
      </p:ext>
    </p:extLst>
  </p:cSld>
  <p:clrMapOvr>
    <a:masterClrMapping/>
  </p:clrMapOvr>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Facet</Template>
  <TotalTime>122</TotalTime>
  <Words>1359</Words>
  <Application>Microsoft Office PowerPoint</Application>
  <PresentationFormat>Широкоэкранный</PresentationFormat>
  <Paragraphs>34</Paragraphs>
  <Slides>13</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13</vt:i4>
      </vt:variant>
    </vt:vector>
  </HeadingPairs>
  <TitlesOfParts>
    <vt:vector size="19" baseType="lpstr">
      <vt:lpstr>Arial</vt:lpstr>
      <vt:lpstr>Calibri</vt:lpstr>
      <vt:lpstr>Times New Roman</vt:lpstr>
      <vt:lpstr>Trebuchet MS</vt:lpstr>
      <vt:lpstr>Wingdings 3</vt:lpstr>
      <vt:lpstr>Аспект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Lenovo</cp:lastModifiedBy>
  <cp:revision>10</cp:revision>
  <dcterms:created xsi:type="dcterms:W3CDTF">2019-10-20T18:25:00Z</dcterms:created>
  <dcterms:modified xsi:type="dcterms:W3CDTF">2020-11-23T13:58:35Z</dcterms:modified>
</cp:coreProperties>
</file>