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58" r:id="rId6"/>
    <p:sldId id="279" r:id="rId7"/>
    <p:sldId id="280" r:id="rId8"/>
    <p:sldId id="298" r:id="rId9"/>
    <p:sldId id="299" r:id="rId10"/>
    <p:sldId id="300" r:id="rId11"/>
    <p:sldId id="260" r:id="rId12"/>
    <p:sldId id="262" r:id="rId13"/>
    <p:sldId id="283" r:id="rId14"/>
    <p:sldId id="263" r:id="rId15"/>
    <p:sldId id="265" r:id="rId16"/>
    <p:sldId id="305"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18.04.2019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18.04.2019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18.04.2019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18.04.2019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18.04.2019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18.04.2019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18.04.2019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es-ES" sz="4400" b="1" dirty="0">
                <a:latin typeface="Times New Roman" panose="02020603050405020304" pitchFamily="18" charset="0"/>
                <a:ea typeface="Times New Roman" panose="02020603050405020304" pitchFamily="18" charset="0"/>
              </a:rPr>
              <a:t>Inedördül niwelirlemäniñ planynda gorizontallary </a:t>
            </a:r>
            <a:r>
              <a:rPr lang="es-ES" sz="4400" b="1" dirty="0" smtClean="0">
                <a:latin typeface="Times New Roman" panose="02020603050405020304" pitchFamily="18" charset="0"/>
                <a:ea typeface="Times New Roman" panose="02020603050405020304" pitchFamily="18" charset="0"/>
              </a:rPr>
              <a:t>geçirmek</a:t>
            </a:r>
            <a:r>
              <a:rPr lang="tk-TM" sz="4400" b="1" dirty="0" smtClean="0">
                <a:latin typeface="Times New Roman" panose="02020603050405020304" pitchFamily="18" charset="0"/>
                <a:ea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6" name="Объект 5"/>
          <p:cNvSpPr>
            <a:spLocks noGrp="1"/>
          </p:cNvSpPr>
          <p:nvPr>
            <p:ph idx="1"/>
          </p:nvPr>
        </p:nvSpPr>
        <p:spPr>
          <a:xfrm>
            <a:off x="838200" y="1090246"/>
            <a:ext cx="10776438" cy="5086717"/>
          </a:xfrm>
        </p:spPr>
        <p:txBody>
          <a:bodyPr>
            <a:normAutofit fontScale="92500" lnSpcReduction="10000"/>
          </a:bodyPr>
          <a:lstStyle/>
          <a:p>
            <a:pPr algn="just"/>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AB-</a:t>
            </a:r>
            <a:r>
              <a:rPr lang="en-US" dirty="0" err="1" smtClean="0">
                <a:latin typeface="Times New Roman" panose="02020603050405020304" pitchFamily="18" charset="0"/>
                <a:cs typeface="Times New Roman" panose="02020603050405020304" pitchFamily="18" charset="0"/>
              </a:rPr>
              <a:t>çyzygyñ</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profili</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9.3-nji </a:t>
            </a:r>
            <a:r>
              <a:rPr lang="en-US" b="1" dirty="0" err="1">
                <a:latin typeface="Times New Roman" panose="02020603050405020304" pitchFamily="18" charset="0"/>
                <a:cs typeface="Times New Roman" panose="02020603050405020304" pitchFamily="18" charset="0"/>
              </a:rPr>
              <a:t>suratda</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belentlik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bahalary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(HA=125.3; HB=128.8) </a:t>
            </a:r>
            <a:r>
              <a:rPr lang="en-US" dirty="0" err="1">
                <a:latin typeface="Times New Roman" panose="02020603050405020304" pitchFamily="18" charset="0"/>
                <a:cs typeface="Times New Roman" panose="02020603050405020304" pitchFamily="18" charset="0"/>
              </a:rPr>
              <a:t>görkezilen</a:t>
            </a:r>
            <a:r>
              <a:rPr lang="en-US" dirty="0">
                <a:latin typeface="Times New Roman" panose="02020603050405020304" pitchFamily="18" charset="0"/>
                <a:cs typeface="Times New Roman" panose="02020603050405020304" pitchFamily="18" charset="0"/>
              </a:rPr>
              <a:t>. AB - </a:t>
            </a:r>
            <a:r>
              <a:rPr lang="en-US" dirty="0" err="1">
                <a:latin typeface="Times New Roman" panose="02020603050405020304" pitchFamily="18" charset="0"/>
                <a:cs typeface="Times New Roman" panose="02020603050405020304" pitchFamily="18" charset="0"/>
              </a:rPr>
              <a:t>çyzygyň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AoBo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gorizontal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goýumynda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gorizontallaryň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geçýän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bellenilýär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aobo</a:t>
            </a:r>
            <a:r>
              <a:rPr lang="en-US" dirty="0">
                <a:latin typeface="Times New Roman" panose="02020603050405020304" pitchFamily="18" charset="0"/>
                <a:cs typeface="Times New Roman" panose="02020603050405020304" pitchFamily="18" charset="0"/>
              </a:rPr>
              <a:t> co </a:t>
            </a:r>
            <a:r>
              <a:rPr lang="en-US" dirty="0" err="1">
                <a:latin typeface="Times New Roman" panose="02020603050405020304" pitchFamily="18" charset="0"/>
                <a:cs typeface="Times New Roman" panose="02020603050405020304" pitchFamily="18" charset="0"/>
              </a:rPr>
              <a:t>deňdir</a:t>
            </a:r>
            <a:r>
              <a:rPr lang="en-US" dirty="0">
                <a:latin typeface="Times New Roman" panose="02020603050405020304" pitchFamily="18" charset="0"/>
                <a:cs typeface="Times New Roman" panose="02020603050405020304" pitchFamily="18" charset="0"/>
              </a:rPr>
              <a:t>.</a:t>
            </a:r>
          </a:p>
          <a:p>
            <a:pPr algn="just"/>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Eger-de </a:t>
            </a:r>
            <a:r>
              <a:rPr lang="en-US" dirty="0" err="1">
                <a:latin typeface="Times New Roman" panose="02020603050405020304" pitchFamily="18" charset="0"/>
                <a:cs typeface="Times New Roman" panose="02020603050405020304" pitchFamily="18" charset="0"/>
              </a:rPr>
              <a:t>gorizontallaryň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goýumy</a:t>
            </a:r>
            <a:r>
              <a:rPr lang="en-US" dirty="0">
                <a:latin typeface="Times New Roman" panose="02020603050405020304" pitchFamily="18" charset="0"/>
                <a:cs typeface="Times New Roman" panose="02020603050405020304" pitchFamily="18" charset="0"/>
              </a:rPr>
              <a:t> 1m </a:t>
            </a:r>
            <a:r>
              <a:rPr lang="en-US" dirty="0" err="1">
                <a:latin typeface="Times New Roman" panose="02020603050405020304" pitchFamily="18" charset="0"/>
                <a:cs typeface="Times New Roman" panose="02020603050405020304" pitchFamily="18" charset="0"/>
              </a:rPr>
              <a:t>deň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profilde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gorizontallaryň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bahasy</a:t>
            </a:r>
            <a:r>
              <a:rPr lang="en-US" dirty="0">
                <a:latin typeface="Times New Roman" panose="02020603050405020304" pitchFamily="18" charset="0"/>
                <a:cs typeface="Times New Roman" panose="02020603050405020304" pitchFamily="18" charset="0"/>
              </a:rPr>
              <a:t> 126m, 127m, 128m </a:t>
            </a:r>
            <a:r>
              <a:rPr lang="en-US" dirty="0" err="1">
                <a:latin typeface="Times New Roman" panose="02020603050405020304" pitchFamily="18" charset="0"/>
                <a:cs typeface="Times New Roman" panose="02020603050405020304" pitchFamily="18" charset="0"/>
              </a:rPr>
              <a:t>deň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Gorizontallaryň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arasyndaky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uzaklygy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goýumy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L=</a:t>
            </a:r>
            <a:r>
              <a:rPr lang="en-US" dirty="0" err="1">
                <a:latin typeface="Times New Roman" panose="02020603050405020304" pitchFamily="18" charset="0"/>
                <a:cs typeface="Times New Roman" panose="02020603050405020304" pitchFamily="18" charset="0"/>
              </a:rPr>
              <a:t>aobo</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boco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AoBo-uzaklyk</a:t>
            </a:r>
            <a:r>
              <a:rPr lang="en-US" dirty="0">
                <a:latin typeface="Times New Roman" panose="02020603050405020304" pitchFamily="18" charset="0"/>
                <a:cs typeface="Times New Roman" panose="02020603050405020304" pitchFamily="18" charset="0"/>
              </a:rPr>
              <a:t> millimetrde-49 mm </a:t>
            </a:r>
            <a:r>
              <a:rPr lang="en-US" dirty="0" err="1">
                <a:latin typeface="Times New Roman" panose="02020603050405020304" pitchFamily="18" charset="0"/>
                <a:cs typeface="Times New Roman" panose="02020603050405020304" pitchFamily="18" charset="0"/>
              </a:rPr>
              <a:t>barabar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diýip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alsak</a:t>
            </a:r>
            <a:r>
              <a:rPr lang="en-US" dirty="0">
                <a:latin typeface="Times New Roman" panose="02020603050405020304" pitchFamily="18" charset="0"/>
                <a:cs typeface="Times New Roman" panose="02020603050405020304" pitchFamily="18" charset="0"/>
              </a:rPr>
              <a:t>, HB-HA=3.5m </a:t>
            </a:r>
            <a:r>
              <a:rPr lang="en-US" dirty="0" err="1">
                <a:latin typeface="Times New Roman" panose="02020603050405020304" pitchFamily="18" charset="0"/>
                <a:cs typeface="Times New Roman" panose="02020603050405020304" pitchFamily="18" charset="0"/>
              </a:rPr>
              <a:t>hasabatlarynyň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belentlik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bahalarynyň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tapawudyna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bölünip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gorizontallaryň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arasyndaky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uzaklyk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kesgitlenýär</a:t>
            </a:r>
            <a:r>
              <a:rPr lang="en-US" dirty="0">
                <a:latin typeface="Times New Roman" panose="02020603050405020304" pitchFamily="18" charset="0"/>
                <a:cs typeface="Times New Roman" panose="02020603050405020304" pitchFamily="18" charset="0"/>
              </a:rPr>
              <a:t>. </a:t>
            </a:r>
          </a:p>
          <a:p>
            <a:pPr algn="just"/>
            <a:endParaRPr lang="en-US" dirty="0">
              <a:latin typeface="Times New Roman" panose="02020603050405020304" pitchFamily="18" charset="0"/>
              <a:cs typeface="Times New Roman" panose="02020603050405020304" pitchFamily="18" charset="0"/>
            </a:endParaRPr>
          </a:p>
          <a:p>
            <a:pPr algn="ctr"/>
            <a:r>
              <a:rPr lang="en-US" b="1" dirty="0">
                <a:latin typeface="Times New Roman" panose="02020603050405020304" pitchFamily="18" charset="0"/>
                <a:cs typeface="Times New Roman" panose="02020603050405020304" pitchFamily="18" charset="0"/>
              </a:rPr>
              <a:t>L=</a:t>
            </a:r>
            <a:r>
              <a:rPr lang="en-US" b="1" dirty="0" err="1">
                <a:latin typeface="Times New Roman" panose="02020603050405020304" pitchFamily="18" charset="0"/>
                <a:cs typeface="Times New Roman" panose="02020603050405020304" pitchFamily="18" charset="0"/>
              </a:rPr>
              <a:t>AoBo</a:t>
            </a:r>
            <a:r>
              <a:rPr lang="en-US" b="1" dirty="0">
                <a:latin typeface="Times New Roman" panose="02020603050405020304" pitchFamily="18" charset="0"/>
                <a:cs typeface="Times New Roman" panose="02020603050405020304" pitchFamily="18" charset="0"/>
              </a:rPr>
              <a:t>/(HB-HA)=49mm/3.5m=14mm</a:t>
            </a:r>
          </a:p>
          <a:p>
            <a:pPr algn="just"/>
            <a:endParaRPr lang="en-US"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Diýmek</a:t>
            </a:r>
            <a:r>
              <a:rPr lang="en-US" dirty="0">
                <a:latin typeface="Times New Roman" panose="02020603050405020304" pitchFamily="18" charset="0"/>
                <a:cs typeface="Times New Roman" panose="02020603050405020304" pitchFamily="18" charset="0"/>
              </a:rPr>
              <a:t> 14mm </a:t>
            </a:r>
            <a:r>
              <a:rPr lang="en-US" dirty="0" err="1">
                <a:latin typeface="Times New Roman" panose="02020603050405020304" pitchFamily="18" charset="0"/>
                <a:cs typeface="Times New Roman" panose="02020603050405020304" pitchFamily="18" charset="0"/>
              </a:rPr>
              <a:t>çyzykdaky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uzaklyk</a:t>
            </a:r>
            <a:r>
              <a:rPr lang="en-US" dirty="0">
                <a:latin typeface="Times New Roman" panose="02020603050405020304" pitchFamily="18" charset="0"/>
                <a:cs typeface="Times New Roman" panose="02020603050405020304" pitchFamily="18" charset="0"/>
              </a:rPr>
              <a:t> 1m </a:t>
            </a:r>
            <a:r>
              <a:rPr lang="en-US" dirty="0" err="1">
                <a:latin typeface="Times New Roman" panose="02020603050405020304" pitchFamily="18" charset="0"/>
                <a:cs typeface="Times New Roman" panose="02020603050405020304" pitchFamily="18" charset="0"/>
              </a:rPr>
              <a:t>goýuma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deňdir</a:t>
            </a:r>
            <a:r>
              <a:rPr lang="en-US" dirty="0">
                <a:latin typeface="Times New Roman" panose="02020603050405020304" pitchFamily="18" charset="0"/>
                <a:cs typeface="Times New Roman" panose="02020603050405020304" pitchFamily="18" charset="0"/>
              </a:rPr>
              <a:t>.</a:t>
            </a:r>
          </a:p>
          <a:p>
            <a:endParaRPr lang="en-US" dirty="0"/>
          </a:p>
          <a:p>
            <a:endParaRPr lang="ru-RU" dirty="0"/>
          </a:p>
        </p:txBody>
      </p:sp>
    </p:spTree>
    <p:extLst>
      <p:ext uri="{BB962C8B-B14F-4D97-AF65-F5344CB8AC3E}">
        <p14:creationId xmlns:p14="http://schemas.microsoft.com/office/powerpoint/2010/main" val="2287256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a:bodyPr>
          <a:lstStyle/>
          <a:p>
            <a:pPr indent="0" algn="just">
              <a:lnSpc>
                <a:spcPct val="107000"/>
              </a:lnSpc>
              <a:spcAft>
                <a:spcPts val="0"/>
              </a:spcAft>
              <a:buNone/>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es-ES" sz="4000" b="1" dirty="0">
                <a:latin typeface="Times New Roman" panose="02020603050405020304" pitchFamily="18" charset="0"/>
                <a:ea typeface="Times New Roman" panose="02020603050405020304" pitchFamily="18" charset="0"/>
                <a:cs typeface="Times New Roman" panose="02020603050405020304" pitchFamily="18" charset="0"/>
              </a:rPr>
              <a:t>Plan</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 me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dan i</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ş</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lerini ge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irmegi</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ň </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usullary bo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un</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a d</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ü</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z</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ü</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l</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ýä</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r</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Eger</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de </a:t>
            </a:r>
            <a:r>
              <a:rPr lang="es-ES" sz="4000" b="1" dirty="0">
                <a:latin typeface="Times New Roman" panose="02020603050405020304" pitchFamily="18" charset="0"/>
                <a:ea typeface="Times New Roman" panose="02020603050405020304" pitchFamily="18" charset="0"/>
                <a:cs typeface="Times New Roman" panose="02020603050405020304" pitchFamily="18" charset="0"/>
              </a:rPr>
              <a:t>magistrallar</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 usulynda niwelirleme uzabo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s-ES" sz="4000" dirty="0">
                <a:latin typeface="Times New Roman" panose="02020603050405020304" pitchFamily="18" charset="0"/>
                <a:ea typeface="Times New Roman" panose="02020603050405020304" pitchFamily="18" charset="0"/>
                <a:cs typeface="Times New Roman" panose="02020603050405020304" pitchFamily="18" charset="0"/>
              </a:rPr>
              <a:t>una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we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kese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ýö</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relge</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un</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a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ge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irilse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onda</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koordinatlary</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un</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a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nokatlar</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plana</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ge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iril</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ýä</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r</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So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ň,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grafiki</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usul</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mas</a:t>
            </a:r>
            <a:r>
              <a:rPr lang="hr-HR" sz="4000" b="1" dirty="0">
                <a:latin typeface="Times New Roman" panose="02020603050405020304" pitchFamily="18" charset="0"/>
                <a:ea typeface="Times New Roman" panose="02020603050405020304" pitchFamily="18" charset="0"/>
                <a:cs typeface="Times New Roman" panose="02020603050405020304" pitchFamily="18" charset="0"/>
              </a:rPr>
              <a:t>ş</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taby</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un</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a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kese</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uzabo</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una</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bellenen</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piketler</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plana</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ge</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iril</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ýä</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r hem</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de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olary</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ň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belentlik</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bahalary</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ý</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azyl</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4000" dirty="0" err="1">
                <a:latin typeface="Times New Roman" panose="02020603050405020304" pitchFamily="18" charset="0"/>
                <a:ea typeface="Times New Roman" panose="02020603050405020304" pitchFamily="18" charset="0"/>
                <a:cs typeface="Times New Roman" panose="02020603050405020304" pitchFamily="18" charset="0"/>
              </a:rPr>
              <a:t>ar</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09954"/>
            <a:ext cx="10515600" cy="5547946"/>
          </a:xfrm>
        </p:spPr>
        <p:txBody>
          <a:bodyPr>
            <a:normAutofit lnSpcReduction="10000"/>
          </a:bodyPr>
          <a:lstStyle/>
          <a:p>
            <a:pPr indent="449580" algn="just">
              <a:lnSpc>
                <a:spcPct val="107000"/>
              </a:lnSpc>
              <a:spcAft>
                <a:spcPts val="0"/>
              </a:spcAft>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Eger</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de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niwelirleme</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ined</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ö</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rd</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ü</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l</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ler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usulynda</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ge</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irilen</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onda</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planda</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mas</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ş</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taby</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bo</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un</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a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kwadratlary</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ň </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tory</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gurul</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ar</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plana</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sudurlar</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gorizontallar</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ge</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iril</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ýä</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0"/>
              </a:spcAft>
            </a:pP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ea typeface="Times New Roman" panose="02020603050405020304" pitchFamily="18" charset="0"/>
                <a:cs typeface="Times New Roman" panose="02020603050405020304" pitchFamily="18" charset="0"/>
              </a:rPr>
              <a:t>Planda</a:t>
            </a:r>
            <a:r>
              <a:rPr lang="en-US"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rel</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ý</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ef</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gorizontallary</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ň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kesimi</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bo</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un</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ç</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a g</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ö</a:t>
            </a:r>
            <a:r>
              <a:rPr lang="en-US" sz="3600" dirty="0" err="1">
                <a:latin typeface="Times New Roman" panose="02020603050405020304" pitchFamily="18" charset="0"/>
                <a:ea typeface="Times New Roman" panose="02020603050405020304" pitchFamily="18" charset="0"/>
                <a:cs typeface="Times New Roman" panose="02020603050405020304" pitchFamily="18" charset="0"/>
              </a:rPr>
              <a:t>rkezil</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ýä</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Relýefiň</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çylşyrymlylygyna,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planyň masştabyna</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we talap edilýän takyklyga baglylykda gorizontallaryň kesimi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0.25m. 0.5m, 1.0m, 2.5m, 5-10m</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we ondan hem uly kesimlerden geçirlip biliner.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199" y="940778"/>
            <a:ext cx="10794023" cy="5205046"/>
          </a:xfrm>
        </p:spPr>
        <p:txBody>
          <a:bodyPr>
            <a:normAutofit/>
          </a:bodyPr>
          <a:lstStyle/>
          <a:p>
            <a:pPr indent="0" algn="just">
              <a:spcAft>
                <a:spcPts val="0"/>
              </a:spcAft>
              <a:buNone/>
            </a:pPr>
            <a:r>
              <a:rPr lang="tk-TM" sz="3200" b="1" dirty="0" smtClean="0">
                <a:latin typeface="Times New Roman" panose="02020603050405020304" pitchFamily="18" charset="0"/>
                <a:ea typeface="Times New Roman" panose="02020603050405020304" pitchFamily="18" charset="0"/>
              </a:rPr>
              <a:t>    </a:t>
            </a:r>
            <a:endParaRPr lang="ru-RU" sz="4000" dirty="0">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838199" y="1107831"/>
            <a:ext cx="10794023" cy="5398209"/>
          </a:xfrm>
          <a:prstGeom prst="rect">
            <a:avLst/>
          </a:prstGeom>
        </p:spPr>
        <p:txBody>
          <a:bodyPr wrap="square">
            <a:spAutoFit/>
          </a:bodyPr>
          <a:lstStyle/>
          <a:p>
            <a:pPr indent="457200" algn="just">
              <a:lnSpc>
                <a:spcPct val="107000"/>
              </a:lnSpc>
              <a:spcAft>
                <a:spcPts val="0"/>
              </a:spcAft>
            </a:pPr>
            <a:r>
              <a:rPr lang="cs-CZ" sz="1400" dirty="0">
                <a:latin typeface="Times New Roman" panose="02020603050405020304" pitchFamily="18" charset="0"/>
                <a:ea typeface="Times New Roman" panose="02020603050405020304" pitchFamily="18" charset="0"/>
              </a:rPr>
              <a:t> </a:t>
            </a:r>
            <a:r>
              <a:rPr lang="tk-TM" sz="1400" dirty="0" smtClean="0">
                <a:latin typeface="Times New Roman" panose="02020603050405020304" pitchFamily="18" charset="0"/>
                <a:ea typeface="Times New Roman" panose="02020603050405020304" pitchFamily="18" charset="0"/>
              </a:rPr>
              <a:t>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Plan</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taýýarlanylanda inedördülleriň depeleri gara nokatlar ýa-da kesişme çyzyklar bilen bellenip, olaryň sag taraplarynda gara tuş bilen belentlik bahalary ýazylýar. Gorizontallar mele reňkli tuş bilen inçeden çyzylýar, metrlik sanlardan geçýän esasy gorizontallar ýogyn mele çyzyk bilen çyzylyp, onda ýazylan belginiň aşak tarapy,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relýefiň</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peseläýn tarapyna bakdyrylýar. Çyzgynyň aşagynda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planyň</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masştaby, relýefiň</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beýiklik kesimi, ýapgytlygyň we egme burçyň grafigi görkezilýär.</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38957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876086" cy="5829300"/>
          </a:xfrm>
        </p:spPr>
        <p:txBody>
          <a:bodyPr>
            <a:normAutofit/>
          </a:bodyPr>
          <a:lstStyle/>
          <a:p>
            <a:pPr indent="0" algn="just">
              <a:lnSpc>
                <a:spcPct val="107000"/>
              </a:lnSpc>
              <a:spcAft>
                <a:spcPts val="0"/>
              </a:spcAft>
              <a:buNone/>
            </a:pPr>
            <a:r>
              <a:rPr lang="tk-TM" sz="4000" b="1" dirty="0">
                <a:latin typeface="Times New Roman" panose="02020603050405020304" pitchFamily="18" charset="0"/>
                <a:ea typeface="Times New Roman" panose="02020603050405020304" pitchFamily="18" charset="0"/>
              </a:rPr>
              <a:t> </a:t>
            </a: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cs-CZ" sz="4800" dirty="0">
                <a:latin typeface="Times New Roman" panose="02020603050405020304" pitchFamily="18" charset="0"/>
                <a:ea typeface="Times New Roman" panose="02020603050405020304" pitchFamily="18" charset="0"/>
                <a:cs typeface="Times New Roman" panose="02020603050405020304" pitchFamily="18" charset="0"/>
              </a:rPr>
              <a:t>Ýer üstüni tekizlemegiň esasy maksady </a:t>
            </a:r>
            <a:r>
              <a:rPr lang="cs-CZ" sz="4800" b="1" dirty="0">
                <a:latin typeface="Times New Roman" panose="02020603050405020304" pitchFamily="18" charset="0"/>
                <a:ea typeface="Times New Roman" panose="02020603050405020304" pitchFamily="18" charset="0"/>
                <a:cs typeface="Times New Roman" panose="02020603050405020304" pitchFamily="18" charset="0"/>
              </a:rPr>
              <a:t>topografiki</a:t>
            </a:r>
            <a:r>
              <a:rPr lang="cs-CZ" sz="4800" dirty="0">
                <a:latin typeface="Times New Roman" panose="02020603050405020304" pitchFamily="18" charset="0"/>
                <a:ea typeface="Times New Roman" panose="02020603050405020304" pitchFamily="18" charset="0"/>
                <a:cs typeface="Times New Roman" panose="02020603050405020304" pitchFamily="18" charset="0"/>
              </a:rPr>
              <a:t> üsti oba hojalyk maksatlary üçin, şeýle hem senagat we raýat desgalarynyň hajatlary üçin taýýarlamakdan ybaratdyr</a:t>
            </a:r>
            <a:r>
              <a:rPr lang="cs-CZ" sz="36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97878"/>
            <a:ext cx="10785231" cy="5635868"/>
          </a:xfrm>
        </p:spPr>
        <p:txBody>
          <a:bodyPr>
            <a:normAutofit fontScale="85000" lnSpcReduction="10000"/>
          </a:bodyPr>
          <a:lstStyle/>
          <a:p>
            <a:pPr algn="just">
              <a:lnSpc>
                <a:spcPct val="107000"/>
              </a:lnSpc>
              <a:spcAft>
                <a:spcPts val="0"/>
              </a:spcAft>
            </a:pPr>
            <a:r>
              <a:rPr lang="en-US" b="1" dirty="0">
                <a:solidFill>
                  <a:srgbClr val="000000"/>
                </a:solidFill>
                <a:latin typeface="Times New Roman" panose="02020603050405020304" pitchFamily="18" charset="0"/>
                <a:ea typeface="Times New Roman" panose="02020603050405020304" pitchFamily="18" charset="0"/>
              </a:rPr>
              <a:t> </a:t>
            </a:r>
            <a:r>
              <a:rPr lang="tk-TM" b="1" dirty="0" smtClean="0">
                <a:solidFill>
                  <a:srgbClr val="000000"/>
                </a:solidFill>
                <a:latin typeface="Times New Roman" panose="02020603050405020304" pitchFamily="18" charset="0"/>
                <a:ea typeface="Times New Roman" panose="02020603050405020304" pitchFamily="18" charset="0"/>
              </a:rPr>
              <a:t>    </a:t>
            </a:r>
            <a:r>
              <a:rPr lang="cs-CZ" sz="4700" b="1" dirty="0" smtClean="0">
                <a:latin typeface="Times New Roman" panose="02020603050405020304" pitchFamily="18" charset="0"/>
                <a:ea typeface="Times New Roman" panose="02020603050405020304" pitchFamily="18" charset="0"/>
                <a:cs typeface="Times New Roman" panose="02020603050405020304" pitchFamily="18" charset="0"/>
              </a:rPr>
              <a:t>Topografiki</a:t>
            </a:r>
            <a:r>
              <a:rPr lang="cs-CZ" sz="47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cs-CZ" sz="4700" dirty="0">
                <a:latin typeface="Times New Roman" panose="02020603050405020304" pitchFamily="18" charset="0"/>
                <a:ea typeface="Times New Roman" panose="02020603050405020304" pitchFamily="18" charset="0"/>
                <a:cs typeface="Times New Roman" panose="02020603050405020304" pitchFamily="18" charset="0"/>
              </a:rPr>
              <a:t>üsti taslama üste öwürmek bir näçe hasaplamalar bilen baglanşyklydyr. Taslama üsti ýerinde geçirmek, gurmak bir näçe ýer </a:t>
            </a:r>
            <a:r>
              <a:rPr lang="cs-CZ" sz="4700" dirty="0" smtClean="0">
                <a:latin typeface="Times New Roman" panose="02020603050405020304" pitchFamily="18" charset="0"/>
                <a:ea typeface="Times New Roman" panose="02020603050405020304" pitchFamily="18" charset="0"/>
                <a:cs typeface="Times New Roman" panose="02020603050405020304" pitchFamily="18" charset="0"/>
              </a:rPr>
              <a:t>göçürme </a:t>
            </a:r>
            <a:r>
              <a:rPr lang="cs-CZ" sz="4700" dirty="0">
                <a:latin typeface="Times New Roman" panose="02020603050405020304" pitchFamily="18" charset="0"/>
                <a:ea typeface="Times New Roman" panose="02020603050405020304" pitchFamily="18" charset="0"/>
                <a:cs typeface="Times New Roman" panose="02020603050405020304" pitchFamily="18" charset="0"/>
              </a:rPr>
              <a:t>gazma işleri bilen baglanşyklydyr. Göçürilýän gumuň beýikligi we gömülýän ýeriň çuňlugy taslamanyň her bir nokadynda iş bahasynyň beýikliginiň ululygy bilen häsiýetlendirilýär. Iş beýiklik bahasy şeýle formula bilen kesgitlenýär. </a:t>
            </a:r>
            <a:endParaRPr lang="ru-RU" sz="47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Aft>
                <a:spcPts val="0"/>
              </a:spcAft>
            </a:pPr>
            <a:r>
              <a:rPr lang="cs-CZ" sz="47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4700" dirty="0">
              <a:latin typeface="Calibri" panose="020F0502020204030204" pitchFamily="34" charset="0"/>
              <a:ea typeface="Calibri" panose="020F0502020204030204" pitchFamily="34" charset="0"/>
              <a:cs typeface="Times New Roman" panose="02020603050405020304" pitchFamily="18" charset="0"/>
            </a:endParaRPr>
          </a:p>
          <a:p>
            <a:pPr indent="449580" algn="just">
              <a:spcAft>
                <a:spcPts val="0"/>
              </a:spcAft>
            </a:pP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fontScale="92500" lnSpcReduction="20000"/>
          </a:bodyPr>
          <a:lstStyle/>
          <a:p>
            <a:pPr indent="457200">
              <a:lnSpc>
                <a:spcPct val="107000"/>
              </a:lnSpc>
              <a:spcAft>
                <a:spcPts val="0"/>
              </a:spcAft>
            </a:pPr>
            <a:r>
              <a:rPr lang="hr-HR"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57200" algn="ctr">
              <a:lnSpc>
                <a:spcPct val="107000"/>
              </a:lnSpc>
              <a:spcAft>
                <a:spcPts val="0"/>
              </a:spcAft>
            </a:pP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h  = </a:t>
            </a:r>
            <a:r>
              <a:rPr lang="cs-CZ" sz="3200" b="1" dirty="0" smtClean="0">
                <a:latin typeface="Times New Roman" panose="02020603050405020304" pitchFamily="18" charset="0"/>
                <a:ea typeface="Times New Roman" panose="02020603050405020304" pitchFamily="18" charset="0"/>
                <a:cs typeface="Times New Roman" panose="02020603050405020304" pitchFamily="18" charset="0"/>
              </a:rPr>
              <a:t>H</a:t>
            </a:r>
            <a:r>
              <a:rPr lang="cs-CZ" sz="3200" b="1" baseline="30000" dirty="0" smtClean="0">
                <a:latin typeface="Times New Roman" panose="02020603050405020304" pitchFamily="18" charset="0"/>
                <a:ea typeface="Times New Roman" panose="02020603050405020304" pitchFamily="18" charset="0"/>
                <a:cs typeface="Times New Roman" panose="02020603050405020304" pitchFamily="18" charset="0"/>
              </a:rPr>
              <a:t>i</a:t>
            </a:r>
            <a:r>
              <a:rPr lang="cs-CZ" sz="3200" b="1" baseline="-25000" dirty="0" smtClean="0">
                <a:latin typeface="Times New Roman" panose="02020603050405020304" pitchFamily="18" charset="0"/>
                <a:ea typeface="Times New Roman" panose="02020603050405020304" pitchFamily="18" charset="0"/>
                <a:cs typeface="Times New Roman" panose="02020603050405020304" pitchFamily="18" charset="0"/>
              </a:rPr>
              <a:t>g</a:t>
            </a:r>
            <a:r>
              <a:rPr lang="tk-TM" sz="3200" b="1" baseline="-25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k-TM" sz="32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cs typeface="Times New Roman" panose="02020603050405020304" pitchFamily="18" charset="0"/>
              </a:rPr>
              <a:t>H</a:t>
            </a:r>
            <a:r>
              <a:rPr lang="cs-CZ" sz="3200" b="1" baseline="-25000" dirty="0" smtClean="0">
                <a:latin typeface="Times New Roman" panose="02020603050405020304" pitchFamily="18" charset="0"/>
                <a:ea typeface="Times New Roman" panose="02020603050405020304" pitchFamily="18" charset="0"/>
                <a:cs typeface="Times New Roman" panose="02020603050405020304" pitchFamily="18" charset="0"/>
              </a:rPr>
              <a:t>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cs-CZ" sz="32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Bu ýerde:</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cs-CZ" sz="3200" b="1" dirty="0" smtClean="0">
                <a:latin typeface="Times New Roman" panose="02020603050405020304" pitchFamily="18" charset="0"/>
                <a:ea typeface="Times New Roman" panose="02020603050405020304" pitchFamily="18" charset="0"/>
                <a:cs typeface="Times New Roman" panose="02020603050405020304" pitchFamily="18" charset="0"/>
              </a:rPr>
              <a:t>h-</a:t>
            </a:r>
            <a:r>
              <a:rPr lang="cs-CZ" sz="3200" dirty="0" smtClean="0">
                <a:latin typeface="Times New Roman" panose="02020603050405020304" pitchFamily="18" charset="0"/>
                <a:ea typeface="Times New Roman" panose="02020603050405020304" pitchFamily="18" charset="0"/>
                <a:cs typeface="Times New Roman" panose="02020603050405020304" pitchFamily="18" charset="0"/>
              </a:rPr>
              <a:t>iş</a:t>
            </a:r>
            <a:r>
              <a:rPr lang="tk-TM" sz="3200" dirty="0" smtClean="0">
                <a:latin typeface="Times New Roman" panose="02020603050405020304" pitchFamily="18" charset="0"/>
                <a:ea typeface="Times New Roman" panose="02020603050405020304" pitchFamily="18" charset="0"/>
                <a:cs typeface="Times New Roman" panose="02020603050405020304" pitchFamily="18" charset="0"/>
              </a:rPr>
              <a:t>iň</a:t>
            </a:r>
            <a:r>
              <a:rPr lang="cs-CZ" sz="3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beýiklik bahasy;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cs-CZ" sz="3200" dirty="0">
                <a:latin typeface="Times New Roman" panose="02020603050405020304" pitchFamily="18" charset="0"/>
                <a:ea typeface="Times New Roman" panose="02020603050405020304" pitchFamily="18" charset="0"/>
                <a:cs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H</a:t>
            </a:r>
            <a:r>
              <a:rPr lang="cs-CZ" sz="3200" b="1" baseline="-25000" dirty="0">
                <a:latin typeface="Times New Roman" panose="02020603050405020304" pitchFamily="18" charset="0"/>
                <a:ea typeface="Times New Roman" panose="02020603050405020304" pitchFamily="18" charset="0"/>
                <a:cs typeface="Times New Roman" panose="02020603050405020304" pitchFamily="18" charset="0"/>
              </a:rPr>
              <a:t>g</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–taslama nokadynda gara baha, ýagny ýer üstüniň hakyky belentlik bahasy; </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H</a:t>
            </a:r>
            <a:r>
              <a:rPr lang="cs-CZ" sz="3200" b="1" baseline="-25000" dirty="0">
                <a:latin typeface="Times New Roman" panose="02020603050405020304" pitchFamily="18" charset="0"/>
                <a:ea typeface="Times New Roman" panose="02020603050405020304" pitchFamily="18" charset="0"/>
                <a:cs typeface="Times New Roman" panose="02020603050405020304" pitchFamily="18" charset="0"/>
              </a:rPr>
              <a:t>t</a:t>
            </a:r>
            <a:r>
              <a:rPr lang="cs-CZ" sz="3200"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şol nokatda gyzyl baha, ýagny ýer üstüniň taslama belentlik bahasy.</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cs-CZ" sz="2400" dirty="0">
                <a:latin typeface="Calibri" panose="020F0502020204030204" pitchFamily="34" charset="0"/>
                <a:ea typeface="Calibri" panose="020F0502020204030204" pitchFamily="34" charset="0"/>
                <a:cs typeface="Times New Roman" panose="02020603050405020304" pitchFamily="18" charset="0"/>
              </a:rPr>
              <a:t>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661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342900" lvl="0" indent="-342900">
              <a:lnSpc>
                <a:spcPct val="107000"/>
              </a:lnSpc>
              <a:spcAft>
                <a:spcPts val="0"/>
              </a:spcAft>
              <a:buClr>
                <a:srgbClr val="000000"/>
              </a:buClr>
              <a:buFont typeface="+mj-lt"/>
              <a:buAutoNum type="arabicPeriod"/>
            </a:pPr>
            <a:r>
              <a:rPr lang="ru-RU" sz="3200" b="1" dirty="0" smtClean="0">
                <a:latin typeface="Times New Roman" panose="02020603050405020304" pitchFamily="18" charset="0"/>
                <a:ea typeface="Times New Roman" panose="02020603050405020304" pitchFamily="18" charset="0"/>
              </a:rPr>
              <a:t> </a:t>
            </a:r>
            <a:r>
              <a:rPr lang="es-ES" sz="3200" b="1" dirty="0">
                <a:latin typeface="Times New Roman" panose="02020603050405020304" pitchFamily="18" charset="0"/>
                <a:ea typeface="Times New Roman" panose="02020603050405020304" pitchFamily="18" charset="0"/>
                <a:cs typeface="Times New Roman" panose="02020603050405020304" pitchFamily="18" charset="0"/>
              </a:rPr>
              <a:t>Inedördül niwelirlemäniñ planynda gorizontallary geçirmegiň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k-TM" sz="3200" b="1" dirty="0">
                <a:latin typeface="Times New Roman" panose="02020603050405020304" pitchFamily="18" charset="0"/>
                <a:ea typeface="Times New Roman" panose="02020603050405020304" pitchFamily="18" charset="0"/>
              </a:rPr>
              <a:t>t</a:t>
            </a:r>
            <a:r>
              <a:rPr lang="es-ES" sz="3200" b="1" dirty="0" smtClean="0">
                <a:latin typeface="Times New Roman" panose="02020603050405020304" pitchFamily="18" charset="0"/>
                <a:ea typeface="Times New Roman" panose="02020603050405020304" pitchFamily="18" charset="0"/>
              </a:rPr>
              <a:t>ärleri</a:t>
            </a:r>
            <a:r>
              <a:rPr lang="tk-TM" sz="3200" b="1" dirty="0" smtClean="0">
                <a:latin typeface="Times New Roman" panose="02020603050405020304" pitchFamily="18" charset="0"/>
                <a:ea typeface="Times New Roman" panose="02020603050405020304" pitchFamily="18" charset="0"/>
              </a:rPr>
              <a:t>.</a:t>
            </a: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es-ES" sz="3200" b="1" dirty="0">
                <a:latin typeface="Times New Roman" panose="02020603050405020304" pitchFamily="18" charset="0"/>
                <a:ea typeface="Times New Roman" panose="02020603050405020304" pitchFamily="18" charset="0"/>
              </a:rPr>
              <a:t>Ined</a:t>
            </a:r>
            <a:r>
              <a:rPr lang="hr-HR" sz="3200" b="1" dirty="0">
                <a:latin typeface="Times New Roman" panose="02020603050405020304" pitchFamily="18" charset="0"/>
                <a:ea typeface="Times New Roman" panose="02020603050405020304" pitchFamily="18" charset="0"/>
              </a:rPr>
              <a:t>ö</a:t>
            </a:r>
            <a:r>
              <a:rPr lang="es-ES" sz="3200" b="1" dirty="0">
                <a:latin typeface="Times New Roman" panose="02020603050405020304" pitchFamily="18" charset="0"/>
                <a:ea typeface="Times New Roman" panose="02020603050405020304" pitchFamily="18" charset="0"/>
              </a:rPr>
              <a:t>rd</a:t>
            </a:r>
            <a:r>
              <a:rPr lang="hr-HR" sz="3200" b="1" dirty="0">
                <a:latin typeface="Times New Roman" panose="02020603050405020304" pitchFamily="18" charset="0"/>
                <a:ea typeface="Times New Roman" panose="02020603050405020304" pitchFamily="18" charset="0"/>
              </a:rPr>
              <a:t>ü</a:t>
            </a:r>
            <a:r>
              <a:rPr lang="es-ES" sz="3200" b="1" dirty="0">
                <a:latin typeface="Times New Roman" panose="02020603050405020304" pitchFamily="18" charset="0"/>
                <a:ea typeface="Times New Roman" panose="02020603050405020304" pitchFamily="18" charset="0"/>
              </a:rPr>
              <a:t>l niwelirlemede plan gurmak we ta</a:t>
            </a:r>
            <a:r>
              <a:rPr lang="hr-HR" sz="3200" b="1" dirty="0">
                <a:latin typeface="Times New Roman" panose="02020603050405020304" pitchFamily="18" charset="0"/>
                <a:ea typeface="Times New Roman" panose="02020603050405020304" pitchFamily="18" charset="0"/>
              </a:rPr>
              <a:t>ý</a:t>
            </a:r>
            <a:r>
              <a:rPr lang="es-ES" sz="3200" b="1" dirty="0" smtClean="0">
                <a:latin typeface="Times New Roman" panose="02020603050405020304" pitchFamily="18" charset="0"/>
                <a:ea typeface="Times New Roman" panose="02020603050405020304" pitchFamily="18" charset="0"/>
              </a:rPr>
              <a:t>arlamak</a:t>
            </a:r>
            <a:r>
              <a:rPr lang="tk-TM" sz="3200" b="1" dirty="0" smtClean="0">
                <a:latin typeface="Times New Roman" panose="02020603050405020304" pitchFamily="18" charset="0"/>
                <a:ea typeface="Times New Roman" panose="02020603050405020304" pitchFamily="18" charset="0"/>
              </a:rPr>
              <a:t>.</a:t>
            </a: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Inedördül niwelirlemäniñ netijeleri esasynda ýer üstüni tekizlemek</a:t>
            </a:r>
            <a:r>
              <a:rPr lang="tk-TM" sz="3200" b="1" dirty="0" smtClean="0">
                <a:latin typeface="Times New Roman" panose="02020603050405020304" pitchFamily="18" charset="0"/>
                <a:ea typeface="Times New Roman" panose="02020603050405020304" pitchFamily="18" charset="0"/>
              </a:rPr>
              <a:t>.</a:t>
            </a: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a:bodyPr>
          <a:lstStyle/>
          <a:p>
            <a:pPr algn="just"/>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cs-CZ" sz="4000" dirty="0">
                <a:latin typeface="Times New Roman" panose="02020603050405020304" pitchFamily="18" charset="0"/>
                <a:ea typeface="Times New Roman" panose="02020603050405020304" pitchFamily="18" charset="0"/>
              </a:rPr>
              <a:t>Ähli </a:t>
            </a:r>
            <a:r>
              <a:rPr lang="cs-CZ" sz="4000" b="1" dirty="0">
                <a:latin typeface="Times New Roman" panose="02020603050405020304" pitchFamily="18" charset="0"/>
                <a:ea typeface="Times New Roman" panose="02020603050405020304" pitchFamily="18" charset="0"/>
              </a:rPr>
              <a:t>niwelirlenen</a:t>
            </a:r>
            <a:r>
              <a:rPr lang="cs-CZ" sz="4000" dirty="0">
                <a:latin typeface="Times New Roman" panose="02020603050405020304" pitchFamily="18" charset="0"/>
                <a:ea typeface="Times New Roman" panose="02020603050405020304" pitchFamily="18" charset="0"/>
              </a:rPr>
              <a:t> nokotlaryň belentlik bahalary hasaplanandan soň gorizontallar geçirilen plan düzülýär. Kagyz ýüzünde saýlanyp alynan </a:t>
            </a:r>
            <a:r>
              <a:rPr lang="cs-CZ" sz="4000" b="1" dirty="0">
                <a:latin typeface="Times New Roman" panose="02020603050405020304" pitchFamily="18" charset="0"/>
                <a:ea typeface="Times New Roman" panose="02020603050405020304" pitchFamily="18" charset="0"/>
              </a:rPr>
              <a:t>masştab</a:t>
            </a:r>
            <a:r>
              <a:rPr lang="cs-CZ" sz="4000" dirty="0">
                <a:latin typeface="Times New Roman" panose="02020603050405020304" pitchFamily="18" charset="0"/>
                <a:ea typeface="Times New Roman" panose="02020603050405020304" pitchFamily="18" charset="0"/>
              </a:rPr>
              <a:t> boýunça inedördülleriň tory gurulýar we olaryñ burç depeleriniň golaýynda, inedördül niwelirlemäniň žurnalyndan </a:t>
            </a:r>
            <a:r>
              <a:rPr lang="cs-CZ" sz="4000" b="1" dirty="0">
                <a:latin typeface="Times New Roman" panose="02020603050405020304" pitchFamily="18" charset="0"/>
                <a:ea typeface="Times New Roman" panose="02020603050405020304" pitchFamily="18" charset="0"/>
              </a:rPr>
              <a:t>0.01m</a:t>
            </a:r>
            <a:r>
              <a:rPr lang="cs-CZ" sz="4000" dirty="0">
                <a:latin typeface="Times New Roman" panose="02020603050405020304" pitchFamily="18" charset="0"/>
                <a:ea typeface="Times New Roman" panose="02020603050405020304" pitchFamily="18" charset="0"/>
              </a:rPr>
              <a:t> çenli tegelekläp belentlik bahalary göçirilip ýazylýar. Gorizontallaryň belentlik bahalary relýefiň beýiklik kesiminiň sanyna göni baglydyr.</a:t>
            </a:r>
            <a:endParaRPr lang="ru-RU" sz="4000" dirty="0"/>
          </a:p>
          <a:p>
            <a:pPr marL="457200" marR="75565" indent="0" algn="just">
              <a:spcAft>
                <a:spcPts val="0"/>
              </a:spcAft>
              <a:buNone/>
            </a:pP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86667"/>
          </a:xfrm>
        </p:spPr>
        <p:txBody>
          <a:bodyPr/>
          <a:lstStyle/>
          <a:p>
            <a:endParaRPr lang="ru-RU" dirty="0"/>
          </a:p>
        </p:txBody>
      </p:sp>
      <p:sp>
        <p:nvSpPr>
          <p:cNvPr id="3" name="Объект 2"/>
          <p:cNvSpPr>
            <a:spLocks noGrp="1"/>
          </p:cNvSpPr>
          <p:nvPr>
            <p:ph idx="1"/>
          </p:nvPr>
        </p:nvSpPr>
        <p:spPr>
          <a:xfrm>
            <a:off x="838200" y="1450731"/>
            <a:ext cx="10515600" cy="4726232"/>
          </a:xfrm>
        </p:spPr>
        <p:txBody>
          <a:bodyPr/>
          <a:lstStyle/>
          <a:p>
            <a:pPr algn="just"/>
            <a:r>
              <a:rPr lang="tk-TM" b="1" dirty="0" smtClean="0">
                <a:latin typeface="Times New Roman" panose="02020603050405020304" pitchFamily="18" charset="0"/>
                <a:ea typeface="Times New Roman" panose="02020603050405020304" pitchFamily="18" charset="0"/>
              </a:rPr>
              <a:t>    </a:t>
            </a:r>
            <a:r>
              <a:rPr lang="ru-RU" sz="3200" b="1" dirty="0" smtClean="0">
                <a:latin typeface="Times New Roman" panose="02020603050405020304" pitchFamily="18" charset="0"/>
                <a:ea typeface="Times New Roman" panose="02020603050405020304" pitchFamily="18" charset="0"/>
              </a:rPr>
              <a:t>M</a:t>
            </a:r>
            <a:r>
              <a:rPr lang="cs-CZ" sz="3200" b="1" dirty="0">
                <a:latin typeface="Times New Roman" panose="02020603050405020304" pitchFamily="18" charset="0"/>
                <a:ea typeface="Times New Roman" panose="02020603050405020304" pitchFamily="18" charset="0"/>
              </a:rPr>
              <a:t>ysal üçin,</a:t>
            </a:r>
            <a:r>
              <a:rPr lang="cs-CZ" sz="3200"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relýefiň</a:t>
            </a:r>
            <a:r>
              <a:rPr lang="cs-CZ" sz="3200" dirty="0">
                <a:latin typeface="Times New Roman" panose="02020603050405020304" pitchFamily="18" charset="0"/>
                <a:ea typeface="Times New Roman" panose="02020603050405020304" pitchFamily="18" charset="0"/>
              </a:rPr>
              <a:t> beýiklik kesimi </a:t>
            </a:r>
            <a:r>
              <a:rPr lang="cs-CZ" sz="3200" b="1" dirty="0">
                <a:latin typeface="Times New Roman" panose="02020603050405020304" pitchFamily="18" charset="0"/>
                <a:ea typeface="Times New Roman" panose="02020603050405020304" pitchFamily="18" charset="0"/>
              </a:rPr>
              <a:t>0,25m</a:t>
            </a:r>
            <a:r>
              <a:rPr lang="cs-CZ" sz="3200" dirty="0">
                <a:latin typeface="Times New Roman" panose="02020603050405020304" pitchFamily="18" charset="0"/>
                <a:ea typeface="Times New Roman" panose="02020603050405020304" pitchFamily="18" charset="0"/>
              </a:rPr>
              <a:t> deň bolsa, onda gorizontallar şeýle bahalara eýe bolýarlar. </a:t>
            </a:r>
            <a:r>
              <a:rPr lang="cs-CZ" sz="3200" b="1" dirty="0">
                <a:latin typeface="Times New Roman" panose="02020603050405020304" pitchFamily="18" charset="0"/>
                <a:ea typeface="Times New Roman" panose="02020603050405020304" pitchFamily="18" charset="0"/>
              </a:rPr>
              <a:t>66,00; 66,25; 66,50; 66,75; 67,00;</a:t>
            </a:r>
            <a:r>
              <a:rPr lang="cs-CZ" sz="3200" dirty="0">
                <a:latin typeface="Times New Roman" panose="02020603050405020304" pitchFamily="18" charset="0"/>
                <a:ea typeface="Times New Roman" panose="02020603050405020304" pitchFamily="18" charset="0"/>
              </a:rPr>
              <a:t> we ş.m.</a:t>
            </a:r>
            <a:endParaRPr lang="ru-RU" sz="3200" dirty="0"/>
          </a:p>
          <a:p>
            <a:pPr indent="449580" algn="just">
              <a:lnSpc>
                <a:spcPct val="107000"/>
              </a:lnSpc>
              <a:spcAft>
                <a:spcPts val="0"/>
              </a:spcAft>
            </a:pP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Planyň</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ýüzünde, belentlik bahalary belli bolan nokatlaryň arasynda, gorizontalyň bahasy bilen, nokadyň ýagdaýyny paletkanyň kömegi bilen, grafiki usulda-interpolýasiýa usulynda kesgitläp bolýar </a:t>
            </a: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hr-HR" sz="3200" b="1" dirty="0">
                <a:latin typeface="Times New Roman" panose="02020603050405020304" pitchFamily="18" charset="0"/>
                <a:ea typeface="Times New Roman" panose="02020603050405020304" pitchFamily="18" charset="0"/>
                <a:cs typeface="Times New Roman" panose="02020603050405020304" pitchFamily="18" charset="0"/>
              </a:rPr>
              <a:t>9.</a:t>
            </a:r>
            <a:r>
              <a:rPr lang="ru-RU" sz="3200" b="1" dirty="0">
                <a:latin typeface="Times New Roman" panose="02020603050405020304" pitchFamily="18" charset="0"/>
                <a:ea typeface="Times New Roman" panose="02020603050405020304" pitchFamily="18" charset="0"/>
                <a:cs typeface="Times New Roman" panose="02020603050405020304" pitchFamily="18" charset="0"/>
              </a:rPr>
              <a:t>1</a:t>
            </a:r>
            <a:r>
              <a:rPr lang="hr-HR"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nji surat).</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endParaRPr lang="ru-RU" sz="32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marL="0" indent="0" algn="just">
              <a:lnSpc>
                <a:spcPct val="150000"/>
              </a:lnSpc>
              <a:buNone/>
            </a:pPr>
            <a:endParaRPr lang="ru-RU" sz="3200" dirty="0"/>
          </a:p>
        </p:txBody>
      </p:sp>
      <p:sp>
        <p:nvSpPr>
          <p:cNvPr id="4" name="Прямоугольник 3"/>
          <p:cNvSpPr/>
          <p:nvPr/>
        </p:nvSpPr>
        <p:spPr>
          <a:xfrm>
            <a:off x="3543299" y="5626350"/>
            <a:ext cx="5503985" cy="523220"/>
          </a:xfrm>
          <a:prstGeom prst="rect">
            <a:avLst/>
          </a:prstGeom>
        </p:spPr>
        <p:txBody>
          <a:bodyPr wrap="square">
            <a:spAutoFit/>
          </a:bodyPr>
          <a:lstStyle/>
          <a:p>
            <a:pPr algn="ctr"/>
            <a:r>
              <a:rPr lang="tk-TM" sz="2800" b="1" dirty="0" smtClean="0"/>
              <a:t>9.1-nji Surat.</a:t>
            </a:r>
            <a:endParaRPr lang="ru-RU" sz="2800" b="1" dirty="0"/>
          </a:p>
        </p:txBody>
      </p:sp>
      <p:pic>
        <p:nvPicPr>
          <p:cNvPr id="5" name="Рисунок 4"/>
          <p:cNvPicPr>
            <a:picLocks noChangeAspect="1"/>
          </p:cNvPicPr>
          <p:nvPr/>
        </p:nvPicPr>
        <p:blipFill>
          <a:blip r:embed="rId2"/>
          <a:stretch>
            <a:fillRect/>
          </a:stretch>
        </p:blipFill>
        <p:spPr>
          <a:xfrm>
            <a:off x="1776046" y="633046"/>
            <a:ext cx="8352691" cy="4914900"/>
          </a:xfrm>
          <a:prstGeom prst="rect">
            <a:avLst/>
          </a:prstGeom>
        </p:spPr>
      </p:pic>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372100"/>
          </a:xfrm>
        </p:spPr>
        <p:txBody>
          <a:bodyPr>
            <a:normAutofit fontScale="92500" lnSpcReduction="10000"/>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indent="449580" algn="just">
              <a:lnSpc>
                <a:spcPct val="107000"/>
              </a:lnSpc>
              <a:spcAft>
                <a:spcPts val="0"/>
              </a:spcAft>
            </a:pP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hr-HR" sz="3600" b="1" dirty="0" smtClean="0">
                <a:latin typeface="Times New Roman" panose="02020603050405020304" pitchFamily="18" charset="0"/>
                <a:ea typeface="Times New Roman" panose="02020603050405020304" pitchFamily="18" charset="0"/>
                <a:cs typeface="Times New Roman" panose="02020603050405020304" pitchFamily="18" charset="0"/>
              </a:rPr>
              <a:t>Paletka</a:t>
            </a:r>
            <a:r>
              <a:rPr lang="hr-HR" sz="3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aňyrsy görünip duran sellilloid kagyzyň ýüzünde </a:t>
            </a:r>
            <a:r>
              <a:rPr lang="hr-HR" sz="3600" b="1" dirty="0" smtClean="0">
                <a:latin typeface="Times New Roman" panose="02020603050405020304" pitchFamily="18" charset="0"/>
                <a:ea typeface="Times New Roman" panose="02020603050405020304" pitchFamily="18" charset="0"/>
                <a:cs typeface="Times New Roman" panose="02020603050405020304" pitchFamily="18" charset="0"/>
              </a:rPr>
              <a:t>5</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hr-HR" sz="3600" b="1" dirty="0" smtClean="0">
                <a:latin typeface="Times New Roman" panose="02020603050405020304" pitchFamily="18" charset="0"/>
                <a:ea typeface="Times New Roman" panose="02020603050405020304" pitchFamily="18" charset="0"/>
                <a:cs typeface="Times New Roman" panose="02020603050405020304" pitchFamily="18" charset="0"/>
              </a:rPr>
              <a:t>mm</a:t>
            </a:r>
            <a:r>
              <a:rPr lang="hr-HR" sz="3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aralykdan paralel göni çyzyklar geçirilip, olaryň ugrynda gorizontallaryň bahalary ýazylan.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kagyzy listi</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göz öňüne getirýär.</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hr-HR" sz="3600" b="1" dirty="0" smtClean="0">
                <a:latin typeface="Times New Roman" panose="02020603050405020304" pitchFamily="18" charset="0"/>
                <a:ea typeface="Times New Roman" panose="02020603050405020304" pitchFamily="18" charset="0"/>
                <a:cs typeface="Times New Roman" panose="02020603050405020304" pitchFamily="18" charset="0"/>
              </a:rPr>
              <a:t>Paletkanyň</a:t>
            </a:r>
            <a:r>
              <a:rPr lang="hr-HR" sz="3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degişli bahasy A  nokadyň belentlik bahasyna gabat bolar ýaly ýagdaýda </a:t>
            </a:r>
            <a:r>
              <a:rPr lang="hr-HR" sz="3600" b="1" dirty="0">
                <a:latin typeface="Times New Roman" panose="02020603050405020304" pitchFamily="18" charset="0"/>
                <a:ea typeface="Times New Roman" panose="02020603050405020304" pitchFamily="18" charset="0"/>
                <a:cs typeface="Times New Roman" panose="02020603050405020304" pitchFamily="18" charset="0"/>
              </a:rPr>
              <a:t>iňňäniň ujy</a:t>
            </a:r>
            <a:r>
              <a:rPr lang="hr-HR" sz="3600" dirty="0">
                <a:latin typeface="Times New Roman" panose="02020603050405020304" pitchFamily="18" charset="0"/>
                <a:ea typeface="Times New Roman" panose="02020603050405020304" pitchFamily="18" charset="0"/>
                <a:cs typeface="Times New Roman" panose="02020603050405020304" pitchFamily="18" charset="0"/>
              </a:rPr>
              <a:t> bilen dürtip berkidilýär we soň A nokadyň daşyndan paletkany aýlap B nokadyň belentlik bahasy paletkadaky degişli baha gabat geler ýaly goýmaly.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endParaRPr lang="en-US" dirty="0" smtClean="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0" y="791308"/>
            <a:ext cx="10946321" cy="5328959"/>
          </a:xfrm>
          <a:prstGeom prst="rect">
            <a:avLst/>
          </a:prstGeom>
        </p:spPr>
        <p:txBody>
          <a:bodyPr wrap="square">
            <a:spAutoFit/>
          </a:bodyPr>
          <a:lstStyle/>
          <a:p>
            <a:pPr indent="449580" algn="just">
              <a:lnSpc>
                <a:spcPct val="107000"/>
              </a:lnSpc>
              <a:spcAft>
                <a:spcPts val="0"/>
              </a:spcAft>
            </a:pPr>
            <a:r>
              <a:rPr lang="tk-TM" sz="3200" b="1" dirty="0" smtClean="0">
                <a:latin typeface="Times New Roman" panose="02020603050405020304" pitchFamily="18" charset="0"/>
                <a:cs typeface="Times New Roman" panose="02020603050405020304" pitchFamily="18" charset="0"/>
              </a:rPr>
              <a:t>        </a:t>
            </a:r>
            <a:r>
              <a:rPr lang="hr-HR" sz="4000" b="1" dirty="0">
                <a:latin typeface="Times New Roman" panose="02020603050405020304" pitchFamily="18" charset="0"/>
                <a:ea typeface="Times New Roman" panose="02020603050405020304" pitchFamily="18" charset="0"/>
                <a:cs typeface="Times New Roman" panose="02020603050405020304" pitchFamily="18" charset="0"/>
              </a:rPr>
              <a:t>Planda</a:t>
            </a:r>
            <a:r>
              <a:rPr lang="hr-HR" sz="4000" dirty="0">
                <a:latin typeface="Times New Roman" panose="02020603050405020304" pitchFamily="18" charset="0"/>
                <a:ea typeface="Times New Roman" panose="02020603050405020304" pitchFamily="18" charset="0"/>
                <a:cs typeface="Times New Roman" panose="02020603050405020304" pitchFamily="18" charset="0"/>
              </a:rPr>
              <a:t> AB göni çyzygyň ugrynda paletkada çyzyklaryň kesişýän ýerinde degişli bahaly gorizontallaryň nokatlary alynýar.</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k-TM" sz="4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cs-CZ" sz="4000" dirty="0" smtClean="0">
                <a:latin typeface="Times New Roman" panose="02020603050405020304" pitchFamily="18" charset="0"/>
                <a:ea typeface="Times New Roman" panose="02020603050405020304" pitchFamily="18" charset="0"/>
                <a:cs typeface="Times New Roman" panose="02020603050405020304" pitchFamily="18" charset="0"/>
              </a:rPr>
              <a:t>Inedördülleriň </a:t>
            </a:r>
            <a:r>
              <a:rPr lang="cs-CZ" sz="4000" dirty="0">
                <a:latin typeface="Times New Roman" panose="02020603050405020304" pitchFamily="18" charset="0"/>
                <a:ea typeface="Times New Roman" panose="02020603050405020304" pitchFamily="18" charset="0"/>
                <a:cs typeface="Times New Roman" panose="02020603050405020304" pitchFamily="18" charset="0"/>
              </a:rPr>
              <a:t>ähli taraplaryndan, käbir halatda onuň </a:t>
            </a:r>
            <a:r>
              <a:rPr lang="cs-CZ" sz="4000" b="1" dirty="0">
                <a:latin typeface="Times New Roman" panose="02020603050405020304" pitchFamily="18" charset="0"/>
                <a:ea typeface="Times New Roman" panose="02020603050405020304" pitchFamily="18" charset="0"/>
                <a:cs typeface="Times New Roman" panose="02020603050405020304" pitchFamily="18" charset="0"/>
              </a:rPr>
              <a:t>diogonallaryndan </a:t>
            </a:r>
            <a:r>
              <a:rPr lang="cs-CZ" sz="4000" dirty="0">
                <a:latin typeface="Times New Roman" panose="02020603050405020304" pitchFamily="18" charset="0"/>
                <a:ea typeface="Times New Roman" panose="02020603050405020304" pitchFamily="18" charset="0"/>
                <a:cs typeface="Times New Roman" panose="02020603050405020304" pitchFamily="18" charset="0"/>
              </a:rPr>
              <a:t>gorizontallaryň geçmeli nokatlary interpolýasiýa usuly bilen kesgitleniläýr. Şeýle usul bilen alynan birmeňzeş bahaly  nokotlar endigan çyzyklar bilen birikdirilýär.</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1907930" y="888024"/>
            <a:ext cx="8194431" cy="5020407"/>
          </a:xfrm>
          <a:prstGeom prst="rect">
            <a:avLst/>
          </a:prstGeom>
        </p:spPr>
      </p:pic>
      <p:sp>
        <p:nvSpPr>
          <p:cNvPr id="5" name="Прямоугольник 4"/>
          <p:cNvSpPr/>
          <p:nvPr/>
        </p:nvSpPr>
        <p:spPr>
          <a:xfrm>
            <a:off x="4255477" y="5747008"/>
            <a:ext cx="3921369" cy="761106"/>
          </a:xfrm>
          <a:prstGeom prst="rect">
            <a:avLst/>
          </a:prstGeom>
        </p:spPr>
        <p:txBody>
          <a:bodyPr wrap="square">
            <a:spAutoFit/>
          </a:bodyPr>
          <a:lstStyle/>
          <a:p>
            <a:pPr algn="ctr">
              <a:lnSpc>
                <a:spcPct val="107000"/>
              </a:lnSpc>
              <a:spcAft>
                <a:spcPts val="0"/>
              </a:spcAft>
            </a:pPr>
            <a:endParaRPr lang="tk-TM" sz="1400"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0"/>
              </a:spcAft>
            </a:pPr>
            <a:r>
              <a:rPr lang="hr-HR" sz="2800" b="1" dirty="0" smtClean="0">
                <a:latin typeface="Times New Roman" panose="02020603050405020304" pitchFamily="18" charset="0"/>
                <a:ea typeface="Times New Roman" panose="02020603050405020304" pitchFamily="18" charset="0"/>
                <a:cs typeface="Times New Roman" panose="02020603050405020304" pitchFamily="18" charset="0"/>
              </a:rPr>
              <a:t>9.</a:t>
            </a: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2</a:t>
            </a:r>
            <a:r>
              <a:rPr lang="hr-HR" sz="2800" b="1" dirty="0">
                <a:latin typeface="Times New Roman" panose="02020603050405020304" pitchFamily="18" charset="0"/>
                <a:ea typeface="Times New Roman" panose="02020603050405020304" pitchFamily="18" charset="0"/>
                <a:cs typeface="Times New Roman" panose="02020603050405020304" pitchFamily="18" charset="0"/>
              </a:rPr>
              <a:t>-</a:t>
            </a:r>
            <a:r>
              <a:rPr lang="cs-CZ" sz="2800" b="1" dirty="0">
                <a:latin typeface="Times New Roman" panose="02020603050405020304" pitchFamily="18" charset="0"/>
                <a:ea typeface="Times New Roman" panose="02020603050405020304" pitchFamily="18" charset="0"/>
                <a:cs typeface="Times New Roman" panose="02020603050405020304" pitchFamily="18" charset="0"/>
              </a:rPr>
              <a:t>nji surat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446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78937"/>
          </a:xfrm>
        </p:spPr>
        <p:txBody>
          <a:bodyPr>
            <a:normAutofit fontScale="90000"/>
          </a:bodyPr>
          <a:lstStyle/>
          <a:p>
            <a:endParaRPr lang="ru-RU" dirty="0"/>
          </a:p>
        </p:txBody>
      </p:sp>
      <p:sp>
        <p:nvSpPr>
          <p:cNvPr id="3" name="Объект 2"/>
          <p:cNvSpPr>
            <a:spLocks noGrp="1"/>
          </p:cNvSpPr>
          <p:nvPr>
            <p:ph idx="1"/>
          </p:nvPr>
        </p:nvSpPr>
        <p:spPr>
          <a:xfrm>
            <a:off x="838200" y="844062"/>
            <a:ext cx="10515600" cy="5772044"/>
          </a:xfrm>
        </p:spPr>
        <p:txBody>
          <a:bodyPr>
            <a:normAutofit/>
          </a:bodyPr>
          <a:lstStyle/>
          <a:p>
            <a:pPr indent="571500" algn="just">
              <a:lnSpc>
                <a:spcPct val="107000"/>
              </a:lnSpc>
              <a:spcAft>
                <a:spcPts val="0"/>
              </a:spcAft>
            </a:pPr>
            <a:r>
              <a:rPr lang="cs-CZ" sz="3600" b="1" dirty="0">
                <a:latin typeface="Times New Roman" panose="02020603050405020304" pitchFamily="18" charset="0"/>
                <a:ea typeface="Times New Roman" panose="02020603050405020304" pitchFamily="18" charset="0"/>
                <a:cs typeface="Times New Roman" panose="02020603050405020304" pitchFamily="18" charset="0"/>
              </a:rPr>
              <a:t>Planda</a:t>
            </a:r>
            <a:r>
              <a:rPr lang="cs-CZ" sz="3600" dirty="0">
                <a:latin typeface="Times New Roman" panose="02020603050405020304" pitchFamily="18" charset="0"/>
                <a:ea typeface="Times New Roman" panose="02020603050405020304" pitchFamily="18" charset="0"/>
                <a:cs typeface="Times New Roman" panose="02020603050405020304" pitchFamily="18" charset="0"/>
              </a:rPr>
              <a:t> gorizontallary geçirmek üçin teoriýada gorizontallaryň kesimleri boýunça olaryň arasyndaky interwaly hasaplap bolýa</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r.</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0" indent="0" algn="ctr">
              <a:spcAft>
                <a:spcPts val="0"/>
              </a:spcAft>
              <a:buNone/>
            </a:pPr>
            <a:r>
              <a:rPr lang="en-US" sz="3500" b="1" i="1" dirty="0">
                <a:solidFill>
                  <a:srgbClr val="000000"/>
                </a:solidFill>
                <a:latin typeface="Times New Roman" panose="02020603050405020304" pitchFamily="18" charset="0"/>
                <a:ea typeface="Times New Roman" panose="02020603050405020304" pitchFamily="18" charset="0"/>
              </a:rPr>
              <a:t> </a:t>
            </a:r>
            <a:endParaRPr lang="ru-RU" sz="3500" dirty="0">
              <a:latin typeface="Times New Roman" panose="02020603050405020304" pitchFamily="18" charset="0"/>
              <a:ea typeface="Times New Roman" panose="02020603050405020304" pitchFamily="18" charset="0"/>
            </a:endParaRPr>
          </a:p>
          <a:p>
            <a:endParaRPr lang="ru-RU" dirty="0"/>
          </a:p>
        </p:txBody>
      </p:sp>
      <p:pic>
        <p:nvPicPr>
          <p:cNvPr id="4" name="Рисунок 3"/>
          <p:cNvPicPr>
            <a:picLocks noChangeAspect="1"/>
          </p:cNvPicPr>
          <p:nvPr/>
        </p:nvPicPr>
        <p:blipFill>
          <a:blip r:embed="rId2"/>
          <a:stretch>
            <a:fillRect/>
          </a:stretch>
        </p:blipFill>
        <p:spPr>
          <a:xfrm>
            <a:off x="2611318" y="2286001"/>
            <a:ext cx="6277706" cy="3710354"/>
          </a:xfrm>
          <a:prstGeom prst="rect">
            <a:avLst/>
          </a:prstGeom>
        </p:spPr>
      </p:pic>
      <p:sp>
        <p:nvSpPr>
          <p:cNvPr id="5" name="Прямоугольник 4"/>
          <p:cNvSpPr/>
          <p:nvPr/>
        </p:nvSpPr>
        <p:spPr>
          <a:xfrm>
            <a:off x="5065109" y="6085512"/>
            <a:ext cx="2061783" cy="530594"/>
          </a:xfrm>
          <a:prstGeom prst="rect">
            <a:avLst/>
          </a:prstGeom>
        </p:spPr>
        <p:txBody>
          <a:bodyPr wrap="none">
            <a:spAutoFit/>
          </a:bodyPr>
          <a:lstStyle/>
          <a:p>
            <a:pPr algn="ctr">
              <a:lnSpc>
                <a:spcPct val="107000"/>
              </a:lnSpc>
              <a:spcAft>
                <a:spcPts val="0"/>
              </a:spcAft>
            </a:pPr>
            <a:r>
              <a:rPr lang="hr-HR" sz="2800" b="1" dirty="0">
                <a:latin typeface="Times New Roman" panose="02020603050405020304" pitchFamily="18" charset="0"/>
                <a:ea typeface="Times New Roman" panose="02020603050405020304" pitchFamily="18" charset="0"/>
                <a:cs typeface="Times New Roman" panose="02020603050405020304" pitchFamily="18" charset="0"/>
              </a:rPr>
              <a:t>9.</a:t>
            </a: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3</a:t>
            </a:r>
            <a:r>
              <a:rPr lang="hr-HR" sz="2800" b="1" dirty="0">
                <a:latin typeface="Times New Roman" panose="02020603050405020304" pitchFamily="18" charset="0"/>
                <a:ea typeface="Times New Roman" panose="02020603050405020304" pitchFamily="18" charset="0"/>
                <a:cs typeface="Times New Roman" panose="02020603050405020304" pitchFamily="18" charset="0"/>
              </a:rPr>
              <a:t>-</a:t>
            </a:r>
            <a:r>
              <a:rPr lang="cs-CZ" sz="2800" b="1" dirty="0">
                <a:latin typeface="Times New Roman" panose="02020603050405020304" pitchFamily="18" charset="0"/>
                <a:ea typeface="Times New Roman" panose="02020603050405020304" pitchFamily="18" charset="0"/>
                <a:cs typeface="Times New Roman" panose="02020603050405020304" pitchFamily="18" charset="0"/>
              </a:rPr>
              <a:t>nji surat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85193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741</Words>
  <Application>Microsoft Office PowerPoint</Application>
  <PresentationFormat>Широкоэкранный</PresentationFormat>
  <Paragraphs>43</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Tema:Inedördül niwelirlemäniñ planynda gorizontallary geçirmek.</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68</cp:revision>
  <dcterms:created xsi:type="dcterms:W3CDTF">2019-02-11T16:56:33Z</dcterms:created>
  <dcterms:modified xsi:type="dcterms:W3CDTF">2019-04-18T13:44:53Z</dcterms:modified>
</cp:coreProperties>
</file>