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5">
  <p:sldMasterIdLst>
    <p:sldMasterId id="2147483712" r:id="rId1"/>
  </p:sldMasterIdLst>
  <p:notesMasterIdLst>
    <p:notesMasterId r:id="rId18"/>
  </p:notesMasterIdLst>
  <p:sldIdLst>
    <p:sldId id="256" r:id="rId2"/>
    <p:sldId id="257" r:id="rId3"/>
    <p:sldId id="258" r:id="rId4"/>
    <p:sldId id="259" r:id="rId5"/>
    <p:sldId id="260" r:id="rId6"/>
    <p:sldId id="261" r:id="rId7"/>
    <p:sldId id="262" r:id="rId8"/>
    <p:sldId id="263" r:id="rId9"/>
    <p:sldId id="281" r:id="rId10"/>
    <p:sldId id="264" r:id="rId11"/>
    <p:sldId id="275" r:id="rId12"/>
    <p:sldId id="276" r:id="rId13"/>
    <p:sldId id="282" r:id="rId14"/>
    <p:sldId id="283" r:id="rId15"/>
    <p:sldId id="284" r:id="rId16"/>
    <p:sldId id="285" r:id="rId17"/>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00" autoAdjust="0"/>
    <p:restoredTop sz="94660"/>
  </p:normalViewPr>
  <p:slideViewPr>
    <p:cSldViewPr snapToGrid="0">
      <p:cViewPr varScale="1">
        <p:scale>
          <a:sx n="70" d="100"/>
          <a:sy n="70" d="100"/>
        </p:scale>
        <p:origin x="738"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D58C8F4-5F40-4AB4-AA27-EFBB3D60331F}" type="datetimeFigureOut">
              <a:rPr lang="ru-RU" smtClean="0"/>
              <a:t>04.10.2021</a:t>
            </a:fld>
            <a:endParaRPr lang="ru-RU"/>
          </a:p>
        </p:txBody>
      </p:sp>
      <p:sp>
        <p:nvSpPr>
          <p:cNvPr id="4" name="Образ слайда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AC91374-5241-4855-B6F8-B98CFF1C87F0}" type="slidenum">
              <a:rPr lang="ru-RU" smtClean="0"/>
              <a:t>‹#›</a:t>
            </a:fld>
            <a:endParaRPr lang="ru-RU"/>
          </a:p>
        </p:txBody>
      </p:sp>
    </p:spTree>
    <p:extLst>
      <p:ext uri="{BB962C8B-B14F-4D97-AF65-F5344CB8AC3E}">
        <p14:creationId xmlns:p14="http://schemas.microsoft.com/office/powerpoint/2010/main" val="342963274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fld id="{BAC91374-5241-4855-B6F8-B98CFF1C87F0}" type="slidenum">
              <a:rPr lang="ru-RU" smtClean="0"/>
              <a:t>9</a:t>
            </a:fld>
            <a:endParaRPr lang="ru-RU"/>
          </a:p>
        </p:txBody>
      </p:sp>
    </p:spTree>
    <p:extLst>
      <p:ext uri="{BB962C8B-B14F-4D97-AF65-F5344CB8AC3E}">
        <p14:creationId xmlns:p14="http://schemas.microsoft.com/office/powerpoint/2010/main" val="27941167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ru-RU" smtClean="0"/>
              <a:t>Образец заголовка</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accent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2369424F-84E3-41D9-8E10-468EC387B4F2}" type="datetimeFigureOut">
              <a:rPr lang="ru-RU" smtClean="0"/>
              <a:t>04.10.2021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AC63E332-D8E7-47F1-A35A-C5D844F4930C}" type="slidenum">
              <a:rPr lang="ru-RU" smtClean="0"/>
              <a:t>‹#›</a:t>
            </a:fld>
            <a:endParaRPr lang="ru-RU"/>
          </a:p>
        </p:txBody>
      </p:sp>
    </p:spTree>
    <p:extLst>
      <p:ext uri="{BB962C8B-B14F-4D97-AF65-F5344CB8AC3E}">
        <p14:creationId xmlns:p14="http://schemas.microsoft.com/office/powerpoint/2010/main" val="403007511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Панорамная фотография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2369424F-84E3-41D9-8E10-468EC387B4F2}" type="datetimeFigureOut">
              <a:rPr lang="ru-RU" smtClean="0"/>
              <a:t>04.10.2021</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AC63E332-D8E7-47F1-A35A-C5D844F4930C}" type="slidenum">
              <a:rPr lang="ru-RU" smtClean="0"/>
              <a:t>‹#›</a:t>
            </a:fld>
            <a:endParaRPr lang="ru-RU"/>
          </a:p>
        </p:txBody>
      </p:sp>
    </p:spTree>
    <p:extLst>
      <p:ext uri="{BB962C8B-B14F-4D97-AF65-F5344CB8AC3E}">
        <p14:creationId xmlns:p14="http://schemas.microsoft.com/office/powerpoint/2010/main" val="18572014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ru-RU" smtClean="0"/>
              <a:t>Образец заголовка</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4" name="Date Placeholder 3"/>
          <p:cNvSpPr>
            <a:spLocks noGrp="1"/>
          </p:cNvSpPr>
          <p:nvPr>
            <p:ph type="dt" sz="half" idx="10"/>
          </p:nvPr>
        </p:nvSpPr>
        <p:spPr/>
        <p:txBody>
          <a:bodyPr/>
          <a:lstStyle/>
          <a:p>
            <a:fld id="{2369424F-84E3-41D9-8E10-468EC387B4F2}" type="datetimeFigureOut">
              <a:rPr lang="ru-RU" smtClean="0"/>
              <a:t>04.10.2021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AC63E332-D8E7-47F1-A35A-C5D844F4930C}" type="slidenum">
              <a:rPr lang="ru-RU" smtClean="0"/>
              <a:t>‹#›</a:t>
            </a:fld>
            <a:endParaRPr lang="ru-RU"/>
          </a:p>
        </p:txBody>
      </p:sp>
    </p:spTree>
    <p:extLst>
      <p:ext uri="{BB962C8B-B14F-4D97-AF65-F5344CB8AC3E}">
        <p14:creationId xmlns:p14="http://schemas.microsoft.com/office/powerpoint/2010/main" val="279309934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ru-RU" smtClean="0"/>
              <a:t>Образец заголовка</a:t>
            </a:r>
            <a:endParaRPr lang="en-US" dirty="0"/>
          </a:p>
        </p:txBody>
      </p:sp>
      <p:sp>
        <p:nvSpPr>
          <p:cNvPr id="14" name="Text Placeholder 3"/>
          <p:cNvSpPr>
            <a:spLocks noGrp="1"/>
          </p:cNvSpPr>
          <p:nvPr>
            <p:ph type="body" sz="half" idx="13"/>
          </p:nvPr>
        </p:nvSpPr>
        <p:spPr>
          <a:xfrm>
            <a:off x="1930400" y="3771174"/>
            <a:ext cx="7279649" cy="342174"/>
          </a:xfrm>
        </p:spPr>
        <p:txBody>
          <a:bodyPr anchor="t">
            <a:normAutofit/>
          </a:bodyPr>
          <a:lstStyle>
            <a:lvl1pPr marL="0" indent="0">
              <a:buNone/>
              <a:defRPr lang="en-US" sz="1400" b="0" i="0" kern="1200" cap="small" dirty="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4" name="Date Placeholder 3"/>
          <p:cNvSpPr>
            <a:spLocks noGrp="1"/>
          </p:cNvSpPr>
          <p:nvPr>
            <p:ph type="dt" sz="half" idx="10"/>
          </p:nvPr>
        </p:nvSpPr>
        <p:spPr/>
        <p:txBody>
          <a:bodyPr/>
          <a:lstStyle/>
          <a:p>
            <a:fld id="{2369424F-84E3-41D9-8E10-468EC387B4F2}" type="datetimeFigureOut">
              <a:rPr lang="ru-RU" smtClean="0"/>
              <a:t>04.10.2021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AC63E332-D8E7-47F1-A35A-C5D844F4930C}" type="slidenum">
              <a:rPr lang="ru-RU" smtClean="0"/>
              <a:t>‹#›</a:t>
            </a:fld>
            <a:endParaRPr lang="ru-RU"/>
          </a:p>
        </p:txBody>
      </p:sp>
      <p:sp>
        <p:nvSpPr>
          <p:cNvPr id="9" name="TextBox 8"/>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accent1"/>
                </a:solidFill>
                <a:latin typeface="Arial"/>
                <a:ea typeface="+mj-ea"/>
                <a:cs typeface="+mj-cs"/>
              </a:defRPr>
            </a:lvl1pPr>
          </a:lstStyle>
          <a:p>
            <a:pPr lvl="0"/>
            <a:r>
              <a:rPr lang="en-US" dirty="0"/>
              <a:t>“</a:t>
            </a:r>
          </a:p>
        </p:txBody>
      </p:sp>
      <p:sp>
        <p:nvSpPr>
          <p:cNvPr id="13" name="TextBox 12"/>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accent1"/>
                </a:solidFill>
                <a:latin typeface="Arial"/>
                <a:ea typeface="+mj-ea"/>
                <a:cs typeface="+mj-cs"/>
              </a:defRPr>
            </a:lvl1pPr>
          </a:lstStyle>
          <a:p>
            <a:pPr lvl="0"/>
            <a:r>
              <a:rPr lang="en-US" dirty="0"/>
              <a:t>”</a:t>
            </a:r>
          </a:p>
        </p:txBody>
      </p:sp>
    </p:spTree>
    <p:extLst>
      <p:ext uri="{BB962C8B-B14F-4D97-AF65-F5344CB8AC3E}">
        <p14:creationId xmlns:p14="http://schemas.microsoft.com/office/powerpoint/2010/main" val="369579237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2369424F-84E3-41D9-8E10-468EC387B4F2}" type="datetimeFigureOut">
              <a:rPr lang="ru-RU" smtClean="0"/>
              <a:t>04.10.2021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AC63E332-D8E7-47F1-A35A-C5D844F4930C}" type="slidenum">
              <a:rPr lang="ru-RU" smtClean="0"/>
              <a:t>‹#›</a:t>
            </a:fld>
            <a:endParaRPr lang="ru-RU"/>
          </a:p>
        </p:txBody>
      </p:sp>
    </p:spTree>
    <p:extLst>
      <p:ext uri="{BB962C8B-B14F-4D97-AF65-F5344CB8AC3E}">
        <p14:creationId xmlns:p14="http://schemas.microsoft.com/office/powerpoint/2010/main" val="359124123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Три колонки">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ru-RU" smtClean="0"/>
              <a:t>Образец заголовка</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cxnSp>
        <p:nvCxnSpPr>
          <p:cNvPr id="17" name="Straight Connector 16"/>
          <p:cNvCxnSpPr/>
          <p:nvPr/>
        </p:nvCxnSpPr>
        <p:spPr>
          <a:xfrm>
            <a:off x="3726142" y="2133600"/>
            <a:ext cx="0" cy="3962400"/>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2369424F-84E3-41D9-8E10-468EC387B4F2}" type="datetimeFigureOut">
              <a:rPr lang="ru-RU" smtClean="0"/>
              <a:t>04.10.2021</a:t>
            </a:fld>
            <a:endParaRPr lang="ru-RU"/>
          </a:p>
        </p:txBody>
      </p:sp>
      <p:sp>
        <p:nvSpPr>
          <p:cNvPr id="4"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AC63E332-D8E7-47F1-A35A-C5D844F4930C}" type="slidenum">
              <a:rPr lang="ru-RU" smtClean="0"/>
              <a:t>‹#›</a:t>
            </a:fld>
            <a:endParaRPr lang="ru-RU"/>
          </a:p>
        </p:txBody>
      </p:sp>
    </p:spTree>
    <p:extLst>
      <p:ext uri="{BB962C8B-B14F-4D97-AF65-F5344CB8AC3E}">
        <p14:creationId xmlns:p14="http://schemas.microsoft.com/office/powerpoint/2010/main" val="417531887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Столбец с тремя рисунками">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ru-RU" smtClean="0"/>
              <a:t>Образец заголовка</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cxnSp>
        <p:nvCxnSpPr>
          <p:cNvPr id="17" name="Straight Connector 16"/>
          <p:cNvCxnSpPr/>
          <p:nvPr/>
        </p:nvCxnSpPr>
        <p:spPr>
          <a:xfrm>
            <a:off x="3726142" y="2133600"/>
            <a:ext cx="0" cy="3962400"/>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2369424F-84E3-41D9-8E10-468EC387B4F2}" type="datetimeFigureOut">
              <a:rPr lang="ru-RU" smtClean="0"/>
              <a:t>04.10.2021</a:t>
            </a:fld>
            <a:endParaRPr lang="ru-RU"/>
          </a:p>
        </p:txBody>
      </p:sp>
      <p:sp>
        <p:nvSpPr>
          <p:cNvPr id="4"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AC63E332-D8E7-47F1-A35A-C5D844F4930C}" type="slidenum">
              <a:rPr lang="ru-RU" smtClean="0"/>
              <a:t>‹#›</a:t>
            </a:fld>
            <a:endParaRPr lang="ru-RU"/>
          </a:p>
        </p:txBody>
      </p:sp>
    </p:spTree>
    <p:extLst>
      <p:ext uri="{BB962C8B-B14F-4D97-AF65-F5344CB8AC3E}">
        <p14:creationId xmlns:p14="http://schemas.microsoft.com/office/powerpoint/2010/main" val="385771570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anchor="t" anchorCtr="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2369424F-84E3-41D9-8E10-468EC387B4F2}" type="datetimeFigureOut">
              <a:rPr lang="ru-RU" smtClean="0"/>
              <a:t>04.10.2021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AC63E332-D8E7-47F1-A35A-C5D844F4930C}" type="slidenum">
              <a:rPr lang="ru-RU" smtClean="0"/>
              <a:t>‹#›</a:t>
            </a:fld>
            <a:endParaRPr lang="ru-RU"/>
          </a:p>
        </p:txBody>
      </p:sp>
    </p:spTree>
    <p:extLst>
      <p:ext uri="{BB962C8B-B14F-4D97-AF65-F5344CB8AC3E}">
        <p14:creationId xmlns:p14="http://schemas.microsoft.com/office/powerpoint/2010/main" val="275430722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2369424F-84E3-41D9-8E10-468EC387B4F2}" type="datetimeFigureOut">
              <a:rPr lang="ru-RU" smtClean="0"/>
              <a:t>04.10.2021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AC63E332-D8E7-47F1-A35A-C5D844F4930C}" type="slidenum">
              <a:rPr lang="ru-RU" smtClean="0"/>
              <a:t>‹#›</a:t>
            </a:fld>
            <a:endParaRPr lang="ru-RU"/>
          </a:p>
        </p:txBody>
      </p:sp>
    </p:spTree>
    <p:extLst>
      <p:ext uri="{BB962C8B-B14F-4D97-AF65-F5344CB8AC3E}">
        <p14:creationId xmlns:p14="http://schemas.microsoft.com/office/powerpoint/2010/main" val="218188670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2369424F-84E3-41D9-8E10-468EC387B4F2}" type="datetimeFigureOut">
              <a:rPr lang="ru-RU" smtClean="0"/>
              <a:t>04.10.2021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AC63E332-D8E7-47F1-A35A-C5D844F4930C}" type="slidenum">
              <a:rPr lang="ru-RU" smtClean="0"/>
              <a:t>‹#›</a:t>
            </a:fld>
            <a:endParaRPr lang="ru-RU"/>
          </a:p>
        </p:txBody>
      </p:sp>
    </p:spTree>
    <p:extLst>
      <p:ext uri="{BB962C8B-B14F-4D97-AF65-F5344CB8AC3E}">
        <p14:creationId xmlns:p14="http://schemas.microsoft.com/office/powerpoint/2010/main" val="20957098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2369424F-84E3-41D9-8E10-468EC387B4F2}" type="datetimeFigureOut">
              <a:rPr lang="ru-RU" smtClean="0"/>
              <a:t>04.10.2021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AC63E332-D8E7-47F1-A35A-C5D844F4930C}" type="slidenum">
              <a:rPr lang="ru-RU" smtClean="0"/>
              <a:t>‹#›</a:t>
            </a:fld>
            <a:endParaRPr lang="ru-RU"/>
          </a:p>
        </p:txBody>
      </p:sp>
    </p:spTree>
    <p:extLst>
      <p:ext uri="{BB962C8B-B14F-4D97-AF65-F5344CB8AC3E}">
        <p14:creationId xmlns:p14="http://schemas.microsoft.com/office/powerpoint/2010/main" val="173529792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2369424F-84E3-41D9-8E10-468EC387B4F2}" type="datetimeFigureOut">
              <a:rPr lang="ru-RU" smtClean="0"/>
              <a:t>04.10.2021</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AC63E332-D8E7-47F1-A35A-C5D844F4930C}" type="slidenum">
              <a:rPr lang="ru-RU" smtClean="0"/>
              <a:t>‹#›</a:t>
            </a:fld>
            <a:endParaRPr lang="ru-RU"/>
          </a:p>
        </p:txBody>
      </p:sp>
    </p:spTree>
    <p:extLst>
      <p:ext uri="{BB962C8B-B14F-4D97-AF65-F5344CB8AC3E}">
        <p14:creationId xmlns:p14="http://schemas.microsoft.com/office/powerpoint/2010/main" val="247372138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ru-RU" smtClean="0"/>
              <a:t>Образец заголовка</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2369424F-84E3-41D9-8E10-468EC387B4F2}" type="datetimeFigureOut">
              <a:rPr lang="ru-RU" smtClean="0"/>
              <a:t>04.10.2021</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AC63E332-D8E7-47F1-A35A-C5D844F4930C}" type="slidenum">
              <a:rPr lang="ru-RU" smtClean="0"/>
              <a:t>‹#›</a:t>
            </a:fld>
            <a:endParaRPr lang="ru-RU"/>
          </a:p>
        </p:txBody>
      </p:sp>
    </p:spTree>
    <p:extLst>
      <p:ext uri="{BB962C8B-B14F-4D97-AF65-F5344CB8AC3E}">
        <p14:creationId xmlns:p14="http://schemas.microsoft.com/office/powerpoint/2010/main" val="5219850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7" name="Date Placeholder 2"/>
          <p:cNvSpPr>
            <a:spLocks noGrp="1"/>
          </p:cNvSpPr>
          <p:nvPr>
            <p:ph type="dt" sz="half" idx="10"/>
          </p:nvPr>
        </p:nvSpPr>
        <p:spPr/>
        <p:txBody>
          <a:bodyPr/>
          <a:lstStyle/>
          <a:p>
            <a:fld id="{2369424F-84E3-41D9-8E10-468EC387B4F2}" type="datetimeFigureOut">
              <a:rPr lang="ru-RU" smtClean="0"/>
              <a:t>04.10.2021</a:t>
            </a:fld>
            <a:endParaRPr lang="ru-RU"/>
          </a:p>
        </p:txBody>
      </p:sp>
      <p:sp>
        <p:nvSpPr>
          <p:cNvPr id="5" name="Footer Placeholder 3"/>
          <p:cNvSpPr>
            <a:spLocks noGrp="1"/>
          </p:cNvSpPr>
          <p:nvPr>
            <p:ph type="ftr" sz="quarter" idx="11"/>
          </p:nvPr>
        </p:nvSpPr>
        <p:spPr/>
        <p:txBody>
          <a:bodyPr/>
          <a:lstStyle/>
          <a:p>
            <a:endParaRPr lang="ru-RU"/>
          </a:p>
        </p:txBody>
      </p:sp>
      <p:sp>
        <p:nvSpPr>
          <p:cNvPr id="6" name="Slide Number Placeholder 4"/>
          <p:cNvSpPr>
            <a:spLocks noGrp="1"/>
          </p:cNvSpPr>
          <p:nvPr>
            <p:ph type="sldNum" sz="quarter" idx="12"/>
          </p:nvPr>
        </p:nvSpPr>
        <p:spPr/>
        <p:txBody>
          <a:bodyPr/>
          <a:lstStyle/>
          <a:p>
            <a:fld id="{AC63E332-D8E7-47F1-A35A-C5D844F4930C}" type="slidenum">
              <a:rPr lang="ru-RU" smtClean="0"/>
              <a:t>‹#›</a:t>
            </a:fld>
            <a:endParaRPr lang="ru-RU"/>
          </a:p>
        </p:txBody>
      </p:sp>
    </p:spTree>
    <p:extLst>
      <p:ext uri="{BB962C8B-B14F-4D97-AF65-F5344CB8AC3E}">
        <p14:creationId xmlns:p14="http://schemas.microsoft.com/office/powerpoint/2010/main" val="378310195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2369424F-84E3-41D9-8E10-468EC387B4F2}" type="datetimeFigureOut">
              <a:rPr lang="ru-RU" smtClean="0"/>
              <a:t>04.10.2021</a:t>
            </a:fld>
            <a:endParaRPr lang="ru-RU"/>
          </a:p>
        </p:txBody>
      </p:sp>
      <p:sp>
        <p:nvSpPr>
          <p:cNvPr id="5" name="Footer Placeholder 2"/>
          <p:cNvSpPr>
            <a:spLocks noGrp="1"/>
          </p:cNvSpPr>
          <p:nvPr>
            <p:ph type="ftr" sz="quarter" idx="11"/>
          </p:nvPr>
        </p:nvSpPr>
        <p:spPr/>
        <p:txBody>
          <a:bodyPr/>
          <a:lstStyle/>
          <a:p>
            <a:endParaRPr lang="ru-RU"/>
          </a:p>
        </p:txBody>
      </p:sp>
      <p:sp>
        <p:nvSpPr>
          <p:cNvPr id="6" name="Slide Number Placeholder 3"/>
          <p:cNvSpPr>
            <a:spLocks noGrp="1"/>
          </p:cNvSpPr>
          <p:nvPr>
            <p:ph type="sldNum" sz="quarter" idx="12"/>
          </p:nvPr>
        </p:nvSpPr>
        <p:spPr/>
        <p:txBody>
          <a:bodyPr/>
          <a:lstStyle/>
          <a:p>
            <a:fld id="{AC63E332-D8E7-47F1-A35A-C5D844F4930C}" type="slidenum">
              <a:rPr lang="ru-RU" smtClean="0"/>
              <a:t>‹#›</a:t>
            </a:fld>
            <a:endParaRPr lang="ru-RU"/>
          </a:p>
        </p:txBody>
      </p:sp>
    </p:spTree>
    <p:extLst>
      <p:ext uri="{BB962C8B-B14F-4D97-AF65-F5344CB8AC3E}">
        <p14:creationId xmlns:p14="http://schemas.microsoft.com/office/powerpoint/2010/main" val="23707048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3401064" cy="1447800"/>
          </a:xfrm>
        </p:spPr>
        <p:txBody>
          <a:bodyPr anchor="b"/>
          <a:lstStyle>
            <a:lvl1pPr algn="l">
              <a:defRPr sz="2400" b="0"/>
            </a:lvl1pPr>
          </a:lstStyle>
          <a:p>
            <a:r>
              <a:rPr lang="ru-RU" smtClean="0"/>
              <a:t>Образец заголовка</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1154954"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7" name="Date Placeholder 4"/>
          <p:cNvSpPr>
            <a:spLocks noGrp="1"/>
          </p:cNvSpPr>
          <p:nvPr>
            <p:ph type="dt" sz="half" idx="10"/>
          </p:nvPr>
        </p:nvSpPr>
        <p:spPr/>
        <p:txBody>
          <a:bodyPr/>
          <a:lstStyle/>
          <a:p>
            <a:fld id="{2369424F-84E3-41D9-8E10-468EC387B4F2}" type="datetimeFigureOut">
              <a:rPr lang="ru-RU" smtClean="0"/>
              <a:t>04.10.2021</a:t>
            </a:fld>
            <a:endParaRPr lang="ru-RU"/>
          </a:p>
        </p:txBody>
      </p:sp>
      <p:sp>
        <p:nvSpPr>
          <p:cNvPr id="5" name="Footer Placeholder 5"/>
          <p:cNvSpPr>
            <a:spLocks noGrp="1"/>
          </p:cNvSpPr>
          <p:nvPr>
            <p:ph type="ftr" sz="quarter" idx="11"/>
          </p:nvPr>
        </p:nvSpPr>
        <p:spPr/>
        <p:txBody>
          <a:bodyPr/>
          <a:lstStyle/>
          <a:p>
            <a:endParaRPr lang="ru-RU"/>
          </a:p>
        </p:txBody>
      </p:sp>
      <p:sp>
        <p:nvSpPr>
          <p:cNvPr id="6" name="Slide Number Placeholder 6"/>
          <p:cNvSpPr>
            <a:spLocks noGrp="1"/>
          </p:cNvSpPr>
          <p:nvPr>
            <p:ph type="sldNum" sz="quarter" idx="12"/>
          </p:nvPr>
        </p:nvSpPr>
        <p:spPr/>
        <p:txBody>
          <a:bodyPr/>
          <a:lstStyle/>
          <a:p>
            <a:fld id="{AC63E332-D8E7-47F1-A35A-C5D844F4930C}" type="slidenum">
              <a:rPr lang="ru-RU" smtClean="0"/>
              <a:t>‹#›</a:t>
            </a:fld>
            <a:endParaRPr lang="ru-RU"/>
          </a:p>
        </p:txBody>
      </p:sp>
    </p:spTree>
    <p:extLst>
      <p:ext uri="{BB962C8B-B14F-4D97-AF65-F5344CB8AC3E}">
        <p14:creationId xmlns:p14="http://schemas.microsoft.com/office/powerpoint/2010/main" val="13397091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2369424F-84E3-41D9-8E10-468EC387B4F2}" type="datetimeFigureOut">
              <a:rPr lang="ru-RU" smtClean="0"/>
              <a:t>04.10.2021</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AC63E332-D8E7-47F1-A35A-C5D844F4930C}" type="slidenum">
              <a:rPr lang="ru-RU" smtClean="0"/>
              <a:t>‹#›</a:t>
            </a:fld>
            <a:endParaRPr lang="ru-RU"/>
          </a:p>
        </p:txBody>
      </p:sp>
    </p:spTree>
    <p:extLst>
      <p:ext uri="{BB962C8B-B14F-4D97-AF65-F5344CB8AC3E}">
        <p14:creationId xmlns:p14="http://schemas.microsoft.com/office/powerpoint/2010/main" val="5412240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9012"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ru-RU" smtClean="0"/>
              <a:t>Образец заголовка</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2369424F-84E3-41D9-8E10-468EC387B4F2}" type="datetimeFigureOut">
              <a:rPr lang="ru-RU" smtClean="0"/>
              <a:t>04.10.2021</a:t>
            </a:fld>
            <a:endParaRPr lang="ru-RU"/>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ru-RU"/>
          </a:p>
        </p:txBody>
      </p:sp>
      <p:sp>
        <p:nvSpPr>
          <p:cNvPr id="6" name="Slide Number Placeholder 5"/>
          <p:cNvSpPr>
            <a:spLocks noGrp="1"/>
          </p:cNvSpPr>
          <p:nvPr>
            <p:ph type="sldNum" sz="quarter" idx="4"/>
          </p:nvPr>
        </p:nvSpPr>
        <p:spPr>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AC63E332-D8E7-47F1-A35A-C5D844F4930C}" type="slidenum">
              <a:rPr lang="ru-RU" smtClean="0"/>
              <a:t>‹#›</a:t>
            </a:fld>
            <a:endParaRPr lang="ru-RU"/>
          </a:p>
        </p:txBody>
      </p:sp>
    </p:spTree>
    <p:extLst>
      <p:ext uri="{BB962C8B-B14F-4D97-AF65-F5344CB8AC3E}">
        <p14:creationId xmlns:p14="http://schemas.microsoft.com/office/powerpoint/2010/main" val="1371299125"/>
      </p:ext>
    </p:extLst>
  </p:cSld>
  <p:clrMap bg1="dk1" tx1="lt1" bg2="dk2" tx2="lt2" accent1="accent1" accent2="accent2" accent3="accent3" accent4="accent4" accent5="accent5" accent6="accent6" hlink="hlink" folHlink="folHlink"/>
  <p:sldLayoutIdLst>
    <p:sldLayoutId id="2147483713" r:id="rId1"/>
    <p:sldLayoutId id="2147483714" r:id="rId2"/>
    <p:sldLayoutId id="2147483715" r:id="rId3"/>
    <p:sldLayoutId id="2147483716" r:id="rId4"/>
    <p:sldLayoutId id="2147483717" r:id="rId5"/>
    <p:sldLayoutId id="2147483718" r:id="rId6"/>
    <p:sldLayoutId id="2147483719" r:id="rId7"/>
    <p:sldLayoutId id="2147483720" r:id="rId8"/>
    <p:sldLayoutId id="2147483721" r:id="rId9"/>
    <p:sldLayoutId id="2147483722" r:id="rId10"/>
    <p:sldLayoutId id="2147483723" r:id="rId11"/>
    <p:sldLayoutId id="2147483724" r:id="rId12"/>
    <p:sldLayoutId id="2147483725" r:id="rId13"/>
    <p:sldLayoutId id="2147483726" r:id="rId14"/>
    <p:sldLayoutId id="2147483727" r:id="rId15"/>
    <p:sldLayoutId id="2147483728" r:id="rId16"/>
    <p:sldLayoutId id="2147483729" r:id="rId17"/>
  </p:sldLayoutIdLst>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jpe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idx="4294967295"/>
          </p:nvPr>
        </p:nvSpPr>
        <p:spPr>
          <a:xfrm>
            <a:off x="0" y="0"/>
            <a:ext cx="12192000" cy="2893325"/>
          </a:xfrm>
        </p:spPr>
        <p:txBody>
          <a:bodyPr>
            <a:normAutofit fontScale="90000"/>
          </a:bodyPr>
          <a:lstStyle/>
          <a:p>
            <a:r>
              <a:rPr lang="tk-TM" b="1" dirty="0" smtClean="0">
                <a:latin typeface="Times New Roman" panose="02020603050405020304" pitchFamily="18" charset="0"/>
                <a:cs typeface="Times New Roman" panose="02020603050405020304" pitchFamily="18" charset="0"/>
              </a:rPr>
              <a:t>Tema: </a:t>
            </a:r>
            <a:r>
              <a:rPr lang="ru-RU" b="1" dirty="0">
                <a:latin typeface="Times New Roman" panose="02020603050405020304" pitchFamily="18" charset="0"/>
                <a:cs typeface="Times New Roman" panose="02020603050405020304" pitchFamily="18" charset="0"/>
              </a:rPr>
              <a:t>Desgalarda gurluşyk materialy synamak üçin gurluşyk mehanikasynyň ylym görnüşinde ýüze çykyşy we desgalary synamakda </a:t>
            </a:r>
            <a:r>
              <a:rPr lang="ru-RU" b="1" dirty="0" smtClean="0">
                <a:latin typeface="Times New Roman" panose="02020603050405020304" pitchFamily="18" charset="0"/>
                <a:cs typeface="Times New Roman" panose="02020603050405020304" pitchFamily="18" charset="0"/>
              </a:rPr>
              <a:t>hem-de </a:t>
            </a:r>
            <a:r>
              <a:rPr lang="ru-RU" b="1" dirty="0">
                <a:latin typeface="Times New Roman" panose="02020603050405020304" pitchFamily="18" charset="0"/>
                <a:cs typeface="Times New Roman" panose="02020603050405020304" pitchFamily="18" charset="0"/>
              </a:rPr>
              <a:t>barlamakda labaratoriýa   we   meýdan   synag   materiallarynyň   tehnikalarynyň    </a:t>
            </a:r>
            <a:r>
              <a:rPr lang="ru-RU" b="1" dirty="0" smtClean="0">
                <a:latin typeface="Times New Roman" panose="02020603050405020304" pitchFamily="18" charset="0"/>
                <a:cs typeface="Times New Roman" panose="02020603050405020304" pitchFamily="18" charset="0"/>
              </a:rPr>
              <a:t>ösüşi</a:t>
            </a:r>
            <a:r>
              <a:rPr lang="ru-RU" b="1" dirty="0">
                <a:latin typeface="Times New Roman" panose="02020603050405020304" pitchFamily="18" charset="0"/>
                <a:cs typeface="Times New Roman" panose="02020603050405020304" pitchFamily="18" charset="0"/>
              </a:rPr>
              <a:t> </a:t>
            </a:r>
            <a:r>
              <a:rPr lang="ru-RU" b="1" dirty="0" err="1" smtClean="0">
                <a:latin typeface="Times New Roman" panose="02020603050405020304" pitchFamily="18" charset="0"/>
                <a:cs typeface="Times New Roman" panose="02020603050405020304" pitchFamily="18" charset="0"/>
              </a:rPr>
              <a:t>ornaşdyrylyşy</a:t>
            </a:r>
            <a:r>
              <a:rPr lang="ru-RU" b="1" dirty="0" smtClean="0">
                <a:latin typeface="Times New Roman" panose="02020603050405020304" pitchFamily="18" charset="0"/>
                <a:cs typeface="Times New Roman" panose="02020603050405020304" pitchFamily="18" charset="0"/>
              </a:rPr>
              <a:t>.</a:t>
            </a:r>
            <a:endParaRPr lang="ru-RU" b="1" dirty="0">
              <a:latin typeface="Times New Roman" panose="02020603050405020304" pitchFamily="18" charset="0"/>
              <a:cs typeface="Times New Roman" panose="02020603050405020304" pitchFamily="18" charset="0"/>
            </a:endParaRPr>
          </a:p>
        </p:txBody>
      </p:sp>
      <p:sp>
        <p:nvSpPr>
          <p:cNvPr id="14" name="Прямоугольник 13"/>
          <p:cNvSpPr/>
          <p:nvPr/>
        </p:nvSpPr>
        <p:spPr>
          <a:xfrm>
            <a:off x="172489" y="3645805"/>
            <a:ext cx="11164887" cy="2823337"/>
          </a:xfrm>
          <a:prstGeom prst="rect">
            <a:avLst/>
          </a:prstGeom>
        </p:spPr>
        <p:txBody>
          <a:bodyPr wrap="square">
            <a:spAutoFit/>
          </a:bodyPr>
          <a:lstStyle/>
          <a:p>
            <a:pPr indent="449580" algn="just">
              <a:lnSpc>
                <a:spcPct val="107000"/>
              </a:lnSpc>
              <a:spcAft>
                <a:spcPts val="800"/>
              </a:spcAft>
            </a:pPr>
            <a:r>
              <a:rPr lang="ru-RU" sz="4000" b="1" dirty="0">
                <a:latin typeface="Times New Roman" panose="02020603050405020304" pitchFamily="18" charset="0"/>
                <a:ea typeface="Times New Roman" panose="02020603050405020304" pitchFamily="18" charset="0"/>
                <a:cs typeface="Times New Roman" panose="02020603050405020304" pitchFamily="18" charset="0"/>
              </a:rPr>
              <a:t>Meýilnama:</a:t>
            </a:r>
            <a:endParaRPr lang="ru-RU" sz="4000" b="1" dirty="0">
              <a:latin typeface="Calibri" panose="020F0502020204030204" pitchFamily="34" charset="0"/>
              <a:ea typeface="Times New Roman" panose="02020603050405020304" pitchFamily="18" charset="0"/>
              <a:cs typeface="Times New Roman" panose="02020603050405020304" pitchFamily="18" charset="0"/>
            </a:endParaRPr>
          </a:p>
          <a:p>
            <a:pPr lvl="0"/>
            <a:r>
              <a:rPr lang="tk-TM" sz="3200" dirty="0" smtClean="0">
                <a:latin typeface="Times New Roman" panose="02020603050405020304" pitchFamily="18" charset="0"/>
                <a:cs typeface="Times New Roman" panose="02020603050405020304" pitchFamily="18" charset="0"/>
              </a:rPr>
              <a:t>1. </a:t>
            </a:r>
            <a:r>
              <a:rPr lang="ru-RU" sz="3200" dirty="0"/>
              <a:t>Desgalarda gurluşyk materialy synamak üçin Gurluşyk mehanikasynyň ylym görnüşinde ýüze çykyşy.</a:t>
            </a:r>
          </a:p>
          <a:p>
            <a:pPr lvl="0"/>
            <a:r>
              <a:rPr lang="ru-RU" sz="3200" dirty="0" smtClean="0"/>
              <a:t>2. Labaratoriýa   </a:t>
            </a:r>
            <a:r>
              <a:rPr lang="ru-RU" sz="3200" dirty="0"/>
              <a:t>we   meýdan   synag   materiallarynyň   tehnikalarynyň    ösüşi.</a:t>
            </a:r>
          </a:p>
        </p:txBody>
      </p:sp>
    </p:spTree>
    <p:extLst>
      <p:ext uri="{BB962C8B-B14F-4D97-AF65-F5344CB8AC3E}">
        <p14:creationId xmlns:p14="http://schemas.microsoft.com/office/powerpoint/2010/main" val="329933689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рямоугольник 2"/>
          <p:cNvSpPr/>
          <p:nvPr/>
        </p:nvSpPr>
        <p:spPr>
          <a:xfrm>
            <a:off x="259080" y="1150680"/>
            <a:ext cx="11536680" cy="5016758"/>
          </a:xfrm>
          <a:prstGeom prst="rect">
            <a:avLst/>
          </a:prstGeom>
        </p:spPr>
        <p:txBody>
          <a:bodyPr wrap="square">
            <a:spAutoFit/>
          </a:bodyPr>
          <a:lstStyle/>
          <a:p>
            <a:pPr algn="just"/>
            <a:r>
              <a:rPr lang="en-US" sz="3200" dirty="0">
                <a:latin typeface="Times New Roman" panose="02020603050405020304" pitchFamily="18" charset="0"/>
                <a:ea typeface="Times New Roman" panose="02020603050405020304" pitchFamily="18" charset="0"/>
              </a:rPr>
              <a:t>Mehaniki    laboratoriýada    dürili   usullar    bilen    metalyň    hilini   anyklaýarlar . 1884 – nji   ýylda    Bauşingeriň   maslyhaty   bilen ,  dürli   tejribehanalarda    alynan   materiallaryň   hillerini   deňeşdirip   görüpdirler . Ol  barada  Mýunhende  geçirlen  konfrensiýada  79  alymyň   we  oýlap  tapyjylaryň    gatnaşmagynda  maslahat   geçirildi. 1895 – nji   Sýurihe  şäherinde  Tetmaýeriň   ýolbaşçylygynda   konfrensiýa  geçirilýär . Ol   konfrensiýada   materiallary   synag   etmegiň   Halkara  guramasy   döredilýär.  1897-nji   ýylda   Stokgolm   şäherinde  ilkinji  materillaryň  synagy   baradaky   Halkara  kongres   döredilýär   we   geçirilýär.</a:t>
            </a:r>
            <a:endParaRPr lang="ru-RU" sz="3200" dirty="0"/>
          </a:p>
        </p:txBody>
      </p:sp>
    </p:spTree>
    <p:extLst>
      <p:ext uri="{BB962C8B-B14F-4D97-AF65-F5344CB8AC3E}">
        <p14:creationId xmlns:p14="http://schemas.microsoft.com/office/powerpoint/2010/main" val="4027703161"/>
      </p:ext>
    </p:extLst>
  </p:cSld>
  <p:clrMapOvr>
    <a:masterClrMapping/>
  </p:clrMapOvr>
  <p:transition spd="slow">
    <p:push dir="u"/>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304800" y="576501"/>
            <a:ext cx="11384280" cy="6001643"/>
          </a:xfrm>
          <a:prstGeom prst="rect">
            <a:avLst/>
          </a:prstGeom>
        </p:spPr>
        <p:txBody>
          <a:bodyPr wrap="square">
            <a:spAutoFit/>
          </a:bodyPr>
          <a:lstStyle/>
          <a:p>
            <a:pPr algn="just"/>
            <a:r>
              <a:rPr lang="en-US" sz="3200" dirty="0">
                <a:latin typeface="Times New Roman" panose="02020603050405020304" pitchFamily="18" charset="0"/>
                <a:ea typeface="Times New Roman" panose="02020603050405020304" pitchFamily="18" charset="0"/>
              </a:rPr>
              <a:t>Halkara  kongres   materiallaryň   synagyny   standartlaşdyrmaga   we   synagyň   täze  usullaryny   döretmäge   mümkinçilik   berdi.  Beýik   rus   alymy   Lomonosow   gyrma    usuly   bilen    materialyň   berkligini   synag   edýän  enjamy   döredipdir. Ol   berilen   basyş   bilen   aýlanýan   çaldy   daşdan   ybaratdyr. Berilen   basyşda  iki   sany   nusgany   şol   bir   tizlikde   gyrýarlar   we   deňeşdirip   haýsynyň   gatylygynyň   ýokarydygyny   anyklaýarlar.  Ony   nusgalaryň   agramyny   çekmek   arkaly   anyklaýarlar. 1859- nji   ýylda  S. W.  Kerbedz   ylymy- barlag   işini   geçirip,  basylyp   deşilip   birikdirlen   birikmeden,   burawyň   kömegi   bilen  deşilip   birikdirilen   birikmäniň   9,1—13,7%   köp   güýji   saklaýandygyny   anyklapdyr. </a:t>
            </a:r>
            <a:endParaRPr lang="ru-RU" sz="3200" dirty="0"/>
          </a:p>
        </p:txBody>
      </p:sp>
    </p:spTree>
    <p:extLst>
      <p:ext uri="{BB962C8B-B14F-4D97-AF65-F5344CB8AC3E}">
        <p14:creationId xmlns:p14="http://schemas.microsoft.com/office/powerpoint/2010/main" val="738186249"/>
      </p:ext>
    </p:extLst>
  </p:cSld>
  <p:clrMapOvr>
    <a:masterClrMapping/>
  </p:clrMapOvr>
  <p:transition spd="slow">
    <p:push dir="u"/>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рямоугольник 2"/>
          <p:cNvSpPr/>
          <p:nvPr/>
        </p:nvSpPr>
        <p:spPr>
          <a:xfrm>
            <a:off x="1082040" y="1176219"/>
            <a:ext cx="10256520" cy="5016758"/>
          </a:xfrm>
          <a:prstGeom prst="rect">
            <a:avLst/>
          </a:prstGeom>
        </p:spPr>
        <p:txBody>
          <a:bodyPr wrap="square">
            <a:spAutoFit/>
          </a:bodyPr>
          <a:lstStyle/>
          <a:p>
            <a:pPr algn="just"/>
            <a:r>
              <a:rPr lang="en-US" sz="3200" dirty="0">
                <a:latin typeface="Times New Roman" panose="02020603050405020304" pitchFamily="18" charset="0"/>
                <a:ea typeface="Times New Roman" panose="02020603050405020304" pitchFamily="18" charset="0"/>
              </a:rPr>
              <a:t>D.I. Žurawskiý   ilkinji   bolup   bir   aralyk   gurluşly   </a:t>
            </a:r>
            <a:r>
              <a:rPr lang="en-US" sz="3200" dirty="0" smtClean="0">
                <a:latin typeface="Times New Roman" panose="02020603050405020304" pitchFamily="18" charset="0"/>
                <a:ea typeface="Times New Roman" panose="02020603050405020304" pitchFamily="18" charset="0"/>
              </a:rPr>
              <a:t>köprüde,  </a:t>
            </a:r>
            <a:r>
              <a:rPr lang="en-US" sz="3200" dirty="0">
                <a:latin typeface="Times New Roman" panose="02020603050405020304" pitchFamily="18" charset="0"/>
                <a:ea typeface="Times New Roman" panose="02020603050405020304" pitchFamily="18" charset="0"/>
              </a:rPr>
              <a:t>gyýa   daýançda   we   aralyk   gurluşda , daýanja  ýakynlaşdygyça  täsir   güýjüniň   artýandygyny    anyklapdyr   we   tejribäniň   üsti   bilen   subut  edipdir.   1891- nji   N. A. Belelýubskiý   ilkinji   bolup   demirbeton   gurluşyň   giňişleýin   synagyny   geçiripdir. W. L. Kirpiçew   aýnadan   edilen   </a:t>
            </a:r>
            <a:r>
              <a:rPr lang="en-US" sz="3200" dirty="0" smtClean="0">
                <a:latin typeface="Times New Roman" panose="02020603050405020304" pitchFamily="18" charset="0"/>
                <a:ea typeface="Times New Roman" panose="02020603050405020304" pitchFamily="18" charset="0"/>
              </a:rPr>
              <a:t>nusganyň,   </a:t>
            </a:r>
            <a:r>
              <a:rPr lang="en-US" sz="3200" dirty="0">
                <a:latin typeface="Times New Roman" panose="02020603050405020304" pitchFamily="18" charset="0"/>
                <a:ea typeface="Times New Roman" panose="02020603050405020304" pitchFamily="18" charset="0"/>
              </a:rPr>
              <a:t>maýyşgak   diformasiýasyny   şöhle   usuly   bilen   anyklamagyň   usulyny   tapypdyr. Bu   usul   güýjenmäni   </a:t>
            </a:r>
            <a:r>
              <a:rPr lang="en-US" sz="3200" dirty="0" smtClean="0">
                <a:latin typeface="Times New Roman" panose="02020603050405020304" pitchFamily="18" charset="0"/>
                <a:ea typeface="Times New Roman" panose="02020603050405020304" pitchFamily="18" charset="0"/>
              </a:rPr>
              <a:t>t</a:t>
            </a:r>
            <a:r>
              <a:rPr lang="tk-TM" sz="3200" dirty="0" smtClean="0">
                <a:latin typeface="Times New Roman" panose="02020603050405020304" pitchFamily="18" charset="0"/>
                <a:ea typeface="Times New Roman" panose="02020603050405020304" pitchFamily="18" charset="0"/>
              </a:rPr>
              <a:t>e</a:t>
            </a:r>
            <a:r>
              <a:rPr lang="en-US" sz="3200" dirty="0" smtClean="0">
                <a:latin typeface="Times New Roman" panose="02020603050405020304" pitchFamily="18" charset="0"/>
                <a:ea typeface="Times New Roman" panose="02020603050405020304" pitchFamily="18" charset="0"/>
              </a:rPr>
              <a:t>oretiki   </a:t>
            </a:r>
            <a:r>
              <a:rPr lang="en-US" sz="3200" dirty="0">
                <a:latin typeface="Times New Roman" panose="02020603050405020304" pitchFamily="18" charset="0"/>
                <a:ea typeface="Times New Roman" panose="02020603050405020304" pitchFamily="18" charset="0"/>
              </a:rPr>
              <a:t>anyklamak   kyn   bolonda   has   artykmaç   bolýar. </a:t>
            </a:r>
            <a:endParaRPr lang="ru-RU" sz="3200" dirty="0"/>
          </a:p>
        </p:txBody>
      </p:sp>
    </p:spTree>
    <p:extLst>
      <p:ext uri="{BB962C8B-B14F-4D97-AF65-F5344CB8AC3E}">
        <p14:creationId xmlns:p14="http://schemas.microsoft.com/office/powerpoint/2010/main" val="2365172221"/>
      </p:ext>
    </p:extLst>
  </p:cSld>
  <p:clrMapOvr>
    <a:masterClrMapping/>
  </p:clrMapOvr>
  <p:transition spd="slow">
    <p:push dir="u"/>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рямоугольник 2"/>
          <p:cNvSpPr/>
          <p:nvPr/>
        </p:nvSpPr>
        <p:spPr>
          <a:xfrm>
            <a:off x="914400" y="1266319"/>
            <a:ext cx="10538460" cy="5016758"/>
          </a:xfrm>
          <a:prstGeom prst="rect">
            <a:avLst/>
          </a:prstGeom>
        </p:spPr>
        <p:txBody>
          <a:bodyPr wrap="square">
            <a:spAutoFit/>
          </a:bodyPr>
          <a:lstStyle/>
          <a:p>
            <a:pPr algn="just"/>
            <a:r>
              <a:rPr lang="en-US" sz="3200" dirty="0">
                <a:latin typeface="Times New Roman" panose="02020603050405020304" pitchFamily="18" charset="0"/>
                <a:ea typeface="Times New Roman" panose="02020603050405020304" pitchFamily="18" charset="0"/>
              </a:rPr>
              <a:t>1895 – nji   ýylda   A. G. Gagarin    materialy   synag   etmek   üçin  presi   oýlap   tapypdyr   we  ony    ýasapdyr .  Ol   häzirki   döwürde   hem   mehaniki   laboratoriýanyň   aýrylmaz    bölegi    bolup   durýar.  Ol   pres   bilen   relsiň   görkezjilerini    kesgitläpdirler.Ol   nusganyň   uzynlygy    45  mm   bolupdyr.  Şeýle   nusga   metalyň   mehaniki   ýagdaýyny   anyklamaga   uly   mümkinçilik   beripdir. Bu   enjamda   diformasiýanyň   ululygy  diogramma   görnüşinde  ýazylyp bellenilýär. Ol  pres    şol   döwürdäki    preslerden    uly   artykmaçlyklary    bilen   </a:t>
            </a:r>
            <a:r>
              <a:rPr lang="en-US" sz="3200" dirty="0" smtClean="0">
                <a:latin typeface="Times New Roman" panose="02020603050405020304" pitchFamily="18" charset="0"/>
                <a:ea typeface="Times New Roman" panose="02020603050405020304" pitchFamily="18" charset="0"/>
              </a:rPr>
              <a:t>tapawutlanypdyr</a:t>
            </a:r>
            <a:r>
              <a:rPr lang="tk-TM" sz="3200" dirty="0" smtClean="0">
                <a:latin typeface="Times New Roman" panose="02020603050405020304" pitchFamily="18" charset="0"/>
                <a:ea typeface="Times New Roman" panose="02020603050405020304" pitchFamily="18" charset="0"/>
              </a:rPr>
              <a:t>.</a:t>
            </a:r>
            <a:endParaRPr lang="ru-RU" sz="3200" dirty="0"/>
          </a:p>
        </p:txBody>
      </p:sp>
    </p:spTree>
    <p:extLst>
      <p:ext uri="{BB962C8B-B14F-4D97-AF65-F5344CB8AC3E}">
        <p14:creationId xmlns:p14="http://schemas.microsoft.com/office/powerpoint/2010/main" val="3906967370"/>
      </p:ext>
    </p:extLst>
  </p:cSld>
  <p:clrMapOvr>
    <a:masterClrMapping/>
  </p:clrMapOvr>
  <p:transition spd="slow">
    <p:push dir="u"/>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624840" y="970479"/>
            <a:ext cx="10370820" cy="5016758"/>
          </a:xfrm>
          <a:prstGeom prst="rect">
            <a:avLst/>
          </a:prstGeom>
        </p:spPr>
        <p:txBody>
          <a:bodyPr wrap="square">
            <a:spAutoFit/>
          </a:bodyPr>
          <a:lstStyle/>
          <a:p>
            <a:pPr algn="just"/>
            <a:r>
              <a:rPr lang="tk-TM" sz="3200" dirty="0" smtClean="0">
                <a:latin typeface="Times New Roman" panose="02020603050405020304" pitchFamily="18" charset="0"/>
                <a:ea typeface="Times New Roman" panose="02020603050405020304" pitchFamily="18" charset="0"/>
              </a:rPr>
              <a:t>F</a:t>
            </a:r>
            <a:r>
              <a:rPr lang="en-US" sz="3200" dirty="0" smtClean="0">
                <a:latin typeface="Times New Roman" panose="02020603050405020304" pitchFamily="18" charset="0"/>
                <a:ea typeface="Times New Roman" panose="02020603050405020304" pitchFamily="18" charset="0"/>
              </a:rPr>
              <a:t>. </a:t>
            </a:r>
            <a:r>
              <a:rPr lang="en-US" sz="3200" dirty="0">
                <a:latin typeface="Times New Roman" panose="02020603050405020304" pitchFamily="18" charset="0"/>
                <a:ea typeface="Times New Roman" panose="02020603050405020304" pitchFamily="18" charset="0"/>
              </a:rPr>
              <a:t>S. Ýasinski   1856-njy   ýylda    gysylan   steržiniň   durnuklylygyny   hasaplamagy   tapypdyr. Mundan   başgada   ol   pes   tempiraturada   (- 40    gradus   </a:t>
            </a:r>
            <a:r>
              <a:rPr lang="ru-RU" sz="3200" dirty="0">
                <a:latin typeface="Times New Roman" panose="02020603050405020304" pitchFamily="18" charset="0"/>
                <a:ea typeface="Times New Roman" panose="02020603050405020304" pitchFamily="18" charset="0"/>
              </a:rPr>
              <a:t>С</a:t>
            </a:r>
            <a:r>
              <a:rPr lang="en-US" sz="3200" dirty="0">
                <a:latin typeface="Times New Roman" panose="02020603050405020304" pitchFamily="18" charset="0"/>
                <a:ea typeface="Times New Roman" panose="02020603050405020304" pitchFamily="18" charset="0"/>
              </a:rPr>
              <a:t>. çenli )  metalyň   berkligini   öwrenmek    bilen   meşgullanypdyr. W. W. Ewald   gurluşyk   materiallary   synag   etýän   mehaniki   labaratoriýany   esaslandyrjylaryň   biridir.  A.N.  Krylow  ilkinji    bolup   karabylyň   diformasiýasyny   öwrenmek   üçin   tenzometri    oýlap   tapypdyr. S. I. Družinin   ilkinji   bolup   sementiň   düzümini   mehaniki   laboratoriýada   kesgitläpdir. </a:t>
            </a:r>
            <a:endParaRPr lang="ru-RU" sz="3200" dirty="0"/>
          </a:p>
        </p:txBody>
      </p:sp>
    </p:spTree>
    <p:extLst>
      <p:ext uri="{BB962C8B-B14F-4D97-AF65-F5344CB8AC3E}">
        <p14:creationId xmlns:p14="http://schemas.microsoft.com/office/powerpoint/2010/main" val="3709564936"/>
      </p:ext>
    </p:extLst>
  </p:cSld>
  <p:clrMapOvr>
    <a:masterClrMapping/>
  </p:clrMapOvr>
  <p:transition spd="slow">
    <p:push dir="u"/>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рямоугольник 2"/>
          <p:cNvSpPr/>
          <p:nvPr/>
        </p:nvSpPr>
        <p:spPr>
          <a:xfrm>
            <a:off x="716280" y="1176219"/>
            <a:ext cx="10507980" cy="4524315"/>
          </a:xfrm>
          <a:prstGeom prst="rect">
            <a:avLst/>
          </a:prstGeom>
        </p:spPr>
        <p:txBody>
          <a:bodyPr wrap="square">
            <a:spAutoFit/>
          </a:bodyPr>
          <a:lstStyle/>
          <a:p>
            <a:pPr algn="just"/>
            <a:r>
              <a:rPr lang="en-US" sz="3200" dirty="0">
                <a:latin typeface="Times New Roman" panose="02020603050405020304" pitchFamily="18" charset="0"/>
                <a:ea typeface="Times New Roman" panose="02020603050405020304" pitchFamily="18" charset="0"/>
              </a:rPr>
              <a:t>E. O. Paton   köprini   synag   etmek   boýunça   köp  iş   geçiren   alym. Ol   mundan   başgada   elektrik  kebşirleme   ugrundan   ökde   hünärmendir. Ol   berçinläp   birikdirmek   bilen   kebşirläp   birikdirmäniň   haýsysynyň   has  berk   bolýandygyny   tejribäniň   üsti   bilen  anyklapdyr. N.N. Dawidenko   ilkinji   bolup   ses  tolkunynyň   kömegi   bilen   diformasiýany   anytklapdyr. Danizi   ilkinji   bolup   modelde   synag   geçiripdir</a:t>
            </a:r>
            <a:r>
              <a:rPr lang="en-US" sz="3200" dirty="0" smtClean="0">
                <a:latin typeface="Times New Roman" panose="02020603050405020304" pitchFamily="18" charset="0"/>
                <a:ea typeface="Times New Roman" panose="02020603050405020304" pitchFamily="18" charset="0"/>
              </a:rPr>
              <a:t>.</a:t>
            </a:r>
            <a:r>
              <a:rPr lang="tk-TM" sz="3200" dirty="0" smtClean="0">
                <a:latin typeface="Times New Roman" panose="02020603050405020304" pitchFamily="18" charset="0"/>
                <a:ea typeface="Times New Roman" panose="02020603050405020304" pitchFamily="18" charset="0"/>
              </a:rPr>
              <a:t> </a:t>
            </a:r>
            <a:r>
              <a:rPr lang="en-US" sz="3200" dirty="0" smtClean="0">
                <a:latin typeface="Times New Roman" panose="02020603050405020304" pitchFamily="18" charset="0"/>
                <a:ea typeface="Times New Roman" panose="02020603050405020304" pitchFamily="18" charset="0"/>
              </a:rPr>
              <a:t>Ol   </a:t>
            </a:r>
            <a:r>
              <a:rPr lang="en-US" sz="3200" dirty="0">
                <a:latin typeface="Times New Roman" panose="02020603050405020304" pitchFamily="18" charset="0"/>
                <a:ea typeface="Times New Roman" panose="02020603050405020304" pitchFamily="18" charset="0"/>
              </a:rPr>
              <a:t>synagyň    netijesinde   </a:t>
            </a:r>
            <a:r>
              <a:rPr lang="en-US" sz="3200" dirty="0" smtClean="0">
                <a:latin typeface="Times New Roman" panose="02020603050405020304" pitchFamily="18" charset="0"/>
                <a:ea typeface="Times New Roman" panose="02020603050405020304" pitchFamily="18" charset="0"/>
              </a:rPr>
              <a:t>t</a:t>
            </a:r>
            <a:r>
              <a:rPr lang="tk-TM" sz="3200" dirty="0" smtClean="0">
                <a:latin typeface="Times New Roman" panose="02020603050405020304" pitchFamily="18" charset="0"/>
                <a:ea typeface="Times New Roman" panose="02020603050405020304" pitchFamily="18" charset="0"/>
              </a:rPr>
              <a:t>e</a:t>
            </a:r>
            <a:r>
              <a:rPr lang="en-US" sz="3200" dirty="0" smtClean="0">
                <a:latin typeface="Times New Roman" panose="02020603050405020304" pitchFamily="18" charset="0"/>
                <a:ea typeface="Times New Roman" panose="02020603050405020304" pitchFamily="18" charset="0"/>
              </a:rPr>
              <a:t>oretiki   </a:t>
            </a:r>
            <a:r>
              <a:rPr lang="en-US" sz="3200" dirty="0">
                <a:latin typeface="Times New Roman" panose="02020603050405020304" pitchFamily="18" charset="0"/>
                <a:ea typeface="Times New Roman" panose="02020603050405020304" pitchFamily="18" charset="0"/>
              </a:rPr>
              <a:t>aýdylan   netijäniň   nädogrydygyny   anyklapdyr. </a:t>
            </a:r>
            <a:endParaRPr lang="ru-RU" sz="3200" dirty="0"/>
          </a:p>
        </p:txBody>
      </p:sp>
    </p:spTree>
    <p:extLst>
      <p:ext uri="{BB962C8B-B14F-4D97-AF65-F5344CB8AC3E}">
        <p14:creationId xmlns:p14="http://schemas.microsoft.com/office/powerpoint/2010/main" val="4111980771"/>
      </p:ext>
    </p:extLst>
  </p:cSld>
  <p:clrMapOvr>
    <a:masterClrMapping/>
  </p:clrMapOvr>
  <p:transition spd="slow">
    <p:push dir="u"/>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68580"/>
            <a:ext cx="11818620" cy="6888039"/>
          </a:xfrm>
          <a:prstGeom prst="rect">
            <a:avLst/>
          </a:prstGeom>
        </p:spPr>
        <p:txBody>
          <a:bodyPr wrap="square">
            <a:spAutoFit/>
          </a:bodyPr>
          <a:lstStyle/>
          <a:p>
            <a:pPr indent="228600" algn="just">
              <a:lnSpc>
                <a:spcPct val="115000"/>
              </a:lnSpc>
              <a:spcAft>
                <a:spcPts val="1000"/>
              </a:spcAft>
            </a:pPr>
            <a:r>
              <a:rPr lang="en-US" sz="3200" dirty="0">
                <a:latin typeface="Times New Roman" panose="02020603050405020304" pitchFamily="18" charset="0"/>
                <a:ea typeface="Times New Roman" panose="02020603050405020304" pitchFamily="18" charset="0"/>
                <a:cs typeface="Times New Roman" panose="02020603050405020304" pitchFamily="18" charset="0"/>
              </a:rPr>
              <a:t>I.P. Klubin   10   esse   kiçi   göwrümde   bolan   arka   görnüşli   öz   taslan   köpürsiniň   modelinde   synag   geçiripdir. Synagyň   netijesinde   onuň   eden   taslamasynyň   dogrydygyny    görkezipdir. 1831-nji   ýylda   diametri   30m   bolan   çoýundan   edilen   teatoryň   gümmezi   2500 put    ýük   bilen   hakyky   ýagdaýda   synag   edilipdir. 1837-nji   ýylda   gyşky    köşkde    üstüni   ýapan   demir   fermalara    ýükler   asylyp   synag   geçirlipdir. Bu   hakyky    desganyň    özünden    ýük   asylyp    geçirlen    ilkinji   synagdyr. 1850-nji   ýylda    dörtkünç    demirden   edilen    turbadan   demirýol    geçirmegi   taslapdyrlar. Ony   synag   etmek   üçin    asyl   nusgasyndan   6-esse   kiçeldilen   modelini   ulanypdyrlar </a:t>
            </a:r>
            <a:r>
              <a:rPr lang="en-US" sz="3200" dirty="0" smtClean="0">
                <a:latin typeface="Times New Roman" panose="02020603050405020304" pitchFamily="18" charset="0"/>
                <a:ea typeface="Times New Roman" panose="02020603050405020304" pitchFamily="18" charset="0"/>
                <a:cs typeface="Times New Roman" panose="02020603050405020304" pitchFamily="18" charset="0"/>
              </a:rPr>
              <a:t>hem</a:t>
            </a:r>
            <a:r>
              <a:rPr lang="tk-TM" sz="3200" dirty="0" smtClean="0">
                <a:latin typeface="Times New Roman" panose="02020603050405020304" pitchFamily="18" charset="0"/>
                <a:ea typeface="Times New Roman" panose="02020603050405020304" pitchFamily="18" charset="0"/>
                <a:cs typeface="Times New Roman" panose="02020603050405020304" pitchFamily="18" charset="0"/>
              </a:rPr>
              <a:t>-</a:t>
            </a:r>
            <a:r>
              <a:rPr lang="en-US" sz="3200" dirty="0" smtClean="0">
                <a:latin typeface="Times New Roman" panose="02020603050405020304" pitchFamily="18" charset="0"/>
                <a:ea typeface="Times New Roman" panose="02020603050405020304" pitchFamily="18" charset="0"/>
                <a:cs typeface="Times New Roman" panose="02020603050405020304" pitchFamily="18" charset="0"/>
              </a:rPr>
              <a:t>de </a:t>
            </a:r>
            <a:r>
              <a:rPr lang="en-US" sz="3200" dirty="0">
                <a:latin typeface="Times New Roman" panose="02020603050405020304" pitchFamily="18" charset="0"/>
                <a:ea typeface="Times New Roman" panose="02020603050405020304" pitchFamily="18" charset="0"/>
                <a:cs typeface="Times New Roman" panose="02020603050405020304" pitchFamily="18" charset="0"/>
              </a:rPr>
              <a:t>desga   synagdan   </a:t>
            </a:r>
            <a:r>
              <a:rPr lang="tk-TM" sz="3200" dirty="0" err="1" smtClean="0">
                <a:latin typeface="Times New Roman" panose="02020603050405020304" pitchFamily="18" charset="0"/>
                <a:ea typeface="Times New Roman" panose="02020603050405020304" pitchFamily="18" charset="0"/>
                <a:cs typeface="Times New Roman" panose="02020603050405020304" pitchFamily="18" charset="0"/>
              </a:rPr>
              <a:t>ü</a:t>
            </a:r>
            <a:r>
              <a:rPr lang="en-US" sz="3200" dirty="0" smtClean="0">
                <a:latin typeface="Times New Roman" panose="02020603050405020304" pitchFamily="18" charset="0"/>
                <a:ea typeface="Times New Roman" panose="02020603050405020304" pitchFamily="18" charset="0"/>
                <a:cs typeface="Times New Roman" panose="02020603050405020304" pitchFamily="18" charset="0"/>
              </a:rPr>
              <a:t>stünlikli   </a:t>
            </a:r>
            <a:r>
              <a:rPr lang="en-US" sz="3200" dirty="0">
                <a:latin typeface="Times New Roman" panose="02020603050405020304" pitchFamily="18" charset="0"/>
                <a:ea typeface="Times New Roman" panose="02020603050405020304" pitchFamily="18" charset="0"/>
                <a:cs typeface="Times New Roman" panose="02020603050405020304" pitchFamily="18" charset="0"/>
              </a:rPr>
              <a:t>geçipdir</a:t>
            </a:r>
            <a:r>
              <a:rPr lang="ru-RU" sz="3200" dirty="0">
                <a:latin typeface="Times New Roman" panose="02020603050405020304" pitchFamily="18" charset="0"/>
                <a:ea typeface="Times New Roman" panose="02020603050405020304" pitchFamily="18" charset="0"/>
                <a:cs typeface="Times New Roman" panose="02020603050405020304" pitchFamily="18" charset="0"/>
              </a:rPr>
              <a:t>.</a:t>
            </a:r>
            <a:endParaRPr lang="ru-RU" sz="3200" dirty="0">
              <a:effectLst/>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782012119"/>
      </p:ext>
    </p:extLst>
  </p:cSld>
  <p:clrMapOvr>
    <a:masterClrMapping/>
  </p:clrMapOvr>
  <p:transition spd="slow">
    <p:push dir="u"/>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1029063"/>
            <a:ext cx="11658600" cy="6514737"/>
          </a:xfrm>
        </p:spPr>
        <p:txBody>
          <a:bodyPr>
            <a:normAutofit/>
          </a:bodyPr>
          <a:lstStyle/>
          <a:p>
            <a:pPr algn="just"/>
            <a:r>
              <a:rPr lang="tk-TM" dirty="0" smtClean="0">
                <a:solidFill>
                  <a:schemeClr val="tx1"/>
                </a:solidFill>
              </a:rPr>
              <a:t>	</a:t>
            </a:r>
            <a:r>
              <a:rPr lang="ru-RU" b="1" dirty="0"/>
              <a:t>Jaýlary we binalary synamak üçin ilki bilen “Gurluşyk mehanikasy” dersini nazara almak bolar. “Gurluşyk  mehanikasy”  düşünjesi  nazaryýetiň  “önümçilik”  we  “tejribe”  bilen  baglanşyklylykda  ösýär. Köplenç  tejribäniň  esasynda  nazary  netijä  gelinýär, kä  halatlarda  nazary  kesgitlemeleri  tejribäniň  kömegi   bilen   tassyklaýarlar.  </a:t>
            </a:r>
            <a:r>
              <a:rPr lang="ru-RU" b="1" i="1" dirty="0"/>
              <a:t/>
            </a:r>
            <a:br>
              <a:rPr lang="ru-RU" b="1" i="1" dirty="0"/>
            </a:br>
            <a:endParaRPr lang="ru-RU" dirty="0">
              <a:solidFill>
                <a:schemeClr val="tx1"/>
              </a:solidFill>
            </a:endParaRPr>
          </a:p>
        </p:txBody>
      </p:sp>
    </p:spTree>
    <p:extLst>
      <p:ext uri="{BB962C8B-B14F-4D97-AF65-F5344CB8AC3E}">
        <p14:creationId xmlns:p14="http://schemas.microsoft.com/office/powerpoint/2010/main" val="1006464655"/>
      </p:ext>
    </p:extLst>
  </p:cSld>
  <p:clrMapOvr>
    <a:masterClrMapping/>
  </p:clrMapOvr>
  <p:transition spd="slow">
    <p:push dir="u"/>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571500"/>
            <a:ext cx="12192000" cy="6001643"/>
          </a:xfrm>
          <a:prstGeom prst="rect">
            <a:avLst/>
          </a:prstGeom>
        </p:spPr>
        <p:txBody>
          <a:bodyPr wrap="square">
            <a:spAutoFit/>
          </a:bodyPr>
          <a:lstStyle/>
          <a:p>
            <a:pPr algn="just"/>
            <a:r>
              <a:rPr lang="ru-RU" sz="3200" b="1" dirty="0"/>
              <a:t> Birinji  gezek  “gurluşyk  mehanikasy”  düşünjäni  döreden  italýan  alymy  Leonardo  da  Winçi  (1452- 1519 ý.ý.) . Ol  suratkeş , heýkeltaraş , jaý  gurujy , inžener  we  alym . Leonardo  da  Winçiniň  işini  beýik  italýan  alymy  Galeleo  Galileýa (1564- -1642 ý.ý.)  dowam  etdiripdir . Ol  “ materiallaryň  garşylygy  ”  dersini  esaslandyrjydyr . Galileo  Galileýa  şeýle  netijä  gelipdir , eger-de  şol  bir  materialdan , şol  bir  gatnaşykda  kiçi  maşyna  meňzeş  edip  uly  maşyn  ýasasak , ähli  gatnaşyklary  deň  emma  berkligi  we  daşky  güýje  garşylygy  kiçi  bolan  maşyny  alarys . Diýmek  maşyn  näçe  uly  bolsa  onuň  berkligi  we  çydamlylygy  şonça  kiçelýär .                                                                               </a:t>
            </a:r>
            <a:endParaRPr lang="ru-RU" sz="3200" dirty="0"/>
          </a:p>
        </p:txBody>
      </p:sp>
    </p:spTree>
    <p:extLst>
      <p:ext uri="{BB962C8B-B14F-4D97-AF65-F5344CB8AC3E}">
        <p14:creationId xmlns:p14="http://schemas.microsoft.com/office/powerpoint/2010/main" val="2828327327"/>
      </p:ext>
    </p:extLst>
  </p:cSld>
  <p:clrMapOvr>
    <a:masterClrMapping/>
  </p:clrMapOvr>
  <p:transition spd="slow">
    <p:push dir="u"/>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mc:Choice xmlns:a14="http://schemas.microsoft.com/office/drawing/2010/main" Requires="a14">
          <p:sp>
            <p:nvSpPr>
              <p:cNvPr id="2" name="Прямоугольник 1"/>
              <p:cNvSpPr/>
              <p:nvPr/>
            </p:nvSpPr>
            <p:spPr>
              <a:xfrm>
                <a:off x="167640" y="764739"/>
                <a:ext cx="11811000" cy="4356705"/>
              </a:xfrm>
              <a:prstGeom prst="rect">
                <a:avLst/>
              </a:prstGeom>
            </p:spPr>
            <p:txBody>
              <a:bodyPr wrap="square">
                <a:spAutoFit/>
              </a:bodyPr>
              <a:lstStyle/>
              <a:p>
                <a:pPr indent="279400" algn="just">
                  <a:spcAft>
                    <a:spcPts val="0"/>
                  </a:spcAft>
                  <a:tabLst>
                    <a:tab pos="349250" algn="l"/>
                    <a:tab pos="2095500" algn="l"/>
                  </a:tabLst>
                </a:pPr>
                <a:r>
                  <a:rPr lang="ru-RU" sz="3200" b="1" kern="0" dirty="0">
                    <a:latin typeface="Times New Roman" panose="02020603050405020304" pitchFamily="18" charset="0"/>
                    <a:ea typeface="Times New Roman" panose="02020603050405020304" pitchFamily="18" charset="0"/>
                    <a:cs typeface="Times New Roman" panose="02020603050405020304" pitchFamily="18" charset="0"/>
                  </a:rPr>
                  <a:t>Robert  Guk (1635- 1703 ý.ý.)  iňlis  alymy  maýyşgak  diformasiýa  bilen  güýjüň  arasyndaky  arabaglanşygy  açdy . </a:t>
                </a:r>
                <a:r>
                  <a:rPr lang="ru-RU" sz="3200" b="1" kern="0" dirty="0" smtClean="0">
                    <a:latin typeface="Times New Roman" panose="02020603050405020304" pitchFamily="18" charset="0"/>
                    <a:ea typeface="Times New Roman" panose="02020603050405020304" pitchFamily="18" charset="0"/>
                    <a:cs typeface="Times New Roman" panose="02020603050405020304" pitchFamily="18" charset="0"/>
                  </a:rPr>
                  <a:t>“Nähili  </a:t>
                </a:r>
                <a:r>
                  <a:rPr lang="ru-RU" sz="3200" b="1" kern="0" dirty="0">
                    <a:latin typeface="Times New Roman" panose="02020603050405020304" pitchFamily="18" charset="0"/>
                    <a:ea typeface="Times New Roman" panose="02020603050405020304" pitchFamily="18" charset="0"/>
                    <a:cs typeface="Times New Roman" panose="02020603050405020304" pitchFamily="18" charset="0"/>
                  </a:rPr>
                  <a:t>diformasyýa  bolsa , şonuň  ýaly hem  güýç .” 1821-nji   ýylda  fransuz  akademigi  Lui  Mari  Anri  Nawýe (1785-1836 ý.ý.)  “öniburçly  pürsde  aralyk  </a:t>
                </a:r>
                <a:r>
                  <a:rPr lang="ru-RU" sz="3200" b="1" kern="0" dirty="0" smtClean="0">
                    <a:latin typeface="Times New Roman" panose="02020603050405020304" pitchFamily="18" charset="0"/>
                    <a:ea typeface="Times New Roman" panose="02020603050405020304" pitchFamily="18" charset="0"/>
                    <a:cs typeface="Times New Roman" panose="02020603050405020304" pitchFamily="18" charset="0"/>
                  </a:rPr>
                  <a:t>çäginiň”  </a:t>
                </a:r>
                <a:r>
                  <a:rPr lang="ru-RU" sz="3200" b="1" kern="0" dirty="0">
                    <a:latin typeface="Times New Roman" panose="02020603050405020304" pitchFamily="18" charset="0"/>
                    <a:ea typeface="Times New Roman" panose="02020603050405020304" pitchFamily="18" charset="0"/>
                    <a:cs typeface="Times New Roman" panose="02020603050405020304" pitchFamily="18" charset="0"/>
                  </a:rPr>
                  <a:t>pürsüň  agyrlyk </a:t>
                </a:r>
                <a:r>
                  <a:rPr lang="ru-RU" sz="3200" b="1" kern="0" dirty="0" smtClean="0">
                    <a:latin typeface="Times New Roman" panose="02020603050405020304" pitchFamily="18" charset="0"/>
                    <a:ea typeface="Times New Roman" panose="02020603050405020304" pitchFamily="18" charset="0"/>
                    <a:cs typeface="Times New Roman" panose="02020603050405020304" pitchFamily="18" charset="0"/>
                  </a:rPr>
                  <a:t>merkezinden</a:t>
                </a:r>
                <a:r>
                  <a:rPr lang="ru-RU" sz="3200" b="1" i="1" kern="0" dirty="0" smtClean="0">
                    <a:latin typeface="Turkmen/Times"/>
                    <a:ea typeface="Times New Roman" panose="02020603050405020304" pitchFamily="18" charset="0"/>
                    <a:cs typeface="Times New Roman" panose="02020603050405020304" pitchFamily="18" charset="0"/>
                  </a:rPr>
                  <a:t> </a:t>
                </a:r>
                <a:r>
                  <a:rPr lang="ru-RU" sz="3200" b="1" kern="0" dirty="0" smtClean="0">
                    <a:latin typeface="Times New Roman" panose="02020603050405020304" pitchFamily="18" charset="0"/>
                    <a:ea typeface="Times New Roman" panose="02020603050405020304" pitchFamily="18" charset="0"/>
                    <a:cs typeface="Times New Roman" panose="02020603050405020304" pitchFamily="18" charset="0"/>
                  </a:rPr>
                  <a:t>geçýändigini  </a:t>
                </a:r>
                <a:r>
                  <a:rPr lang="ru-RU" sz="3200" b="1" kern="0" dirty="0">
                    <a:latin typeface="Times New Roman" panose="02020603050405020304" pitchFamily="18" charset="0"/>
                    <a:ea typeface="Times New Roman" panose="02020603050405020304" pitchFamily="18" charset="0"/>
                    <a:cs typeface="Times New Roman" panose="02020603050405020304" pitchFamily="18" charset="0"/>
                  </a:rPr>
                  <a:t>nazary  esasda  anyklapdyr  we  egreldilýän  pürsüň  güýjenmesini  kesgitlemegiň  formulasyny  tapypdyr</a:t>
                </a:r>
                <a:r>
                  <a:rPr lang="ru-RU" sz="3200" b="1" kern="0" dirty="0" smtClean="0">
                    <a:latin typeface="Times New Roman" panose="02020603050405020304" pitchFamily="18" charset="0"/>
                    <a:ea typeface="Times New Roman" panose="02020603050405020304" pitchFamily="18" charset="0"/>
                    <a:cs typeface="Times New Roman" panose="02020603050405020304" pitchFamily="18" charset="0"/>
                  </a:rPr>
                  <a:t>.</a:t>
                </a:r>
              </a:p>
              <a:p>
                <a:pPr indent="279400" algn="ctr">
                  <a:spcAft>
                    <a:spcPts val="0"/>
                  </a:spcAft>
                  <a:tabLst>
                    <a:tab pos="349250" algn="l"/>
                    <a:tab pos="2095500" algn="l"/>
                  </a:tabLst>
                </a:pPr>
                <a:r>
                  <a:rPr lang="ru-RU" sz="3200" b="1" kern="0" dirty="0" smtClean="0">
                    <a:latin typeface="Times New Roman" panose="02020603050405020304" pitchFamily="18" charset="0"/>
                    <a:ea typeface="Times New Roman" panose="02020603050405020304" pitchFamily="18" charset="0"/>
                    <a:cs typeface="Times New Roman" panose="02020603050405020304" pitchFamily="18" charset="0"/>
                  </a:rPr>
                  <a:t> </a:t>
                </a:r>
                <a14:m>
                  <m:oMath xmlns:m="http://schemas.openxmlformats.org/officeDocument/2006/math">
                    <m:r>
                      <a:rPr lang="ru-RU" sz="3200" i="1"/>
                      <m:t>𝜎</m:t>
                    </m:r>
                    <m:r>
                      <a:rPr lang="ru-RU" sz="3200" i="1"/>
                      <m:t>=</m:t>
                    </m:r>
                    <m:f>
                      <m:fPr>
                        <m:ctrlPr>
                          <a:rPr lang="ru-RU" sz="3200" i="1"/>
                        </m:ctrlPr>
                      </m:fPr>
                      <m:num>
                        <m:sSub>
                          <m:sSubPr>
                            <m:ctrlPr>
                              <a:rPr lang="ru-RU" sz="3200" i="1"/>
                            </m:ctrlPr>
                          </m:sSubPr>
                          <m:e>
                            <m:r>
                              <a:rPr lang="ru-RU" sz="3200" i="1"/>
                              <m:t>𝑀</m:t>
                            </m:r>
                          </m:e>
                          <m:sub>
                            <m:r>
                              <a:rPr lang="ru-RU" sz="3200" i="1"/>
                              <m:t>𝑧</m:t>
                            </m:r>
                          </m:sub>
                        </m:sSub>
                      </m:num>
                      <m:den>
                        <m:r>
                          <a:rPr lang="ru-RU" sz="3200" i="1"/>
                          <m:t>𝐼</m:t>
                        </m:r>
                      </m:den>
                    </m:f>
                    <m:r>
                      <a:rPr lang="ru-RU" sz="3200" i="1"/>
                      <m:t>=</m:t>
                    </m:r>
                    <m:f>
                      <m:fPr>
                        <m:ctrlPr>
                          <a:rPr lang="ru-RU" sz="3200" i="1"/>
                        </m:ctrlPr>
                      </m:fPr>
                      <m:num>
                        <m:r>
                          <a:rPr lang="ru-RU" sz="3200" i="1"/>
                          <m:t>𝑀</m:t>
                        </m:r>
                      </m:num>
                      <m:den>
                        <m:r>
                          <a:rPr lang="ru-RU" sz="3200" i="1"/>
                          <m:t>𝑊</m:t>
                        </m:r>
                      </m:den>
                    </m:f>
                    <m:r>
                      <a:rPr lang="ru-RU" sz="3200" i="1"/>
                      <m:t>;              </m:t>
                    </m:r>
                    <m:r>
                      <a:rPr lang="ru-RU" sz="3200" i="1"/>
                      <m:t>𝑊</m:t>
                    </m:r>
                    <m:r>
                      <a:rPr lang="ru-RU" sz="3200" i="1"/>
                      <m:t>=</m:t>
                    </m:r>
                    <m:f>
                      <m:fPr>
                        <m:ctrlPr>
                          <a:rPr lang="ru-RU" sz="3200" i="1"/>
                        </m:ctrlPr>
                      </m:fPr>
                      <m:num>
                        <m:r>
                          <a:rPr lang="ru-RU" sz="3200" i="1"/>
                          <m:t>𝐼</m:t>
                        </m:r>
                        <m:r>
                          <a:rPr lang="ru-RU" sz="3200" i="1"/>
                          <m:t>  </m:t>
                        </m:r>
                      </m:num>
                      <m:den>
                        <m:r>
                          <a:rPr lang="ru-RU" sz="3200" i="1"/>
                          <m:t>𝑍</m:t>
                        </m:r>
                      </m:den>
                    </m:f>
                    <m:r>
                      <a:rPr lang="ru-RU" sz="3200" i="1"/>
                      <m:t>=</m:t>
                    </m:r>
                    <m:f>
                      <m:fPr>
                        <m:ctrlPr>
                          <a:rPr lang="ru-RU" sz="3200" i="1"/>
                        </m:ctrlPr>
                      </m:fPr>
                      <m:num>
                        <m:r>
                          <a:rPr lang="ru-RU" sz="3200" i="1"/>
                          <m:t>𝐵</m:t>
                        </m:r>
                        <m:r>
                          <a:rPr lang="ru-RU" sz="3200" i="1"/>
                          <m:t>∗</m:t>
                        </m:r>
                        <m:sSup>
                          <m:sSupPr>
                            <m:ctrlPr>
                              <a:rPr lang="ru-RU" sz="3200" i="1"/>
                            </m:ctrlPr>
                          </m:sSupPr>
                          <m:e>
                            <m:r>
                              <a:rPr lang="ru-RU" sz="3200" i="1"/>
                              <m:t>h</m:t>
                            </m:r>
                          </m:e>
                          <m:sup>
                            <m:r>
                              <a:rPr lang="ru-RU" sz="3200" i="1"/>
                              <m:t>2</m:t>
                            </m:r>
                          </m:sup>
                        </m:sSup>
                      </m:num>
                      <m:den>
                        <m:r>
                          <a:rPr lang="ru-RU" sz="3200" i="1"/>
                          <m:t>6</m:t>
                        </m:r>
                      </m:den>
                    </m:f>
                  </m:oMath>
                </a14:m>
                <a:endParaRPr lang="ru-RU" sz="3200" b="1" i="1" kern="0" dirty="0">
                  <a:effectLst/>
                  <a:latin typeface="Turkmen/Times"/>
                  <a:ea typeface="Times New Roman" panose="02020603050405020304" pitchFamily="18" charset="0"/>
                  <a:cs typeface="Times New Roman" panose="02020603050405020304" pitchFamily="18" charset="0"/>
                </a:endParaRPr>
              </a:p>
            </p:txBody>
          </p:sp>
        </mc:Choice>
        <mc:Fallback>
          <p:sp>
            <p:nvSpPr>
              <p:cNvPr id="2" name="Прямоугольник 1"/>
              <p:cNvSpPr>
                <a:spLocks noRot="1" noChangeAspect="1" noMove="1" noResize="1" noEditPoints="1" noAdjustHandles="1" noChangeArrowheads="1" noChangeShapeType="1" noTextEdit="1"/>
              </p:cNvSpPr>
              <p:nvPr/>
            </p:nvSpPr>
            <p:spPr>
              <a:xfrm>
                <a:off x="167640" y="764739"/>
                <a:ext cx="11811000" cy="4356705"/>
              </a:xfrm>
              <a:prstGeom prst="rect">
                <a:avLst/>
              </a:prstGeom>
              <a:blipFill rotWithShape="0">
                <a:blip r:embed="rId2"/>
                <a:stretch>
                  <a:fillRect l="-1342" t="-1958" r="-1291"/>
                </a:stretch>
              </a:blipFill>
            </p:spPr>
            <p:txBody>
              <a:bodyPr/>
              <a:lstStyle/>
              <a:p>
                <a:r>
                  <a:rPr lang="ru-RU">
                    <a:noFill/>
                  </a:rPr>
                  <a:t> </a:t>
                </a:r>
              </a:p>
            </p:txBody>
          </p:sp>
        </mc:Fallback>
      </mc:AlternateContent>
    </p:spTree>
    <p:extLst>
      <p:ext uri="{BB962C8B-B14F-4D97-AF65-F5344CB8AC3E}">
        <p14:creationId xmlns:p14="http://schemas.microsoft.com/office/powerpoint/2010/main" val="2649227341"/>
      </p:ext>
    </p:extLst>
  </p:cSld>
  <p:clrMapOvr>
    <a:masterClrMapping/>
  </p:clrMapOvr>
  <p:transition spd="slow">
    <p:push dir="u"/>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Прямоугольник 8"/>
          <p:cNvSpPr/>
          <p:nvPr/>
        </p:nvSpPr>
        <p:spPr>
          <a:xfrm>
            <a:off x="3177160" y="295394"/>
            <a:ext cx="4740400" cy="584775"/>
          </a:xfrm>
          <a:prstGeom prst="rect">
            <a:avLst/>
          </a:prstGeom>
        </p:spPr>
        <p:txBody>
          <a:bodyPr wrap="none">
            <a:spAutoFit/>
          </a:bodyPr>
          <a:lstStyle/>
          <a:p>
            <a:pPr indent="279400" algn="ctr">
              <a:spcAft>
                <a:spcPts val="0"/>
              </a:spcAft>
              <a:tabLst>
                <a:tab pos="349250" algn="l"/>
                <a:tab pos="2095500" algn="l"/>
              </a:tabLst>
            </a:pPr>
            <a:r>
              <a:rPr lang="ru-RU" sz="3200" b="1" kern="0" dirty="0">
                <a:latin typeface="Times New Roman" panose="02020603050405020304" pitchFamily="18" charset="0"/>
                <a:ea typeface="Times New Roman" panose="02020603050405020304" pitchFamily="18" charset="0"/>
                <a:cs typeface="Times New Roman" panose="02020603050405020304" pitchFamily="18" charset="0"/>
              </a:rPr>
              <a:t>Göniburçly  pürs   üçin .</a:t>
            </a:r>
            <a:endParaRPr lang="ru-RU" sz="3200" b="1" i="1" kern="0" dirty="0">
              <a:effectLst/>
              <a:latin typeface="Turkmen/Times"/>
              <a:ea typeface="Times New Roman" panose="02020603050405020304" pitchFamily="18" charset="0"/>
              <a:cs typeface="Times New Roman" panose="02020603050405020304" pitchFamily="18" charset="0"/>
            </a:endParaRPr>
          </a:p>
        </p:txBody>
      </p:sp>
      <p:pic>
        <p:nvPicPr>
          <p:cNvPr id="13" name="Рисунок 12" descr="5"/>
          <p:cNvPicPr/>
          <p:nvPr/>
        </p:nvPicPr>
        <p:blipFill>
          <a:blip r:embed="rId2">
            <a:extLst>
              <a:ext uri="{28A0092B-C50C-407E-A947-70E740481C1C}">
                <a14:useLocalDpi xmlns:a14="http://schemas.microsoft.com/office/drawing/2010/main" val="0"/>
              </a:ext>
            </a:extLst>
          </a:blip>
          <a:srcRect/>
          <a:stretch>
            <a:fillRect/>
          </a:stretch>
        </p:blipFill>
        <p:spPr bwMode="auto">
          <a:xfrm>
            <a:off x="3177160" y="1098232"/>
            <a:ext cx="6149719" cy="3656648"/>
          </a:xfrm>
          <a:prstGeom prst="rect">
            <a:avLst/>
          </a:prstGeom>
          <a:noFill/>
          <a:ln>
            <a:noFill/>
          </a:ln>
        </p:spPr>
      </p:pic>
      <mc:AlternateContent xmlns:mc="http://schemas.openxmlformats.org/markup-compatibility/2006">
        <mc:Choice xmlns:a14="http://schemas.microsoft.com/office/drawing/2010/main" Requires="a14">
          <p:sp>
            <p:nvSpPr>
              <p:cNvPr id="10" name="Прямоугольник 9"/>
              <p:cNvSpPr/>
              <p:nvPr/>
            </p:nvSpPr>
            <p:spPr>
              <a:xfrm>
                <a:off x="4611483" y="5139477"/>
                <a:ext cx="2364173" cy="1080489"/>
              </a:xfrm>
              <a:prstGeom prst="rect">
                <a:avLst/>
              </a:prstGeom>
            </p:spPr>
            <p:txBody>
              <a:bodyPr wrap="none">
                <a:spAutoFit/>
              </a:bodyPr>
              <a:lstStyle/>
              <a:p>
                <a14:m>
                  <m:oMathPara xmlns:m="http://schemas.openxmlformats.org/officeDocument/2006/math">
                    <m:oMathParaPr>
                      <m:jc m:val="centerGroup"/>
                    </m:oMathParaPr>
                    <m:oMath xmlns:m="http://schemas.openxmlformats.org/officeDocument/2006/math">
                      <m:r>
                        <a:rPr lang="ru-RU" sz="3200" i="1">
                          <a:latin typeface="Cambria Math" panose="02040503050406030204" pitchFamily="18" charset="0"/>
                        </a:rPr>
                        <m:t>𝑊</m:t>
                      </m:r>
                      <m:r>
                        <a:rPr lang="ru-RU" sz="3200" i="0">
                          <a:latin typeface="Cambria Math" panose="02040503050406030204" pitchFamily="18" charset="0"/>
                        </a:rPr>
                        <m:t>= </m:t>
                      </m:r>
                      <m:f>
                        <m:fPr>
                          <m:ctrlPr>
                            <a:rPr lang="ru-RU" sz="3200" i="1">
                              <a:latin typeface="Cambria Math" panose="02040503050406030204" pitchFamily="18" charset="0"/>
                            </a:rPr>
                          </m:ctrlPr>
                        </m:fPr>
                        <m:num>
                          <m:r>
                            <a:rPr lang="ru-RU" sz="3200" i="1">
                              <a:latin typeface="Cambria Math" panose="02040503050406030204" pitchFamily="18" charset="0"/>
                            </a:rPr>
                            <m:t>𝑏</m:t>
                          </m:r>
                          <m:r>
                            <a:rPr lang="ru-RU" sz="3200" i="0">
                              <a:latin typeface="Cambria Math" panose="02040503050406030204" pitchFamily="18" charset="0"/>
                            </a:rPr>
                            <m:t>∗</m:t>
                          </m:r>
                          <m:sSup>
                            <m:sSupPr>
                              <m:ctrlPr>
                                <a:rPr lang="ru-RU" sz="3200" i="1">
                                  <a:latin typeface="Cambria Math" panose="02040503050406030204" pitchFamily="18" charset="0"/>
                                </a:rPr>
                              </m:ctrlPr>
                            </m:sSupPr>
                            <m:e>
                              <m:r>
                                <a:rPr lang="ru-RU" sz="3200" i="1">
                                  <a:latin typeface="Cambria Math" panose="02040503050406030204" pitchFamily="18" charset="0"/>
                                </a:rPr>
                                <m:t>h</m:t>
                              </m:r>
                            </m:e>
                            <m:sup>
                              <m:r>
                                <a:rPr lang="ru-RU" sz="3200" i="0">
                                  <a:latin typeface="Cambria Math" panose="02040503050406030204" pitchFamily="18" charset="0"/>
                                </a:rPr>
                                <m:t>2</m:t>
                              </m:r>
                            </m:sup>
                          </m:sSup>
                        </m:num>
                        <m:den>
                          <m:r>
                            <a:rPr lang="ru-RU" sz="3200" i="0">
                              <a:latin typeface="Cambria Math" panose="02040503050406030204" pitchFamily="18" charset="0"/>
                            </a:rPr>
                            <m:t>6</m:t>
                          </m:r>
                        </m:den>
                      </m:f>
                    </m:oMath>
                  </m:oMathPara>
                </a14:m>
                <a:endParaRPr lang="ru-RU" sz="3200" dirty="0"/>
              </a:p>
            </p:txBody>
          </p:sp>
        </mc:Choice>
        <mc:Fallback>
          <p:sp>
            <p:nvSpPr>
              <p:cNvPr id="10" name="Прямоугольник 9"/>
              <p:cNvSpPr>
                <a:spLocks noRot="1" noChangeAspect="1" noMove="1" noResize="1" noEditPoints="1" noAdjustHandles="1" noChangeArrowheads="1" noChangeShapeType="1" noTextEdit="1"/>
              </p:cNvSpPr>
              <p:nvPr/>
            </p:nvSpPr>
            <p:spPr>
              <a:xfrm>
                <a:off x="4611483" y="5139477"/>
                <a:ext cx="2364173" cy="1080489"/>
              </a:xfrm>
              <a:prstGeom prst="rect">
                <a:avLst/>
              </a:prstGeom>
              <a:blipFill rotWithShape="0">
                <a:blip r:embed="rId3"/>
                <a:stretch>
                  <a:fillRect/>
                </a:stretch>
              </a:blipFill>
            </p:spPr>
            <p:txBody>
              <a:bodyPr/>
              <a:lstStyle/>
              <a:p>
                <a:r>
                  <a:rPr lang="ru-RU">
                    <a:noFill/>
                  </a:rPr>
                  <a:t> </a:t>
                </a:r>
              </a:p>
            </p:txBody>
          </p:sp>
        </mc:Fallback>
      </mc:AlternateContent>
    </p:spTree>
    <p:extLst>
      <p:ext uri="{BB962C8B-B14F-4D97-AF65-F5344CB8AC3E}">
        <p14:creationId xmlns:p14="http://schemas.microsoft.com/office/powerpoint/2010/main" val="976841250"/>
      </p:ext>
    </p:extLst>
  </p:cSld>
  <p:clrMapOvr>
    <a:masterClrMapping/>
  </p:clrMapOvr>
  <p:transition spd="slow">
    <p:push dir="u"/>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mc:Choice xmlns:a14="http://schemas.microsoft.com/office/drawing/2010/main" Requires="a14">
          <p:sp>
            <p:nvSpPr>
              <p:cNvPr id="2" name="Прямоугольник 1"/>
              <p:cNvSpPr/>
              <p:nvPr/>
            </p:nvSpPr>
            <p:spPr>
              <a:xfrm>
                <a:off x="990600" y="980649"/>
                <a:ext cx="9319260" cy="3948838"/>
              </a:xfrm>
              <a:prstGeom prst="rect">
                <a:avLst/>
              </a:prstGeom>
            </p:spPr>
            <p:txBody>
              <a:bodyPr wrap="square">
                <a:spAutoFit/>
              </a:bodyPr>
              <a:lstStyle/>
              <a:p>
                <a:pPr indent="279400" algn="just">
                  <a:spcAft>
                    <a:spcPts val="0"/>
                  </a:spcAft>
                  <a:tabLst>
                    <a:tab pos="349250" algn="l"/>
                    <a:tab pos="2095500" algn="l"/>
                  </a:tabLst>
                </a:pPr>
                <a:r>
                  <a:rPr lang="en-US" sz="3200" b="1" kern="0" dirty="0">
                    <a:latin typeface="Times New Roman" panose="02020603050405020304" pitchFamily="18" charset="0"/>
                    <a:ea typeface="Times New Roman" panose="02020603050405020304" pitchFamily="18" charset="0"/>
                    <a:cs typeface="Times New Roman" panose="02020603050405020304" pitchFamily="18" charset="0"/>
                  </a:rPr>
                  <a:t>1855  -  nji   ýylda  rus   alymy   Žurawskiý  D. I.  </a:t>
                </a:r>
                <a:r>
                  <a:rPr lang="en-US" sz="3200" b="1" kern="0" dirty="0" smtClean="0">
                    <a:latin typeface="Times New Roman" panose="02020603050405020304" pitchFamily="18" charset="0"/>
                    <a:ea typeface="Times New Roman" panose="02020603050405020304" pitchFamily="18" charset="0"/>
                    <a:cs typeface="Times New Roman" panose="02020603050405020304" pitchFamily="18" charset="0"/>
                  </a:rPr>
                  <a:t>(1821 </a:t>
                </a:r>
                <a:r>
                  <a:rPr lang="en-US" sz="3200" b="1" kern="0" dirty="0">
                    <a:latin typeface="Times New Roman" panose="02020603050405020304" pitchFamily="18" charset="0"/>
                    <a:ea typeface="Times New Roman" panose="02020603050405020304" pitchFamily="18" charset="0"/>
                    <a:cs typeface="Times New Roman" panose="02020603050405020304" pitchFamily="18" charset="0"/>
                  </a:rPr>
                  <a:t>– 1891  ý. Ý.)  kese – kesigi   göniburçluk   bolan   pürs  üçin  galtaşma  güýjenmäni  kesgitlemegiň  formulasyny  tapypdyr . </a:t>
                </a:r>
                <a:endParaRPr lang="ru-RU" sz="3200" b="1" i="1" kern="0" dirty="0">
                  <a:effectLst/>
                  <a:latin typeface="Turkmen/Times"/>
                  <a:ea typeface="Times New Roman" panose="02020603050405020304" pitchFamily="18" charset="0"/>
                  <a:cs typeface="Times New Roman" panose="02020603050405020304" pitchFamily="18" charset="0"/>
                </a:endParaRPr>
              </a:p>
              <a:p>
                <a:pPr algn="just">
                  <a:lnSpc>
                    <a:spcPct val="115000"/>
                  </a:lnSpc>
                  <a:spcAft>
                    <a:spcPts val="1000"/>
                  </a:spcAft>
                </a:pPr>
                <a:r>
                  <a:rPr lang="en-US" sz="3200" b="1"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ru-RU" sz="3200" dirty="0">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spcAft>
                    <a:spcPts val="1000"/>
                  </a:spcAft>
                </a:pPr>
                <a14:m>
                  <m:oMathPara xmlns:m="http://schemas.openxmlformats.org/officeDocument/2006/math">
                    <m:oMathParaPr>
                      <m:jc m:val="centerGroup"/>
                    </m:oMathParaPr>
                    <m:oMath xmlns:m="http://schemas.openxmlformats.org/officeDocument/2006/math">
                      <m:r>
                        <a:rPr lang="ru-RU" sz="3200" i="1">
                          <a:effectLst/>
                          <a:latin typeface="Cambria Math" panose="02040503050406030204" pitchFamily="18" charset="0"/>
                          <a:ea typeface="Times New Roman" panose="02020603050405020304" pitchFamily="18" charset="0"/>
                          <a:cs typeface="Times New Roman" panose="02020603050405020304" pitchFamily="18" charset="0"/>
                        </a:rPr>
                        <m:t>𝜏</m:t>
                      </m:r>
                      <m:r>
                        <a:rPr lang="en-US" sz="3200" i="1">
                          <a:effectLst/>
                          <a:latin typeface="Cambria Math" panose="02040503050406030204" pitchFamily="18" charset="0"/>
                          <a:ea typeface="Times New Roman" panose="02020603050405020304" pitchFamily="18" charset="0"/>
                          <a:cs typeface="Times New Roman" panose="02020603050405020304" pitchFamily="18" charset="0"/>
                        </a:rPr>
                        <m:t>=</m:t>
                      </m:r>
                      <m:f>
                        <m:fPr>
                          <m:ctrlPr>
                            <a:rPr lang="ru-RU" sz="3200" i="1">
                              <a:effectLst/>
                              <a:latin typeface="Cambria Math" panose="02040503050406030204" pitchFamily="18" charset="0"/>
                              <a:ea typeface="Times New Roman" panose="02020603050405020304" pitchFamily="18" charset="0"/>
                              <a:cs typeface="Times New Roman" panose="02020603050405020304" pitchFamily="18" charset="0"/>
                            </a:rPr>
                          </m:ctrlPr>
                        </m:fPr>
                        <m:num>
                          <m:r>
                            <a:rPr lang="ru-RU" sz="3200" i="1">
                              <a:effectLst/>
                              <a:latin typeface="Cambria Math" panose="02040503050406030204" pitchFamily="18" charset="0"/>
                              <a:ea typeface="Times New Roman" panose="02020603050405020304" pitchFamily="18" charset="0"/>
                              <a:cs typeface="Times New Roman" panose="02020603050405020304" pitchFamily="18" charset="0"/>
                            </a:rPr>
                            <m:t>𝑄</m:t>
                          </m:r>
                          <m:r>
                            <a:rPr lang="en-GB" sz="3200" i="1">
                              <a:effectLst/>
                              <a:latin typeface="Cambria Math" panose="02040503050406030204" pitchFamily="18" charset="0"/>
                              <a:ea typeface="Times New Roman" panose="02020603050405020304" pitchFamily="18" charset="0"/>
                              <a:cs typeface="Times New Roman" panose="02020603050405020304" pitchFamily="18" charset="0"/>
                            </a:rPr>
                            <m:t>∗</m:t>
                          </m:r>
                          <m:r>
                            <a:rPr lang="en-GB" sz="3200" i="1">
                              <a:effectLst/>
                              <a:latin typeface="Cambria Math" panose="02040503050406030204" pitchFamily="18" charset="0"/>
                              <a:ea typeface="Times New Roman" panose="02020603050405020304" pitchFamily="18" charset="0"/>
                              <a:cs typeface="Times New Roman" panose="02020603050405020304" pitchFamily="18" charset="0"/>
                            </a:rPr>
                            <m:t>𝑆</m:t>
                          </m:r>
                        </m:num>
                        <m:den>
                          <m:r>
                            <a:rPr lang="ru-RU" sz="3200" i="1">
                              <a:effectLst/>
                              <a:latin typeface="Cambria Math" panose="02040503050406030204" pitchFamily="18" charset="0"/>
                              <a:ea typeface="Times New Roman" panose="02020603050405020304" pitchFamily="18" charset="0"/>
                              <a:cs typeface="Times New Roman" panose="02020603050405020304" pitchFamily="18" charset="0"/>
                            </a:rPr>
                            <m:t>𝐼</m:t>
                          </m:r>
                          <m:r>
                            <a:rPr lang="en-US" sz="3200" i="1">
                              <a:effectLst/>
                              <a:latin typeface="Cambria Math" panose="02040503050406030204" pitchFamily="18" charset="0"/>
                              <a:ea typeface="Times New Roman" panose="02020603050405020304" pitchFamily="18" charset="0"/>
                              <a:cs typeface="Times New Roman" panose="02020603050405020304" pitchFamily="18" charset="0"/>
                            </a:rPr>
                            <m:t>∗</m:t>
                          </m:r>
                          <m:r>
                            <a:rPr lang="ru-RU" sz="3200" i="1">
                              <a:effectLst/>
                              <a:latin typeface="Cambria Math" panose="02040503050406030204" pitchFamily="18" charset="0"/>
                              <a:ea typeface="Times New Roman" panose="02020603050405020304" pitchFamily="18" charset="0"/>
                              <a:cs typeface="Times New Roman" panose="02020603050405020304" pitchFamily="18" charset="0"/>
                            </a:rPr>
                            <m:t>𝑏</m:t>
                          </m:r>
                        </m:den>
                      </m:f>
                    </m:oMath>
                  </m:oMathPara>
                </a14:m>
                <a:endParaRPr lang="ru-RU" sz="3200" dirty="0">
                  <a:effectLst/>
                  <a:latin typeface="Calibri" panose="020F0502020204030204" pitchFamily="34" charset="0"/>
                  <a:ea typeface="Times New Roman" panose="02020603050405020304" pitchFamily="18" charset="0"/>
                  <a:cs typeface="Times New Roman" panose="02020603050405020304" pitchFamily="18" charset="0"/>
                </a:endParaRPr>
              </a:p>
            </p:txBody>
          </p:sp>
        </mc:Choice>
        <mc:Fallback>
          <p:sp>
            <p:nvSpPr>
              <p:cNvPr id="2" name="Прямоугольник 1"/>
              <p:cNvSpPr>
                <a:spLocks noRot="1" noChangeAspect="1" noMove="1" noResize="1" noEditPoints="1" noAdjustHandles="1" noChangeArrowheads="1" noChangeShapeType="1" noTextEdit="1"/>
              </p:cNvSpPr>
              <p:nvPr/>
            </p:nvSpPr>
            <p:spPr>
              <a:xfrm>
                <a:off x="990600" y="980649"/>
                <a:ext cx="9319260" cy="3948838"/>
              </a:xfrm>
              <a:prstGeom prst="rect">
                <a:avLst/>
              </a:prstGeom>
              <a:blipFill rotWithShape="0">
                <a:blip r:embed="rId2"/>
                <a:stretch>
                  <a:fillRect l="-1702" t="-2160" r="-1702"/>
                </a:stretch>
              </a:blipFill>
            </p:spPr>
            <p:txBody>
              <a:bodyPr/>
              <a:lstStyle/>
              <a:p>
                <a:r>
                  <a:rPr lang="ru-RU">
                    <a:noFill/>
                  </a:rPr>
                  <a:t> </a:t>
                </a:r>
              </a:p>
            </p:txBody>
          </p:sp>
        </mc:Fallback>
      </mc:AlternateContent>
    </p:spTree>
    <p:extLst>
      <p:ext uri="{BB962C8B-B14F-4D97-AF65-F5344CB8AC3E}">
        <p14:creationId xmlns:p14="http://schemas.microsoft.com/office/powerpoint/2010/main" val="226211671"/>
      </p:ext>
    </p:extLst>
  </p:cSld>
  <p:clrMapOvr>
    <a:masterClrMapping/>
  </p:clrMapOvr>
  <p:transition spd="slow">
    <p:push dir="u"/>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228600" y="282000"/>
            <a:ext cx="11727180" cy="6494085"/>
          </a:xfrm>
          <a:prstGeom prst="rect">
            <a:avLst/>
          </a:prstGeom>
        </p:spPr>
        <p:txBody>
          <a:bodyPr wrap="square">
            <a:spAutoFit/>
          </a:bodyPr>
          <a:lstStyle/>
          <a:p>
            <a:pPr indent="279400" algn="just">
              <a:spcAft>
                <a:spcPts val="0"/>
              </a:spcAft>
              <a:tabLst>
                <a:tab pos="349250" algn="l"/>
                <a:tab pos="2095500" algn="l"/>
              </a:tabLst>
            </a:pPr>
            <a:r>
              <a:rPr lang="en-US" sz="3200" b="1" kern="0" dirty="0">
                <a:latin typeface="Times New Roman" panose="02020603050405020304" pitchFamily="18" charset="0"/>
                <a:ea typeface="Times New Roman" panose="02020603050405020304" pitchFamily="18" charset="0"/>
                <a:cs typeface="Times New Roman" panose="02020603050405020304" pitchFamily="18" charset="0"/>
              </a:rPr>
              <a:t>Labaratoriýa   we   meýdan   synag   materiallarynyň   tehnikalarynyň    ösüşi . Ilkinji  synag   maşynlary   we  mehaniki   tejribehanalar .                         </a:t>
            </a:r>
            <a:endParaRPr lang="ru-RU" sz="3200" b="1" i="1" kern="0" dirty="0">
              <a:latin typeface="Turkmen/Times"/>
              <a:ea typeface="Times New Roman" panose="02020603050405020304" pitchFamily="18" charset="0"/>
              <a:cs typeface="Times New Roman" panose="02020603050405020304" pitchFamily="18" charset="0"/>
            </a:endParaRPr>
          </a:p>
          <a:p>
            <a:pPr algn="just"/>
            <a:r>
              <a:rPr lang="en-US" sz="3200" dirty="0">
                <a:latin typeface="Times New Roman" panose="02020603050405020304" pitchFamily="18" charset="0"/>
                <a:ea typeface="Times New Roman" panose="02020603050405020304" pitchFamily="18" charset="0"/>
              </a:rPr>
              <a:t>     Ilki   başda   gurluşyk   materiallardan   edilen   nusgalary   “gysylma” ,  “sozulma” , “egme”  güýçlerine   çydamlylygyny   barlap   synaglar   geçirilip   başlanypdyr. </a:t>
            </a:r>
            <a:r>
              <a:rPr lang="ru-RU" sz="3200" dirty="0">
                <a:latin typeface="Times New Roman" panose="02020603050405020304" pitchFamily="18" charset="0"/>
                <a:ea typeface="Times New Roman" panose="02020603050405020304" pitchFamily="18" charset="0"/>
              </a:rPr>
              <a:t>Bu   synag   işleri   ýönekeý   maşynlarda , ryçaglaryň   kömegi   bilen   geçirlipdir . Ýagny   ryçaglaryň   gysga   egni   “ nusga ”   daýanyp , uzyn    egninde   bolsa   ýük   ýerleşdirer   ýaly   asma   seki    ýerleşdirlipdir . Bu   maşynlar   kämilleşdirilip   häzirki   ryçagly   we   gidrawliki   maşynlar   ýasalypdyr . </a:t>
            </a:r>
            <a:r>
              <a:rPr lang="ru-RU" sz="3200" dirty="0">
                <a:latin typeface="Times New Roman" panose="02020603050405020304" pitchFamily="18" charset="0"/>
                <a:cs typeface="Times New Roman" panose="02020603050405020304" pitchFamily="18" charset="0"/>
              </a:rPr>
              <a:t>Olar   onlarça , ýüzlerçe   we   müňlerçe   tonna   güýçleri   bermäge   ukyplydyr . Desgalaryň   synagy   esasan   hem   laboratoriýalaryň    enjamlarynda   geçirilýär . </a:t>
            </a:r>
            <a:endParaRPr lang="ru-RU"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448233638"/>
      </p:ext>
    </p:extLst>
  </p:cSld>
  <p:clrMapOvr>
    <a:masterClrMapping/>
  </p:clrMapOvr>
  <p:transition spd="slow">
    <p:push dir="u"/>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рямоугольник 2"/>
          <p:cNvSpPr/>
          <p:nvPr/>
        </p:nvSpPr>
        <p:spPr>
          <a:xfrm>
            <a:off x="0" y="342900"/>
            <a:ext cx="11864340" cy="6001643"/>
          </a:xfrm>
          <a:prstGeom prst="rect">
            <a:avLst/>
          </a:prstGeom>
        </p:spPr>
        <p:txBody>
          <a:bodyPr wrap="square">
            <a:spAutoFit/>
          </a:bodyPr>
          <a:lstStyle/>
          <a:p>
            <a:pPr algn="just"/>
            <a:r>
              <a:rPr lang="ru-RU" sz="3200" dirty="0">
                <a:latin typeface="Times New Roman" panose="02020603050405020304" pitchFamily="18" charset="0"/>
                <a:ea typeface="Times New Roman" panose="02020603050405020304" pitchFamily="18" charset="0"/>
              </a:rPr>
              <a:t>Laboratoriýalaryň   tehnikasynyň   ösüşi   barada   durup   geçeliň . Fransuz   alymy    Rene   Antuan   Reomýur  ( 1683 – 1757 ý.ý.)  1722 – nji   ýylda   ilkinji   gezek   metaly   synag   edýän   ýörite   maşyny   ýasapdyr . </a:t>
            </a:r>
            <a:r>
              <a:rPr lang="en-US" sz="3200" dirty="0">
                <a:latin typeface="Times New Roman" panose="02020603050405020304" pitchFamily="18" charset="0"/>
                <a:ea typeface="Times New Roman" panose="02020603050405020304" pitchFamily="18" charset="0"/>
              </a:rPr>
              <a:t>Ol   öz   işinde   metaly    synag   etmegiň   usulyny    ýazypdyr . Professor Piter   Muşenbruk  ( 1692- 1761 ý.ý.)   ilkinji   kämilleşdirilen   “ ryçagly ”   synag   maşynyny   ýasapdyr   we   ilkinji   bolup   agaçdan , demirden    hem – de   beýleki   materiallardan    “ nusga ”   ýasamagy    teklip   edipdir </a:t>
            </a:r>
            <a:r>
              <a:rPr lang="en-US" sz="3200" dirty="0" smtClean="0">
                <a:latin typeface="Times New Roman" panose="02020603050405020304" pitchFamily="18" charset="0"/>
                <a:ea typeface="Times New Roman" panose="02020603050405020304" pitchFamily="18" charset="0"/>
              </a:rPr>
              <a:t>.</a:t>
            </a:r>
            <a:r>
              <a:rPr lang="tk-TM" sz="3200" dirty="0" smtClean="0">
                <a:latin typeface="Times New Roman" panose="02020603050405020304" pitchFamily="18" charset="0"/>
                <a:ea typeface="Times New Roman" panose="02020603050405020304" pitchFamily="18" charset="0"/>
              </a:rPr>
              <a:t> </a:t>
            </a:r>
            <a:r>
              <a:rPr lang="en-US" sz="3200" dirty="0">
                <a:latin typeface="Times New Roman" panose="02020603050405020304" pitchFamily="18" charset="0"/>
                <a:cs typeface="Times New Roman" panose="02020603050405020304" pitchFamily="18" charset="0"/>
              </a:rPr>
              <a:t>Ol  uzyn  steržen (özen , ok )  gysylanda ,   onuň    </a:t>
            </a:r>
            <a:r>
              <a:rPr lang="en-US" sz="3200" dirty="0">
                <a:latin typeface="Times New Roman" panose="02020603050405020304" pitchFamily="18" charset="0"/>
                <a:cs typeface="Times New Roman" panose="02020603050405020304" pitchFamily="18" charset="0"/>
              </a:rPr>
              <a:t>onuň</a:t>
            </a:r>
            <a:r>
              <a:rPr lang="en-US" sz="3200" dirty="0">
                <a:latin typeface="Times New Roman" panose="02020603050405020304" pitchFamily="18" charset="0"/>
                <a:cs typeface="Times New Roman" panose="02020603050405020304" pitchFamily="18" charset="0"/>
              </a:rPr>
              <a:t>    egrelmesine   täsir    edýän     güýjüň ,  sterjiniň   (özeniň , okuň)   uzynlygynyň    kwadratyna    ters   proporsionaldygyny   kesgitläpdir . Ol   maşyn  ilkinji   gezek   1790  -  nji    ýylda   önümçilikde   ulanylypdyr .</a:t>
            </a:r>
            <a:endParaRPr lang="ru-RU"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55426851"/>
      </p:ext>
    </p:extLst>
  </p:cSld>
  <p:clrMapOvr>
    <a:masterClrMapping/>
  </p:clrMapOvr>
  <p:transition spd="slow">
    <p:push dir="u"/>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Прямоугольник 4"/>
          <p:cNvSpPr/>
          <p:nvPr/>
        </p:nvSpPr>
        <p:spPr>
          <a:xfrm>
            <a:off x="304800" y="952976"/>
            <a:ext cx="11887200" cy="5509200"/>
          </a:xfrm>
          <a:prstGeom prst="rect">
            <a:avLst/>
          </a:prstGeom>
        </p:spPr>
        <p:txBody>
          <a:bodyPr wrap="square">
            <a:spAutoFit/>
          </a:bodyPr>
          <a:lstStyle/>
          <a:p>
            <a:pPr algn="just"/>
            <a:r>
              <a:rPr lang="en-US" sz="3200" dirty="0">
                <a:latin typeface="Times New Roman" panose="02020603050405020304" pitchFamily="18" charset="0"/>
                <a:ea typeface="Times New Roman" panose="02020603050405020304" pitchFamily="18" charset="0"/>
                <a:cs typeface="Times New Roman" panose="02020603050405020304" pitchFamily="18" charset="0"/>
              </a:rPr>
              <a:t>Fransuz   alymy  Žan - Rodoif   Perrone (1708 - 1794  ý. Ý. )  ilkinji   nusgany    “ gysyjy ”   we   “sozujy”   maşyny   oýlap   tapypdyr . 1823 – nji   ýylda   ilkinji   gezek   Russiýanyň   Peterburg   şäherindäki   mehaniki   kärhanada ,  zynjyry    synag   etmek   üçin   tejribehanada </a:t>
            </a:r>
            <a:r>
              <a:rPr lang="en-US" sz="3200" dirty="0">
                <a:latin typeface="Times New Roman" panose="02020603050405020304" pitchFamily="18" charset="0"/>
                <a:cs typeface="Times New Roman" panose="02020603050405020304" pitchFamily="18" charset="0"/>
              </a:rPr>
              <a:t>mehaniki   gurluş  (stend)   gurulypdyr. </a:t>
            </a:r>
            <a:r>
              <a:rPr lang="tk-TM" sz="3200" dirty="0" smtClean="0">
                <a:latin typeface="Times New Roman" panose="02020603050405020304" pitchFamily="18" charset="0"/>
                <a:cs typeface="Times New Roman" panose="02020603050405020304" pitchFamily="18" charset="0"/>
              </a:rPr>
              <a:t>Ol enjamyň uzynlygy 25 m  bolupdyr. Onda 14 m uzynlykly zynjyry synag etmäge mümkinçilik bolupdyr. Ol maşyn synag üçin 60 t güýç bilen zynjyry çekipdir. Bu enjam bilen asma köpriniň zynjyryny synagdan geçiripdirler.</a:t>
            </a:r>
            <a:r>
              <a:rPr lang="en-US" sz="3200" dirty="0"/>
              <a:t> </a:t>
            </a:r>
            <a:r>
              <a:rPr lang="en-US" sz="3200" dirty="0">
                <a:latin typeface="Times New Roman" panose="02020603050405020304" pitchFamily="18" charset="0"/>
                <a:cs typeface="Times New Roman" panose="02020603050405020304" pitchFamily="18" charset="0"/>
              </a:rPr>
              <a:t>Materiallaryň   synagy   barada   halkara   konfrensiýalaryň    we    kongresleriň    </a:t>
            </a:r>
            <a:r>
              <a:rPr lang="en-US" sz="3200" dirty="0" smtClean="0">
                <a:latin typeface="Times New Roman" panose="02020603050405020304" pitchFamily="18" charset="0"/>
                <a:cs typeface="Times New Roman" panose="02020603050405020304" pitchFamily="18" charset="0"/>
              </a:rPr>
              <a:t>geçirilmegi,  </a:t>
            </a:r>
            <a:r>
              <a:rPr lang="en-US" sz="3200" dirty="0">
                <a:latin typeface="Times New Roman" panose="02020603050405020304" pitchFamily="18" charset="0"/>
                <a:cs typeface="Times New Roman" panose="02020603050405020304" pitchFamily="18" charset="0"/>
              </a:rPr>
              <a:t>desgalaryň    we    materiallaryň    synagy    baradaky    ylymyň    ösmegine     uly   goşant    </a:t>
            </a:r>
            <a:r>
              <a:rPr lang="en-US" sz="3200" dirty="0" smtClean="0">
                <a:latin typeface="Times New Roman" panose="02020603050405020304" pitchFamily="18" charset="0"/>
                <a:cs typeface="Times New Roman" panose="02020603050405020304" pitchFamily="18" charset="0"/>
              </a:rPr>
              <a:t>bolupdyr</a:t>
            </a:r>
            <a:r>
              <a:rPr lang="tk-TM" sz="3200" dirty="0" smtClean="0">
                <a:latin typeface="Times New Roman" panose="02020603050405020304" pitchFamily="18" charset="0"/>
                <a:cs typeface="Times New Roman" panose="02020603050405020304" pitchFamily="18" charset="0"/>
              </a:rPr>
              <a:t>.</a:t>
            </a:r>
            <a:r>
              <a:rPr lang="en-US" sz="3200" dirty="0" smtClean="0">
                <a:latin typeface="Times New Roman" panose="02020603050405020304" pitchFamily="18" charset="0"/>
                <a:cs typeface="Times New Roman" panose="02020603050405020304" pitchFamily="18" charset="0"/>
              </a:rPr>
              <a:t> </a:t>
            </a:r>
            <a:endParaRPr lang="ru-RU"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67948171"/>
      </p:ext>
    </p:extLst>
  </p:cSld>
  <p:clrMapOvr>
    <a:masterClrMapping/>
  </p:clrMapOvr>
  <p:transition spd="slow">
    <p:push dir="u"/>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Ион">
  <a:themeElements>
    <a:clrScheme name="Ион">
      <a:dk1>
        <a:sysClr val="windowText" lastClr="000000"/>
      </a:dk1>
      <a:lt1>
        <a:sysClr val="window" lastClr="FFFFFF"/>
      </a:lt1>
      <a:dk2>
        <a:srgbClr val="0E5580"/>
      </a:dk2>
      <a:lt2>
        <a:srgbClr val="EBEBEB"/>
      </a:lt2>
      <a:accent1>
        <a:srgbClr val="ACD433"/>
      </a:accent1>
      <a:accent2>
        <a:srgbClr val="E6C133"/>
      </a:accent2>
      <a:accent3>
        <a:srgbClr val="EF7A24"/>
      </a:accent3>
      <a:accent4>
        <a:srgbClr val="5AA0F5"/>
      </a:accent4>
      <a:accent5>
        <a:srgbClr val="75CEEC"/>
      </a:accent5>
      <a:accent6>
        <a:srgbClr val="65D6A0"/>
      </a:accent6>
      <a:hlink>
        <a:srgbClr val="C4E46E"/>
      </a:hlink>
      <a:folHlink>
        <a:srgbClr val="BDE0FB"/>
      </a:folHlink>
    </a:clrScheme>
    <a:fontScheme name="Ион">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Ион">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2000"/>
                <a:hueMod val="96000"/>
                <a:satMod val="128000"/>
                <a:lumMod val="114000"/>
              </a:schemeClr>
            </a:gs>
            <a:gs pos="100000">
              <a:schemeClr val="phClr">
                <a:shade val="62000"/>
                <a:hueMod val="100000"/>
                <a:satMod val="134000"/>
                <a:lumMod val="56000"/>
              </a:schemeClr>
            </a:gs>
          </a:gsLst>
          <a:path path="circle">
            <a:fillToRect l="45000" t="65000" r="125000" b="100000"/>
          </a:path>
        </a:gradFill>
        <a:blipFill rotWithShape="1">
          <a:blip xmlns:r="http://schemas.openxmlformats.org/officeDocument/2006/relationships" r:embed="rId1">
            <a:duotone>
              <a:schemeClr val="phClr">
                <a:shade val="62000"/>
                <a:hueMod val="108000"/>
                <a:satMod val="164000"/>
                <a:lumMod val="69000"/>
              </a:schemeClr>
              <a:schemeClr val="phClr">
                <a:tint val="96000"/>
                <a:hueMod val="90000"/>
                <a:satMod val="130000"/>
                <a:lumMod val="134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BACC050B-8757-4460-95D8-E37B46A6B421}"/>
    </a:ext>
  </a:ext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Ion</Template>
  <TotalTime>284</TotalTime>
  <Words>1127</Words>
  <Application>Microsoft Office PowerPoint</Application>
  <PresentationFormat>Широкоэкранный</PresentationFormat>
  <Paragraphs>25</Paragraphs>
  <Slides>16</Slides>
  <Notes>1</Notes>
  <HiddenSlides>0</HiddenSlides>
  <MMClips>0</MMClips>
  <ScaleCrop>false</ScaleCrop>
  <HeadingPairs>
    <vt:vector size="6" baseType="variant">
      <vt:variant>
        <vt:lpstr>Использованные шрифты</vt:lpstr>
      </vt:variant>
      <vt:variant>
        <vt:i4>7</vt:i4>
      </vt:variant>
      <vt:variant>
        <vt:lpstr>Тема</vt:lpstr>
      </vt:variant>
      <vt:variant>
        <vt:i4>1</vt:i4>
      </vt:variant>
      <vt:variant>
        <vt:lpstr>Заголовки слайдов</vt:lpstr>
      </vt:variant>
      <vt:variant>
        <vt:i4>16</vt:i4>
      </vt:variant>
    </vt:vector>
  </HeadingPairs>
  <TitlesOfParts>
    <vt:vector size="24" baseType="lpstr">
      <vt:lpstr>Arial</vt:lpstr>
      <vt:lpstr>Calibri</vt:lpstr>
      <vt:lpstr>Cambria Math</vt:lpstr>
      <vt:lpstr>Century Gothic</vt:lpstr>
      <vt:lpstr>Times New Roman</vt:lpstr>
      <vt:lpstr>Turkmen/Times</vt:lpstr>
      <vt:lpstr>Wingdings 3</vt:lpstr>
      <vt:lpstr>Ион</vt:lpstr>
      <vt:lpstr>Tema: Desgalarda gurluşyk materialy synamak üçin gurluşyk mehanikasynyň ylym görnüşinde ýüze çykyşy we desgalary synamakda hem-de barlamakda labaratoriýa   we   meýdan   synag   materiallarynyň   tehnikalarynyň    ösüşi ornaşdyrylyşy.</vt:lpstr>
      <vt:lpstr> Jaýlary we binalary synamak üçin ilki bilen “Gurluşyk mehanikasy” dersini nazara almak bolar. “Gurluşyk  mehanikasy”  düşünjesi  nazaryýetiň  “önümçilik”  we  “tejribe”  bilen  baglanşyklylykda  ösýär. Köplenç  tejribäniň  esasynda  nazary  netijä  gelinýär, kä  halatlarda  nazary  kesgitlemeleri  tejribäniň  kömegi   bilen   tassyklaýarlar.   </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Nepes</dc:creator>
  <cp:lastModifiedBy>user</cp:lastModifiedBy>
  <cp:revision>36</cp:revision>
  <dcterms:created xsi:type="dcterms:W3CDTF">2020-12-23T13:25:14Z</dcterms:created>
  <dcterms:modified xsi:type="dcterms:W3CDTF">2021-10-04T14:57:10Z</dcterms:modified>
</cp:coreProperties>
</file>