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500D0-3CAA-4737-978E-83C73C526D55}" type="datetimeFigureOut">
              <a:rPr lang="ru-RU" smtClean="0"/>
              <a:pPr/>
              <a:t>24.04.2017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22E6D-C0DA-42FD-8795-5BE5D9307D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TÜRKMENISTANYÑ MERKEZI BANKYNYŇ IŞINIŇ ESASY UGURLARY WE AÝRATYNLYKLARY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Türkmenistanyñ Merkezi banky beýleki </a:t>
            </a:r>
            <a:r>
              <a:rPr lang="cs-CZ" b="1" dirty="0" smtClean="0"/>
              <a:t>banklardan</a:t>
            </a:r>
            <a:r>
              <a:rPr lang="en-US" b="1" dirty="0" smtClean="0"/>
              <a:t> </a:t>
            </a:r>
            <a:r>
              <a:rPr lang="cs-CZ" b="1" dirty="0"/>
              <a:t>tapawudy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Türkmenistanyñ Merkezi </a:t>
            </a:r>
            <a:r>
              <a:rPr lang="cs-CZ" dirty="0" smtClean="0"/>
              <a:t>banky</a:t>
            </a:r>
            <a:r>
              <a:rPr lang="en-US" dirty="0" smtClean="0"/>
              <a:t> </a:t>
            </a:r>
            <a:r>
              <a:rPr lang="cs-CZ" b="1" dirty="0"/>
              <a:t>ykdysady gatnaşyklaryň makroderejesinde işleýändiginden,</a:t>
            </a:r>
            <a:r>
              <a:rPr lang="cs-CZ" dirty="0"/>
              <a:t> </a:t>
            </a:r>
            <a:endParaRPr lang="en-US" dirty="0" smtClean="0"/>
          </a:p>
          <a:p>
            <a:r>
              <a:rPr lang="cs-CZ" b="1" dirty="0" smtClean="0"/>
              <a:t>umumy </a:t>
            </a:r>
            <a:r>
              <a:rPr lang="cs-CZ" b="1" dirty="0"/>
              <a:t>halk hojalyk isleglerine hyzmat edýändiginden</a:t>
            </a:r>
            <a:r>
              <a:rPr lang="cs-CZ" dirty="0"/>
              <a:t>, </a:t>
            </a:r>
            <a:endParaRPr lang="en-US" dirty="0" smtClean="0"/>
          </a:p>
          <a:p>
            <a:r>
              <a:rPr lang="cs-CZ" dirty="0" smtClean="0"/>
              <a:t>ykdysadyýete </a:t>
            </a:r>
            <a:r>
              <a:rPr lang="cs-CZ" b="1" dirty="0"/>
              <a:t>nagt pullary emitirlemek </a:t>
            </a:r>
            <a:r>
              <a:rPr lang="cs-CZ" dirty="0"/>
              <a:t>bilen başga hiç bir bankyň ýerine ýetirmeýän işini amala aşyrýandygyndan ybaratdyr.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571504"/>
          </a:xfrm>
        </p:spPr>
        <p:txBody>
          <a:bodyPr>
            <a:noAutofit/>
          </a:bodyPr>
          <a:lstStyle/>
          <a:p>
            <a:r>
              <a:rPr lang="cs-CZ" sz="2000" b="1" dirty="0"/>
              <a:t>Türkmenisatnyñ Merkezi bankynyň täjlirçilik bankyndan tapawudy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86478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 smtClean="0"/>
              <a:t>MB</a:t>
            </a:r>
            <a:r>
              <a:rPr lang="en-US" b="1" dirty="0" smtClean="0"/>
              <a:t>-</a:t>
            </a:r>
            <a:r>
              <a:rPr lang="cs-CZ" b="1" dirty="0" smtClean="0"/>
              <a:t>yň işiniň </a:t>
            </a:r>
            <a:r>
              <a:rPr lang="cs-CZ" b="1" dirty="0"/>
              <a:t>maksady </a:t>
            </a:r>
            <a:r>
              <a:rPr lang="cs-CZ" b="1" dirty="0" smtClean="0">
                <a:solidFill>
                  <a:srgbClr val="FF0000"/>
                </a:solidFill>
              </a:rPr>
              <a:t>peýda gazanmak bolup </a:t>
            </a:r>
            <a:r>
              <a:rPr lang="cs-CZ" b="1" dirty="0">
                <a:solidFill>
                  <a:srgbClr val="FF0000"/>
                </a:solidFill>
              </a:rPr>
              <a:t>durmaýar</a:t>
            </a:r>
            <a:r>
              <a:rPr lang="cs-CZ" b="1" dirty="0"/>
              <a:t>.</a:t>
            </a:r>
            <a:r>
              <a:rPr lang="cs-CZ" dirty="0"/>
              <a:t> Ondan tapawutlylykda täjirçilik banky, tersine, </a:t>
            </a:r>
            <a:r>
              <a:rPr lang="cs-CZ" b="1" dirty="0">
                <a:solidFill>
                  <a:srgbClr val="FF0000"/>
                </a:solidFill>
              </a:rPr>
              <a:t>peýda gazanmagyň </a:t>
            </a:r>
            <a:r>
              <a:rPr lang="cs-CZ" b="1" dirty="0"/>
              <a:t>hatyrasyna işleýär</a:t>
            </a:r>
            <a:r>
              <a:rPr lang="cs-CZ" b="1" dirty="0" smtClean="0"/>
              <a:t>.</a:t>
            </a:r>
            <a:endParaRPr lang="en-US" b="1" dirty="0" smtClean="0"/>
          </a:p>
          <a:p>
            <a:r>
              <a:rPr lang="cs-CZ" b="1" dirty="0" smtClean="0"/>
              <a:t>MB</a:t>
            </a:r>
            <a:r>
              <a:rPr lang="en-US" b="1" dirty="0" smtClean="0"/>
              <a:t>-</a:t>
            </a:r>
            <a:r>
              <a:rPr lang="cs-CZ" b="1" dirty="0" smtClean="0"/>
              <a:t>yň </a:t>
            </a:r>
            <a:r>
              <a:rPr lang="cs-CZ" b="1" dirty="0" smtClean="0">
                <a:solidFill>
                  <a:srgbClr val="FF0000"/>
                </a:solidFill>
              </a:rPr>
              <a:t>maýasy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döwlete </a:t>
            </a:r>
            <a:r>
              <a:rPr lang="cs-CZ" b="1" dirty="0">
                <a:solidFill>
                  <a:srgbClr val="FF0000"/>
                </a:solidFill>
              </a:rPr>
              <a:t>degişli </a:t>
            </a:r>
            <a:r>
              <a:rPr lang="cs-CZ" b="1" dirty="0"/>
              <a:t>bolýar</a:t>
            </a:r>
            <a:r>
              <a:rPr lang="cs-CZ" dirty="0"/>
              <a:t>, </a:t>
            </a:r>
            <a:r>
              <a:rPr lang="en-US" dirty="0" smtClean="0"/>
              <a:t>TB-</a:t>
            </a:r>
            <a:r>
              <a:rPr lang="cs-CZ" dirty="0" smtClean="0"/>
              <a:t>y </a:t>
            </a:r>
            <a:r>
              <a:rPr lang="cs-CZ" dirty="0"/>
              <a:t>üçin bolsa bazar ykdysadyýetinde maýa babatynda </a:t>
            </a:r>
            <a:r>
              <a:rPr lang="cs-CZ" b="1" dirty="0">
                <a:solidFill>
                  <a:srgbClr val="FF0000"/>
                </a:solidFill>
              </a:rPr>
              <a:t>eýeçiligiň paýdarlar görnüşi </a:t>
            </a:r>
            <a:r>
              <a:rPr lang="cs-CZ" b="1" dirty="0"/>
              <a:t>has häsiýetlidir</a:t>
            </a:r>
            <a:r>
              <a:rPr lang="cs-CZ" dirty="0"/>
              <a:t>. </a:t>
            </a:r>
            <a:endParaRPr lang="en-US" dirty="0" smtClean="0"/>
          </a:p>
          <a:p>
            <a:r>
              <a:rPr lang="cs-CZ" dirty="0"/>
              <a:t>Aýratyn alnan </a:t>
            </a:r>
            <a:r>
              <a:rPr lang="cs-CZ" b="1" dirty="0"/>
              <a:t>her bir ýurduň</a:t>
            </a:r>
            <a:r>
              <a:rPr lang="cs-CZ" dirty="0"/>
              <a:t> özüniň </a:t>
            </a:r>
            <a:r>
              <a:rPr lang="cs-CZ" b="1" dirty="0">
                <a:solidFill>
                  <a:srgbClr val="FF0000"/>
                </a:solidFill>
              </a:rPr>
              <a:t>ýeke-täk milli merkezi banky</a:t>
            </a:r>
            <a:r>
              <a:rPr lang="cs-CZ" b="1" dirty="0"/>
              <a:t> bolýar</a:t>
            </a:r>
            <a:r>
              <a:rPr lang="cs-CZ" dirty="0" smtClean="0"/>
              <a:t>;</a:t>
            </a:r>
            <a:r>
              <a:rPr lang="en-US" dirty="0" smtClean="0"/>
              <a:t> TB-</a:t>
            </a:r>
            <a:r>
              <a:rPr lang="cs-CZ" b="1" dirty="0" smtClean="0"/>
              <a:t>y </a:t>
            </a:r>
            <a:r>
              <a:rPr lang="cs-CZ" b="1" dirty="0"/>
              <a:t>onlarça, ýüzlerçe, hat-da müňlerçe hem bolup biler.</a:t>
            </a:r>
            <a:r>
              <a:rPr lang="cs-CZ" dirty="0"/>
              <a:t> </a:t>
            </a:r>
            <a:endParaRPr lang="en-US" dirty="0" smtClean="0"/>
          </a:p>
          <a:p>
            <a:r>
              <a:rPr lang="en-US" b="1" dirty="0" smtClean="0"/>
              <a:t>TB-</a:t>
            </a:r>
            <a:r>
              <a:rPr lang="cs-CZ" b="1" dirty="0" smtClean="0"/>
              <a:t>yň </a:t>
            </a:r>
            <a:r>
              <a:rPr lang="cs-CZ" b="1" i="1" dirty="0">
                <a:solidFill>
                  <a:srgbClr val="FF0000"/>
                </a:solidFill>
              </a:rPr>
              <a:t>uly, orta we kiçi karz</a:t>
            </a:r>
            <a:r>
              <a:rPr lang="cs-CZ" b="1" dirty="0">
                <a:solidFill>
                  <a:srgbClr val="FF0000"/>
                </a:solidFill>
              </a:rPr>
              <a:t> edaralaryna </a:t>
            </a:r>
            <a:r>
              <a:rPr lang="cs-CZ" b="1" dirty="0"/>
              <a:t>bölünmegi</a:t>
            </a:r>
            <a:r>
              <a:rPr lang="cs-CZ" dirty="0"/>
              <a:t> tebigy ýagdaýdyr. </a:t>
            </a:r>
            <a:r>
              <a:rPr lang="cs-CZ" b="1" dirty="0" smtClean="0"/>
              <a:t>M</a:t>
            </a:r>
            <a:r>
              <a:rPr lang="en-US" b="1" dirty="0" smtClean="0"/>
              <a:t>B </a:t>
            </a:r>
            <a:r>
              <a:rPr lang="cs-CZ" b="1" dirty="0" smtClean="0"/>
              <a:t>maýanyň </a:t>
            </a:r>
            <a:r>
              <a:rPr lang="cs-CZ" b="1" dirty="0"/>
              <a:t>möçberi boýunça bölmeýärler</a:t>
            </a:r>
            <a:r>
              <a:rPr lang="cs-CZ" dirty="0"/>
              <a:t>, çünki aýratyn alnan her bir ýurtda merkezi bank ýeke täk bolýar</a:t>
            </a:r>
            <a:r>
              <a:rPr lang="cs-CZ" dirty="0" smtClean="0"/>
              <a:t>.</a:t>
            </a:r>
            <a:endParaRPr lang="en-US" dirty="0" smtClean="0"/>
          </a:p>
          <a:p>
            <a:r>
              <a:rPr lang="cs-CZ" b="1" dirty="0" smtClean="0"/>
              <a:t>T</a:t>
            </a:r>
            <a:r>
              <a:rPr lang="en-US" b="1" dirty="0" smtClean="0"/>
              <a:t>B</a:t>
            </a:r>
            <a:r>
              <a:rPr lang="cs-CZ" b="1" dirty="0" smtClean="0"/>
              <a:t> </a:t>
            </a:r>
            <a:r>
              <a:rPr lang="cs-CZ" b="1" dirty="0"/>
              <a:t>hyzmatlaryň</a:t>
            </a:r>
            <a:r>
              <a:rPr lang="cs-CZ" dirty="0"/>
              <a:t> belli bir toplumny amala aşyrmak bilen </a:t>
            </a:r>
            <a:r>
              <a:rPr lang="cs-CZ" b="1" i="1" dirty="0"/>
              <a:t>uniwersal</a:t>
            </a:r>
            <a:r>
              <a:rPr lang="cs-CZ" b="1" dirty="0"/>
              <a:t> hem, </a:t>
            </a:r>
            <a:r>
              <a:rPr lang="cs-CZ" b="1" i="1" dirty="0"/>
              <a:t>ýöriteleşdirilen</a:t>
            </a:r>
            <a:r>
              <a:rPr lang="cs-CZ" b="1" dirty="0"/>
              <a:t> hem bolup bilerler</a:t>
            </a:r>
            <a:r>
              <a:rPr lang="cs-CZ" dirty="0"/>
              <a:t>. </a:t>
            </a:r>
            <a:r>
              <a:rPr lang="cs-CZ" dirty="0" smtClean="0"/>
              <a:t>T</a:t>
            </a:r>
            <a:r>
              <a:rPr lang="cs-CZ" b="1" dirty="0" smtClean="0"/>
              <a:t>M</a:t>
            </a:r>
            <a:r>
              <a:rPr lang="en-US" b="1" dirty="0" smtClean="0"/>
              <a:t>B</a:t>
            </a:r>
            <a:r>
              <a:rPr lang="cs-CZ" b="1" dirty="0" smtClean="0"/>
              <a:t> </a:t>
            </a:r>
            <a:r>
              <a:rPr lang="cs-CZ" b="1" dirty="0"/>
              <a:t>klassifikasiýa bölmek üçin şunuň ýaly ölçeg kabul ederlikli däldir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582594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Türkmenisatnyñ Merkezi bankynyň täjlirçilik bankyndan tapawudy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614364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TB </a:t>
            </a:r>
            <a:r>
              <a:rPr lang="cs-CZ" b="1" dirty="0" smtClean="0"/>
              <a:t>köplenç </a:t>
            </a:r>
            <a:r>
              <a:rPr lang="cs-CZ" b="1" dirty="0"/>
              <a:t>hojalygyň belli bir pudagyna hyzmat </a:t>
            </a:r>
            <a:r>
              <a:rPr lang="cs-CZ" b="1" dirty="0" smtClean="0"/>
              <a:t>etmekde</a:t>
            </a:r>
            <a:r>
              <a:rPr lang="en-US" b="1" dirty="0" smtClean="0"/>
              <a:t> </a:t>
            </a:r>
            <a:r>
              <a:rPr lang="cs-CZ" dirty="0"/>
              <a:t>mysal üçin, </a:t>
            </a:r>
            <a:r>
              <a:rPr lang="cs-CZ" b="1" i="1" dirty="0">
                <a:solidFill>
                  <a:srgbClr val="FF0000"/>
                </a:solidFill>
              </a:rPr>
              <a:t>daşary söwda, eksport-import, senagat, oba hojalyk, nebit, gaz, deňiz, awiasiýa</a:t>
            </a:r>
            <a:r>
              <a:rPr lang="cs-CZ" b="1" dirty="0">
                <a:solidFill>
                  <a:srgbClr val="FF0000"/>
                </a:solidFill>
              </a:rPr>
              <a:t> banklary </a:t>
            </a:r>
            <a:r>
              <a:rPr lang="cs-CZ" b="1" dirty="0" smtClean="0"/>
              <a:t>ýaly</a:t>
            </a:r>
            <a:r>
              <a:rPr lang="en-US" b="1" dirty="0" smtClean="0"/>
              <a:t>, MB </a:t>
            </a:r>
            <a:r>
              <a:rPr lang="cs-CZ" dirty="0"/>
              <a:t>işi </a:t>
            </a:r>
            <a:r>
              <a:rPr lang="cs-CZ" b="1" dirty="0"/>
              <a:t>umumy halk hojalygynyň isleglerine hyzmat etmek bolup </a:t>
            </a:r>
            <a:r>
              <a:rPr lang="cs-CZ" dirty="0"/>
              <a:t>duran </a:t>
            </a:r>
            <a:r>
              <a:rPr lang="cs-CZ" dirty="0" smtClean="0"/>
              <a:t>öz </a:t>
            </a:r>
            <a:r>
              <a:rPr lang="cs-CZ" dirty="0"/>
              <a:t>tebigaty boýunça </a:t>
            </a:r>
            <a:r>
              <a:rPr lang="cs-CZ" b="1" dirty="0">
                <a:solidFill>
                  <a:srgbClr val="FF0000"/>
                </a:solidFill>
              </a:rPr>
              <a:t>pudaklaýyn bolup bilmezler</a:t>
            </a:r>
            <a:r>
              <a:rPr lang="cs-CZ" b="1" dirty="0" smtClean="0"/>
              <a:t>.</a:t>
            </a:r>
            <a:endParaRPr lang="en-US" b="1" dirty="0" smtClean="0"/>
          </a:p>
          <a:p>
            <a:r>
              <a:rPr lang="en-US" b="1" dirty="0" smtClean="0"/>
              <a:t>MB </a:t>
            </a:r>
            <a:r>
              <a:rPr lang="cs-CZ" b="1" dirty="0" smtClean="0"/>
              <a:t>ýurduň </a:t>
            </a:r>
            <a:r>
              <a:rPr lang="cs-CZ" b="1" dirty="0"/>
              <a:t>ähli çäklerindäki</a:t>
            </a:r>
            <a:r>
              <a:rPr lang="cs-CZ" dirty="0"/>
              <a:t> </a:t>
            </a:r>
            <a:r>
              <a:rPr lang="cs-CZ" b="1" i="1" dirty="0" smtClean="0">
                <a:solidFill>
                  <a:srgbClr val="FF0000"/>
                </a:solidFill>
              </a:rPr>
              <a:t>milli </a:t>
            </a:r>
            <a:r>
              <a:rPr lang="cs-CZ" b="1" i="1" dirty="0">
                <a:solidFill>
                  <a:srgbClr val="FF0000"/>
                </a:solidFill>
              </a:rPr>
              <a:t>edaralar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/>
              <a:t>bolup durýarlar</a:t>
            </a:r>
            <a:r>
              <a:rPr lang="cs-CZ" dirty="0" smtClean="0"/>
              <a:t>.</a:t>
            </a:r>
            <a:r>
              <a:rPr lang="cs-CZ" b="1" i="1" dirty="0"/>
              <a:t> </a:t>
            </a:r>
            <a:r>
              <a:rPr lang="en-US" b="1" i="1" dirty="0" smtClean="0"/>
              <a:t>TB </a:t>
            </a:r>
            <a:r>
              <a:rPr lang="cs-CZ" b="1" i="1" dirty="0" smtClean="0"/>
              <a:t>sebitleýin </a:t>
            </a:r>
            <a:r>
              <a:rPr lang="cs-CZ" b="1" i="1" dirty="0"/>
              <a:t>(ýerli), şäher, sebitara, halkara</a:t>
            </a:r>
            <a:r>
              <a:rPr lang="cs-CZ" b="1" dirty="0"/>
              <a:t> banklara bölünip bilerler</a:t>
            </a:r>
            <a:r>
              <a:rPr lang="cs-CZ" b="1" dirty="0" smtClean="0"/>
              <a:t>.</a:t>
            </a:r>
            <a:endParaRPr lang="en-US" b="1" dirty="0" smtClean="0"/>
          </a:p>
          <a:p>
            <a:r>
              <a:rPr lang="en-US" b="1" dirty="0" smtClean="0"/>
              <a:t>MB</a:t>
            </a:r>
            <a:r>
              <a:rPr lang="cs-CZ" b="1" dirty="0" smtClean="0"/>
              <a:t> </a:t>
            </a:r>
            <a:r>
              <a:rPr lang="cs-CZ" b="1" dirty="0"/>
              <a:t>işi </a:t>
            </a:r>
            <a:r>
              <a:rPr lang="cs-CZ" b="1" i="1" dirty="0">
                <a:solidFill>
                  <a:srgbClr val="FF0000"/>
                </a:solidFill>
              </a:rPr>
              <a:t>köpçülikleýin hukugyň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/>
              <a:t>ulanylýan ugrudyr, </a:t>
            </a:r>
            <a:r>
              <a:rPr lang="en-US" b="1" dirty="0" smtClean="0"/>
              <a:t>TB</a:t>
            </a:r>
            <a:r>
              <a:rPr lang="cs-CZ" b="1" dirty="0" smtClean="0"/>
              <a:t> </a:t>
            </a:r>
            <a:r>
              <a:rPr lang="cs-CZ" b="1" dirty="0"/>
              <a:t>işi </a:t>
            </a:r>
            <a:r>
              <a:rPr lang="cs-CZ" b="1" i="1" dirty="0">
                <a:solidFill>
                  <a:srgbClr val="FF0000"/>
                </a:solidFill>
              </a:rPr>
              <a:t>hojalyk hukugynyň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smtClean="0"/>
              <a:t>ulanylýan</a:t>
            </a:r>
            <a:r>
              <a:rPr lang="en-US" b="1" dirty="0" smtClean="0"/>
              <a:t>,</a:t>
            </a:r>
          </a:p>
          <a:p>
            <a:r>
              <a:rPr lang="cs-CZ" b="1" dirty="0">
                <a:solidFill>
                  <a:srgbClr val="FF0000"/>
                </a:solidFill>
              </a:rPr>
              <a:t>Prezidente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kanun çykaryjy häkimiýete </a:t>
            </a:r>
            <a:r>
              <a:rPr lang="cs-CZ" b="1" dirty="0" smtClean="0"/>
              <a:t>hasabat bermelidir</a:t>
            </a:r>
            <a:r>
              <a:rPr lang="cs-CZ" dirty="0" smtClean="0"/>
              <a:t>,</a:t>
            </a:r>
            <a:r>
              <a:rPr lang="en-US" dirty="0" smtClean="0"/>
              <a:t> TB</a:t>
            </a:r>
            <a:r>
              <a:rPr lang="cs-CZ" b="1" dirty="0" smtClean="0"/>
              <a:t> </a:t>
            </a:r>
            <a:r>
              <a:rPr lang="cs-CZ" b="1" dirty="0"/>
              <a:t>diňe </a:t>
            </a:r>
            <a:r>
              <a:rPr lang="cs-CZ" b="1" dirty="0">
                <a:solidFill>
                  <a:srgbClr val="FF0000"/>
                </a:solidFill>
              </a:rPr>
              <a:t>öz paýdarlaryna </a:t>
            </a:r>
            <a:r>
              <a:rPr lang="cs-CZ" b="1" dirty="0"/>
              <a:t>hasabat berýärler</a:t>
            </a:r>
            <a:r>
              <a:rPr lang="cs-CZ" b="1" dirty="0" smtClean="0"/>
              <a:t>,</a:t>
            </a:r>
            <a:endParaRPr lang="en-US" b="1" dirty="0" smtClean="0"/>
          </a:p>
          <a:p>
            <a:r>
              <a:rPr lang="en-US" b="1" dirty="0" smtClean="0"/>
              <a:t>MB </a:t>
            </a:r>
            <a:r>
              <a:rPr lang="cs-CZ" b="1" dirty="0" smtClean="0"/>
              <a:t>işiniň </a:t>
            </a:r>
            <a:r>
              <a:rPr lang="cs-CZ" b="1" dirty="0"/>
              <a:t>başlanmagy </a:t>
            </a:r>
            <a:r>
              <a:rPr lang="cs-CZ" b="1" i="1" dirty="0">
                <a:solidFill>
                  <a:srgbClr val="FF0000"/>
                </a:solidFill>
              </a:rPr>
              <a:t>ýokary döwlet häkimiýetiniň namasy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/>
              <a:t>bilen esaslandyrylýar</a:t>
            </a:r>
            <a:r>
              <a:rPr lang="cs-CZ" b="1" dirty="0" smtClean="0"/>
              <a:t>.</a:t>
            </a:r>
            <a:r>
              <a:rPr lang="en-US" b="1" dirty="0" smtClean="0"/>
              <a:t> TB </a:t>
            </a:r>
            <a:r>
              <a:rPr lang="cs-CZ" b="1" dirty="0" smtClean="0"/>
              <a:t>işi </a:t>
            </a:r>
            <a:r>
              <a:rPr lang="cs-CZ" b="1" dirty="0"/>
              <a:t>onuň </a:t>
            </a:r>
            <a:r>
              <a:rPr lang="en-US" b="1" dirty="0" smtClean="0">
                <a:solidFill>
                  <a:srgbClr val="FF0000"/>
                </a:solidFill>
              </a:rPr>
              <a:t>MB-</a:t>
            </a:r>
            <a:r>
              <a:rPr lang="cs-CZ" b="1" dirty="0" smtClean="0">
                <a:solidFill>
                  <a:srgbClr val="FF0000"/>
                </a:solidFill>
              </a:rPr>
              <a:t>dan </a:t>
            </a:r>
            <a:r>
              <a:rPr lang="cs-CZ" b="1" dirty="0">
                <a:solidFill>
                  <a:srgbClr val="FF0000"/>
                </a:solidFill>
              </a:rPr>
              <a:t>ygtyýarnama almagy </a:t>
            </a:r>
            <a:r>
              <a:rPr lang="cs-CZ" b="1" dirty="0"/>
              <a:t>bilen başlanýar.</a:t>
            </a:r>
            <a:r>
              <a:rPr lang="cs-CZ" dirty="0"/>
              <a:t> </a:t>
            </a:r>
            <a:endParaRPr lang="ru-RU" dirty="0"/>
          </a:p>
          <a:p>
            <a:r>
              <a:rPr lang="en-US" b="1" dirty="0" smtClean="0"/>
              <a:t>MB</a:t>
            </a:r>
            <a:r>
              <a:rPr lang="cs-CZ" b="1" dirty="0" smtClean="0"/>
              <a:t> </a:t>
            </a:r>
            <a:r>
              <a:rPr lang="cs-CZ" b="1" dirty="0"/>
              <a:t>işine </a:t>
            </a:r>
            <a:r>
              <a:rPr lang="cs-CZ" b="1" dirty="0">
                <a:solidFill>
                  <a:srgbClr val="FF0000"/>
                </a:solidFill>
              </a:rPr>
              <a:t>döwlet tarapyndan gözegçilik edilýär. </a:t>
            </a:r>
            <a:r>
              <a:rPr lang="cs-CZ" b="1" dirty="0" smtClean="0"/>
              <a:t>T</a:t>
            </a:r>
            <a:r>
              <a:rPr lang="en-US" b="1" dirty="0" smtClean="0"/>
              <a:t>B</a:t>
            </a:r>
            <a:r>
              <a:rPr lang="cs-CZ" b="1" dirty="0" smtClean="0"/>
              <a:t> </a:t>
            </a:r>
            <a:r>
              <a:rPr lang="cs-CZ" b="1" dirty="0"/>
              <a:t>işine </a:t>
            </a:r>
            <a:r>
              <a:rPr lang="cs-CZ" b="1" dirty="0">
                <a:solidFill>
                  <a:srgbClr val="FF0000"/>
                </a:solidFill>
              </a:rPr>
              <a:t>gözegçiligi</a:t>
            </a:r>
            <a:r>
              <a:rPr lang="cs-CZ" b="1" dirty="0"/>
              <a:t> ýörite ygtyýar berlen </a:t>
            </a:r>
            <a:r>
              <a:rPr lang="cs-CZ" b="1" dirty="0">
                <a:solidFill>
                  <a:srgbClr val="FF0000"/>
                </a:solidFill>
              </a:rPr>
              <a:t>döwlet edaralary ýa-da </a:t>
            </a:r>
            <a:r>
              <a:rPr lang="en-US" b="1" dirty="0" smtClean="0">
                <a:solidFill>
                  <a:srgbClr val="FF0000"/>
                </a:solidFill>
              </a:rPr>
              <a:t>MB</a:t>
            </a:r>
            <a:r>
              <a:rPr lang="cs-CZ" b="1" dirty="0" smtClean="0"/>
              <a:t> </a:t>
            </a:r>
            <a:r>
              <a:rPr lang="cs-CZ" b="1" dirty="0"/>
              <a:t>amala aşyryp bilerler</a:t>
            </a:r>
            <a:r>
              <a:rPr lang="cs-CZ" b="1" dirty="0" smtClean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</a:t>
            </a:r>
            <a:r>
              <a:rPr lang="sq-AL" sz="3200" b="1" dirty="0"/>
              <a:t>ürkmenistanyñ</a:t>
            </a:r>
            <a:r>
              <a:rPr lang="cs-CZ" sz="3200" b="1" dirty="0"/>
              <a:t> Merkezi bankynyň maksatlary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karz-pul syýasatyny döretmek</a:t>
            </a:r>
            <a:r>
              <a:rPr lang="cs-CZ" dirty="0"/>
              <a:t> we ony amala aşyrmak;</a:t>
            </a:r>
            <a:endParaRPr lang="ru-RU" dirty="0"/>
          </a:p>
          <a:p>
            <a:pPr lvl="0"/>
            <a:r>
              <a:rPr lang="cs-CZ" b="1" dirty="0"/>
              <a:t>walýuta syýasatyny döretmäge</a:t>
            </a:r>
            <a:r>
              <a:rPr lang="cs-CZ" dirty="0"/>
              <a:t>, kabul etmäge we amala aşyrmaga gatnaşmak;</a:t>
            </a:r>
            <a:endParaRPr lang="ru-RU" dirty="0"/>
          </a:p>
          <a:p>
            <a:pPr lvl="0"/>
            <a:r>
              <a:rPr lang="cs-CZ" b="1" dirty="0"/>
              <a:t>täjirçilik banklaryna ygtyýarnamalary bermek</a:t>
            </a:r>
            <a:r>
              <a:rPr lang="cs-CZ" dirty="0"/>
              <a:t> we banklara hem-de </a:t>
            </a:r>
            <a:r>
              <a:rPr lang="cs-CZ" b="1" dirty="0"/>
              <a:t>bank ulgamyna gözegçiligi amala aşyrmak;</a:t>
            </a:r>
            <a:endParaRPr lang="ru-RU" dirty="0"/>
          </a:p>
          <a:p>
            <a:pPr lvl="0"/>
            <a:r>
              <a:rPr lang="cs-CZ" b="1" dirty="0"/>
              <a:t>döwletiñ halkara ätiýaçlyklaryny saklamak</a:t>
            </a:r>
            <a:r>
              <a:rPr lang="cs-CZ" dirty="0"/>
              <a:t> we olara ygtyýarlyk etmek;</a:t>
            </a:r>
            <a:endParaRPr lang="ru-RU" dirty="0"/>
          </a:p>
          <a:p>
            <a:pPr lvl="0"/>
            <a:r>
              <a:rPr lang="cs-CZ" b="1" dirty="0"/>
              <a:t>hasaplaşyk ulgamlarynyñ netijeli işlemegine</a:t>
            </a:r>
            <a:r>
              <a:rPr lang="cs-CZ" dirty="0"/>
              <a:t> ýardam etmek.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Merkezi bankyň wezipeleri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i="1" dirty="0" smtClean="0"/>
              <a:t>Zerur pul </a:t>
            </a:r>
            <a:r>
              <a:rPr lang="cs-CZ" b="1" i="1" dirty="0"/>
              <a:t>serişdeleri bilen üpjün etmek</a:t>
            </a:r>
            <a:r>
              <a:rPr lang="cs-CZ" i="1" dirty="0"/>
              <a:t> bilen</a:t>
            </a:r>
            <a:r>
              <a:rPr lang="cs-CZ" dirty="0"/>
              <a:t> </a:t>
            </a:r>
            <a:r>
              <a:rPr lang="cs-CZ" dirty="0" smtClean="0"/>
              <a:t>baglydyr</a:t>
            </a:r>
            <a:r>
              <a:rPr lang="cs-CZ" dirty="0"/>
              <a:t>. </a:t>
            </a:r>
            <a:endParaRPr lang="en-US" dirty="0" smtClean="0"/>
          </a:p>
          <a:p>
            <a:r>
              <a:rPr lang="cs-CZ" b="1" i="1" dirty="0" smtClean="0"/>
              <a:t>Milli pul </a:t>
            </a:r>
            <a:r>
              <a:rPr lang="cs-CZ" b="1" i="1" dirty="0"/>
              <a:t>birliginiň durnuklylygyny üpjün </a:t>
            </a:r>
            <a:r>
              <a:rPr lang="cs-CZ" b="1" i="1" dirty="0" smtClean="0"/>
              <a:t>etmek</a:t>
            </a:r>
            <a:endParaRPr lang="en-US" b="1" i="1" dirty="0" smtClean="0"/>
          </a:p>
          <a:p>
            <a:r>
              <a:rPr lang="cs-CZ" dirty="0"/>
              <a:t>ykdysadyýeti ösdürmegi üpjün etmek arkaly </a:t>
            </a:r>
            <a:r>
              <a:rPr lang="en-US" dirty="0" smtClean="0"/>
              <a:t>MB </a:t>
            </a:r>
            <a:r>
              <a:rPr lang="cs-CZ" b="1" i="1" dirty="0"/>
              <a:t>ykdysady maksatnamalary durmuşa geçirmekde zerur kömegi </a:t>
            </a:r>
            <a:r>
              <a:rPr lang="cs-CZ" b="1" i="1" dirty="0" smtClean="0"/>
              <a:t>berýär</a:t>
            </a:r>
            <a:r>
              <a:rPr lang="en-US" b="1" i="1" dirty="0" smtClean="0"/>
              <a:t> </a:t>
            </a:r>
            <a:r>
              <a:rPr lang="en-US" i="1" dirty="0" err="1" smtClean="0"/>
              <a:t>yagny</a:t>
            </a:r>
            <a:r>
              <a:rPr lang="en-US" i="1" dirty="0" smtClean="0"/>
              <a:t> </a:t>
            </a:r>
            <a:r>
              <a:rPr lang="cs-CZ" dirty="0"/>
              <a:t>ýetmezçilikleriň üstüni ýapýar,</a:t>
            </a:r>
            <a:r>
              <a:rPr lang="cs-CZ" i="1" dirty="0" smtClean="0"/>
              <a:t> </a:t>
            </a:r>
            <a:endParaRPr lang="en-US" i="1" dirty="0" smtClean="0"/>
          </a:p>
          <a:p>
            <a:r>
              <a:rPr lang="cs-CZ" b="1" i="1" dirty="0"/>
              <a:t>karz edaralarynyň netijeli işini üpjün etmek </a:t>
            </a:r>
            <a:r>
              <a:rPr lang="cs-CZ" i="1" dirty="0"/>
              <a:t>bilen baglydyr.</a:t>
            </a:r>
            <a:r>
              <a:rPr lang="cs-CZ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Merkezi bankyň garaşsyzlygy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MB </a:t>
            </a:r>
            <a:r>
              <a:rPr lang="cs-CZ" b="1" dirty="0" smtClean="0"/>
              <a:t>döwlet bilen ýakyndan baglydyr. </a:t>
            </a:r>
            <a:endParaRPr lang="en-US" b="1" dirty="0" smtClean="0"/>
          </a:p>
          <a:p>
            <a:r>
              <a:rPr lang="en-US" dirty="0" smtClean="0"/>
              <a:t>MB </a:t>
            </a:r>
            <a:r>
              <a:rPr lang="cs-CZ" dirty="0" smtClean="0"/>
              <a:t>bitewi </a:t>
            </a:r>
            <a:r>
              <a:rPr lang="cs-CZ" dirty="0"/>
              <a:t>ulgamyň özbaşdak halkasy hökmünde onuň </a:t>
            </a:r>
            <a:r>
              <a:rPr lang="cs-CZ" b="1" dirty="0"/>
              <a:t>bitewiligini üpjün edýär</a:t>
            </a:r>
            <a:r>
              <a:rPr lang="cs-CZ" dirty="0"/>
              <a:t>. </a:t>
            </a:r>
            <a:endParaRPr lang="en-US" dirty="0" smtClean="0"/>
          </a:p>
          <a:p>
            <a:r>
              <a:rPr lang="en-US" dirty="0" smtClean="0"/>
              <a:t>MB </a:t>
            </a:r>
            <a:r>
              <a:rPr lang="cs-CZ" b="1" dirty="0" smtClean="0"/>
              <a:t>nagt </a:t>
            </a:r>
            <a:r>
              <a:rPr lang="cs-CZ" b="1" dirty="0"/>
              <a:t>pullary dolanyşyga goýberýän ýeke-täk </a:t>
            </a:r>
            <a:r>
              <a:rPr lang="cs-CZ" b="1" dirty="0" smtClean="0"/>
              <a:t>edara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MB </a:t>
            </a:r>
            <a:r>
              <a:rPr lang="cs-CZ" dirty="0" smtClean="0"/>
              <a:t>garaşsyz </a:t>
            </a:r>
            <a:r>
              <a:rPr lang="cs-CZ" b="1" dirty="0"/>
              <a:t>çözgüt kabul etmekdäki erkinliginden ybaratdyr</a:t>
            </a:r>
            <a:r>
              <a:rPr lang="cs-CZ" b="1" dirty="0" smtClean="0"/>
              <a:t>.</a:t>
            </a:r>
            <a:endParaRPr lang="en-US" b="1" dirty="0" smtClean="0"/>
          </a:p>
          <a:p>
            <a:r>
              <a:rPr lang="en-US" b="1" dirty="0" smtClean="0"/>
              <a:t>MB </a:t>
            </a:r>
            <a:r>
              <a:rPr lang="cs-CZ" dirty="0"/>
              <a:t>ýerine ýetirmeli amallarynyň gerimi </a:t>
            </a:r>
            <a:r>
              <a:rPr lang="cs-CZ" b="1" dirty="0"/>
              <a:t>kanun bilen çäklendirilendir.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MB ähli </a:t>
            </a:r>
            <a:r>
              <a:rPr lang="cs-CZ" dirty="0"/>
              <a:t>salgytlardan ýygymlardan we döwlet paçlaryndan boşadylýar. </a:t>
            </a:r>
            <a:endParaRPr lang="ru-RU" dirty="0"/>
          </a:p>
          <a:p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cs-CZ" sz="3200" b="1" dirty="0"/>
              <a:t>Merkezi bankyň işiniň ýörelgeleri (prinsipleri)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- işi döwletiň ykdysady syýasaty bilen utgaşdyrmak</a:t>
            </a:r>
            <a:r>
              <a:rPr lang="cs-CZ" dirty="0" smtClean="0"/>
              <a:t>;</a:t>
            </a:r>
          </a:p>
          <a:p>
            <a:r>
              <a:rPr lang="cs-CZ" dirty="0" smtClean="0"/>
              <a:t>- </a:t>
            </a:r>
            <a:r>
              <a:rPr lang="cs-CZ" dirty="0"/>
              <a:t>işi bar bolan serişdelere laýyklykda tertibe salmak;</a:t>
            </a:r>
            <a:endParaRPr lang="ru-RU" dirty="0"/>
          </a:p>
          <a:p>
            <a:r>
              <a:rPr lang="cs-CZ" dirty="0"/>
              <a:t>- köplenç ýagdaýda önümçiligi höweslendirmegiň we önümleriň dolanyşygynyň ykdysady usullaryndan peýdalanmak</a:t>
            </a:r>
            <a:r>
              <a:rPr lang="cs-CZ" dirty="0" smtClean="0"/>
              <a:t>;</a:t>
            </a:r>
          </a:p>
          <a:p>
            <a:r>
              <a:rPr lang="cs-CZ" dirty="0" smtClean="0"/>
              <a:t>- </a:t>
            </a:r>
            <a:r>
              <a:rPr lang="cs-CZ" dirty="0"/>
              <a:t>pul-karz syýasatynyň ýeke-täk bolmagy; - emissiýa we karz işiniň arasyny bölmek;</a:t>
            </a:r>
            <a:endParaRPr lang="ru-RU" dirty="0"/>
          </a:p>
          <a:p>
            <a:r>
              <a:rPr lang="cs-CZ" dirty="0"/>
              <a:t>- peýda gazanman hereket etmek</a:t>
            </a:r>
            <a:r>
              <a:rPr lang="cs-CZ" dirty="0" smtClean="0"/>
              <a:t>;</a:t>
            </a:r>
          </a:p>
          <a:p>
            <a:r>
              <a:rPr lang="cs-CZ" dirty="0" smtClean="0"/>
              <a:t>- </a:t>
            </a:r>
            <a:r>
              <a:rPr lang="cs-CZ" dirty="0"/>
              <a:t>ykdysady konýunktura laýyklykda üýtgemek</a:t>
            </a:r>
            <a:r>
              <a:rPr lang="cs-CZ" dirty="0" smtClean="0"/>
              <a:t>;</a:t>
            </a:r>
          </a:p>
          <a:p>
            <a:r>
              <a:rPr lang="cs-CZ" dirty="0" smtClean="0"/>
              <a:t>- </a:t>
            </a:r>
            <a:r>
              <a:rPr lang="cs-CZ" dirty="0"/>
              <a:t>çözgütleriň kollegial kabul edilmegi</a:t>
            </a:r>
            <a:r>
              <a:rPr lang="cs-CZ" dirty="0" smtClean="0"/>
              <a:t>;</a:t>
            </a:r>
          </a:p>
          <a:p>
            <a:r>
              <a:rPr lang="cs-CZ" dirty="0" smtClean="0"/>
              <a:t>- </a:t>
            </a:r>
            <a:r>
              <a:rPr lang="cs-CZ" dirty="0"/>
              <a:t>aýanlyk; - işewür dolanyşygyň standartlaryna laýyk gelmek; </a:t>
            </a:r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/>
              <a:t>kanunylyk; - professional etikanyň kadalaryna laýyk gelmek; </a:t>
            </a:r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/>
              <a:t>bank syryny berjaý etmek;- jogapkärçilik.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Bank ulgamyna degişli özgertmeler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ilki bilen ulgamy ösdürmek, </a:t>
            </a:r>
            <a:endParaRPr lang="cs-CZ" dirty="0" smtClean="0"/>
          </a:p>
          <a:p>
            <a:r>
              <a:rPr lang="cs-CZ" dirty="0" smtClean="0"/>
              <a:t>bank </a:t>
            </a:r>
            <a:r>
              <a:rPr lang="cs-CZ" dirty="0"/>
              <a:t>işjeñligini kadalaşdyryjy-hukuk binýadyny kämilleşdirmek, </a:t>
            </a:r>
            <a:endParaRPr lang="cs-CZ" dirty="0" smtClean="0"/>
          </a:p>
          <a:p>
            <a:r>
              <a:rPr lang="cs-CZ" dirty="0" smtClean="0"/>
              <a:t>maliýe </a:t>
            </a:r>
            <a:r>
              <a:rPr lang="cs-CZ" dirty="0"/>
              <a:t>hasabatlaryñ halkara ülñülerini ornaşdyrmak, </a:t>
            </a:r>
            <a:endParaRPr lang="cs-CZ" dirty="0" smtClean="0"/>
          </a:p>
          <a:p>
            <a:r>
              <a:rPr lang="cs-CZ" dirty="0" smtClean="0"/>
              <a:t>hödürlenýän </a:t>
            </a:r>
            <a:r>
              <a:rPr lang="cs-CZ" dirty="0"/>
              <a:t>hyzmatlaryñ gerimini giñeltmek we onuñ hilini ýokarlandyrmak, </a:t>
            </a:r>
            <a:endParaRPr lang="cs-CZ" dirty="0" smtClean="0"/>
          </a:p>
          <a:p>
            <a:r>
              <a:rPr lang="cs-CZ" dirty="0" smtClean="0"/>
              <a:t>töleg </a:t>
            </a:r>
            <a:r>
              <a:rPr lang="cs-CZ" dirty="0"/>
              <a:t>ulgamyny kämilleşdirmek ýaly çärelerden </a:t>
            </a:r>
            <a:r>
              <a:rPr lang="cs-CZ" dirty="0" smtClean="0"/>
              <a:t>ybaratdyr</a:t>
            </a:r>
            <a:r>
              <a:rPr lang="cs-CZ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610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TÜRKMENISTANYÑ MERKEZI BANKYNYŇ IŞINIŇ ESASY UGURLARY WE AÝRATYNLYKLARY </vt:lpstr>
      <vt:lpstr>Türkmenistanyñ Merkezi banky beýleki banklardan tapawudy </vt:lpstr>
      <vt:lpstr>Türkmenisatnyñ Merkezi bankynyň täjlirçilik bankyndan tapawudy</vt:lpstr>
      <vt:lpstr>Türkmenisatnyñ Merkezi bankynyň täjlirçilik bankyndan tapawudy</vt:lpstr>
      <vt:lpstr>Türkmenistanyñ Merkezi bankynyň maksatlary </vt:lpstr>
      <vt:lpstr>Merkezi bankyň wezipeleri</vt:lpstr>
      <vt:lpstr>Merkezi bankyň garaşsyzlygy</vt:lpstr>
      <vt:lpstr>Merkezi bankyň işiniň ýörelgeleri (prinsipleri)</vt:lpstr>
      <vt:lpstr>Bank ulgamyna degişli özgertmeler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TÜRKMENISTANYÑ MERKEZI BANKYNYŇ IŞINIŇ ESASY UGURLARY WE AÝRATYNLYKLARY</dc:title>
  <dc:creator>Admin</dc:creator>
  <cp:lastModifiedBy>HOME</cp:lastModifiedBy>
  <cp:revision>17</cp:revision>
  <dcterms:created xsi:type="dcterms:W3CDTF">2013-03-05T08:11:12Z</dcterms:created>
  <dcterms:modified xsi:type="dcterms:W3CDTF">2017-04-24T15:51:28Z</dcterms:modified>
</cp:coreProperties>
</file>