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2" r:id="rId4"/>
    <p:sldId id="258" r:id="rId5"/>
    <p:sldId id="273" r:id="rId6"/>
    <p:sldId id="259" r:id="rId7"/>
    <p:sldId id="266" r:id="rId8"/>
    <p:sldId id="267" r:id="rId9"/>
    <p:sldId id="268" r:id="rId10"/>
    <p:sldId id="269" r:id="rId11"/>
    <p:sldId id="270" r:id="rId12"/>
    <p:sldId id="260"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p>
            <a:fld id="{B4C71EC6-210F-42DE-9C53-41977AD35B3D}" type="datetimeFigureOut">
              <a:rPr lang="ru-RU" smtClean="0"/>
              <a:t>20.03.2021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11" name="Номер слайда 10"/>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20.03.2021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20.03.2021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20.03.2021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20.03.2021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B4C71EC6-210F-42DE-9C53-41977AD35B3D}" type="datetimeFigureOut">
              <a:rPr lang="ru-RU" smtClean="0"/>
              <a:t>20.03.2021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20.03.2021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20.03.2021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4C71EC6-210F-42DE-9C53-41977AD35B3D}" type="datetimeFigureOut">
              <a:rPr lang="ru-RU" smtClean="0"/>
              <a:t>20.03.2021</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1196752"/>
            <a:ext cx="7056784" cy="1219201"/>
          </a:xfrm>
        </p:spPr>
        <p:txBody>
          <a:bodyPr>
            <a:normAutofit fontScale="90000"/>
          </a:bodyPr>
          <a:lstStyle/>
          <a:p>
            <a:pPr algn="l"/>
            <a:r>
              <a:rPr lang="tk-TM" sz="2800" b="1" cap="none" smtClean="0">
                <a:latin typeface="Times New Roman" pitchFamily="18" charset="0"/>
                <a:cs typeface="Times New Roman" pitchFamily="18" charset="0"/>
              </a:rPr>
              <a:t/>
            </a:r>
            <a:br>
              <a:rPr lang="tk-TM" sz="2800" b="1" cap="none" smtClean="0">
                <a:latin typeface="Times New Roman" pitchFamily="18" charset="0"/>
                <a:cs typeface="Times New Roman" pitchFamily="18" charset="0"/>
              </a:rPr>
            </a:br>
            <a:r>
              <a:rPr lang="tk-TM" sz="2800" b="1" cap="none">
                <a:latin typeface="Times New Roman" pitchFamily="18" charset="0"/>
                <a:cs typeface="Times New Roman" pitchFamily="18" charset="0"/>
              </a:rPr>
              <a:t/>
            </a:r>
            <a:br>
              <a:rPr lang="tk-TM" sz="2800" b="1" cap="none">
                <a:latin typeface="Times New Roman" pitchFamily="18" charset="0"/>
                <a:cs typeface="Times New Roman" pitchFamily="18" charset="0"/>
              </a:rPr>
            </a:br>
            <a:r>
              <a:rPr lang="tk-TM" sz="3200" b="1" cap="none" smtClean="0">
                <a:solidFill>
                  <a:srgbClr val="00B0F0"/>
                </a:solidFill>
                <a:effectLst/>
                <a:latin typeface="Times New Roman" pitchFamily="18" charset="0"/>
                <a:cs typeface="Times New Roman" pitchFamily="18" charset="0"/>
              </a:rPr>
              <a:t>9-njy umumy okuw</a:t>
            </a:r>
            <a:r>
              <a:rPr lang="tk-TM" sz="3200" b="1" cap="none" smtClean="0">
                <a:solidFill>
                  <a:srgbClr val="00B0F0"/>
                </a:solidFill>
                <a:latin typeface="Times New Roman" pitchFamily="18" charset="0"/>
                <a:cs typeface="Times New Roman" pitchFamily="18" charset="0"/>
              </a:rPr>
              <a:t>.</a:t>
            </a:r>
            <a:r>
              <a:rPr lang="tk-TM" sz="3200" b="1" cap="none" smtClean="0">
                <a:latin typeface="Times New Roman" pitchFamily="18" charset="0"/>
                <a:cs typeface="Times New Roman" pitchFamily="18" charset="0"/>
              </a:rPr>
              <a:t/>
            </a:r>
            <a:br>
              <a:rPr lang="tk-TM" sz="3200" b="1" cap="none" smtClean="0">
                <a:latin typeface="Times New Roman" pitchFamily="18" charset="0"/>
                <a:cs typeface="Times New Roman" pitchFamily="18" charset="0"/>
              </a:rPr>
            </a:br>
            <a:r>
              <a:rPr lang="tk-TM" sz="3200" b="1" cap="none" smtClean="0">
                <a:solidFill>
                  <a:schemeClr val="tx1"/>
                </a:solidFill>
                <a:effectLst/>
                <a:latin typeface="Times New Roman" pitchFamily="18" charset="0"/>
                <a:cs typeface="Times New Roman" pitchFamily="18" charset="0"/>
              </a:rPr>
              <a:t>Tema:  </a:t>
            </a:r>
            <a:r>
              <a:rPr lang="tk-TM" sz="3200" b="1" cap="none" smtClean="0">
                <a:solidFill>
                  <a:srgbClr val="7030A0"/>
                </a:solidFill>
                <a:effectLst/>
                <a:latin typeface="Times New Roman" pitchFamily="18" charset="0"/>
                <a:cs typeface="Times New Roman" pitchFamily="18" charset="0"/>
              </a:rPr>
              <a:t>BEÝGELMELERI  WE           </a:t>
            </a:r>
            <a:br>
              <a:rPr lang="tk-TM" sz="3200" b="1" cap="none" smtClean="0">
                <a:solidFill>
                  <a:srgbClr val="7030A0"/>
                </a:solidFill>
                <a:effectLst/>
                <a:latin typeface="Times New Roman" pitchFamily="18" charset="0"/>
                <a:cs typeface="Times New Roman" pitchFamily="18" charset="0"/>
              </a:rPr>
            </a:br>
            <a:r>
              <a:rPr lang="tk-TM" sz="3200">
                <a:solidFill>
                  <a:srgbClr val="7030A0"/>
                </a:solidFill>
                <a:effectLst/>
                <a:latin typeface="Times New Roman" pitchFamily="18" charset="0"/>
                <a:cs typeface="Times New Roman" pitchFamily="18" charset="0"/>
              </a:rPr>
              <a:t> </a:t>
            </a:r>
            <a:r>
              <a:rPr lang="tk-TM" sz="3200" smtClean="0">
                <a:solidFill>
                  <a:srgbClr val="7030A0"/>
                </a:solidFill>
                <a:effectLst/>
                <a:latin typeface="Times New Roman" pitchFamily="18" charset="0"/>
                <a:cs typeface="Times New Roman" pitchFamily="18" charset="0"/>
              </a:rPr>
              <a:t>         </a:t>
            </a:r>
            <a:r>
              <a:rPr lang="tk-TM" sz="3200" b="1" cap="none" smtClean="0">
                <a:solidFill>
                  <a:srgbClr val="7030A0"/>
                </a:solidFill>
                <a:effectLst/>
                <a:latin typeface="Times New Roman" pitchFamily="18" charset="0"/>
                <a:cs typeface="Times New Roman" pitchFamily="18" charset="0"/>
              </a:rPr>
              <a:t>NOKATLARYŇ  BEÝIKLIK </a:t>
            </a:r>
            <a:br>
              <a:rPr lang="tk-TM" sz="3200" b="1" cap="none" smtClean="0">
                <a:solidFill>
                  <a:srgbClr val="7030A0"/>
                </a:solidFill>
                <a:effectLst/>
                <a:latin typeface="Times New Roman" pitchFamily="18" charset="0"/>
                <a:cs typeface="Times New Roman" pitchFamily="18" charset="0"/>
              </a:rPr>
            </a:br>
            <a:r>
              <a:rPr lang="tk-TM" sz="3200">
                <a:solidFill>
                  <a:srgbClr val="7030A0"/>
                </a:solidFill>
                <a:effectLst/>
                <a:latin typeface="Times New Roman" pitchFamily="18" charset="0"/>
                <a:cs typeface="Times New Roman" pitchFamily="18" charset="0"/>
              </a:rPr>
              <a:t> </a:t>
            </a:r>
            <a:r>
              <a:rPr lang="tk-TM" sz="3200" smtClean="0">
                <a:solidFill>
                  <a:srgbClr val="7030A0"/>
                </a:solidFill>
                <a:effectLst/>
                <a:latin typeface="Times New Roman" pitchFamily="18" charset="0"/>
                <a:cs typeface="Times New Roman" pitchFamily="18" charset="0"/>
              </a:rPr>
              <a:t>         </a:t>
            </a:r>
            <a:r>
              <a:rPr lang="tk-TM" sz="3200" b="1" cap="none" smtClean="0">
                <a:solidFill>
                  <a:srgbClr val="7030A0"/>
                </a:solidFill>
                <a:effectLst/>
                <a:latin typeface="Times New Roman" pitchFamily="18" charset="0"/>
                <a:cs typeface="Times New Roman" pitchFamily="18" charset="0"/>
              </a:rPr>
              <a:t>BELLIKLERINI  KESGITLEMEK</a:t>
            </a:r>
            <a:endParaRPr lang="ru-RU" sz="3200" b="1" cap="none">
              <a:solidFill>
                <a:srgbClr val="7030A0"/>
              </a:solidFill>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611560" y="2852936"/>
            <a:ext cx="6553200" cy="524272"/>
          </a:xfrm>
        </p:spPr>
        <p:txBody>
          <a:bodyPr>
            <a:noAutofit/>
          </a:bodyPr>
          <a:lstStyle/>
          <a:p>
            <a:r>
              <a:rPr lang="tk-TM" sz="2800" b="1" smtClean="0">
                <a:solidFill>
                  <a:srgbClr val="0070C0"/>
                </a:solidFill>
              </a:rPr>
              <a:t>Umumy </a:t>
            </a:r>
            <a:r>
              <a:rPr lang="tk-TM" sz="2800" b="1" smtClean="0">
                <a:solidFill>
                  <a:srgbClr val="0070C0"/>
                </a:solidFill>
                <a:cs typeface="Times New Roman" pitchFamily="18" charset="0"/>
              </a:rPr>
              <a:t>okuwyň</a:t>
            </a:r>
            <a:r>
              <a:rPr lang="tk-TM" sz="2800" b="1" smtClean="0">
                <a:solidFill>
                  <a:srgbClr val="0070C0"/>
                </a:solidFill>
              </a:rPr>
              <a:t> meýilnamasy:</a:t>
            </a:r>
          </a:p>
          <a:p>
            <a:pPr algn="l"/>
            <a:r>
              <a:rPr lang="tk-TM" sz="2800" b="1" cap="none" smtClean="0">
                <a:solidFill>
                  <a:schemeClr val="tx1"/>
                </a:solidFill>
                <a:latin typeface="Times New Roman" pitchFamily="18" charset="0"/>
                <a:cs typeface="Times New Roman" pitchFamily="18" charset="0"/>
              </a:rPr>
              <a:t>1.Niwelirlemegiň meseleleri we görnüşleri</a:t>
            </a:r>
            <a:r>
              <a:rPr lang="tk-TM" sz="2800" b="1" smtClean="0">
                <a:solidFill>
                  <a:schemeClr val="tx1"/>
                </a:solidFill>
                <a:latin typeface="Times New Roman" pitchFamily="18" charset="0"/>
                <a:cs typeface="Times New Roman" pitchFamily="18" charset="0"/>
              </a:rPr>
              <a:t>.</a:t>
            </a:r>
          </a:p>
          <a:p>
            <a:pPr algn="l"/>
            <a:r>
              <a:rPr lang="tk-TM" sz="2800" b="1" smtClean="0">
                <a:solidFill>
                  <a:schemeClr val="tx1"/>
                </a:solidFill>
                <a:latin typeface="Times New Roman" pitchFamily="18" charset="0"/>
                <a:cs typeface="Times New Roman" pitchFamily="18" charset="0"/>
              </a:rPr>
              <a:t>2.</a:t>
            </a:r>
            <a:r>
              <a:rPr lang="tk-TM" sz="2800" b="1" cap="none" smtClean="0">
                <a:solidFill>
                  <a:schemeClr val="tx1"/>
                </a:solidFill>
                <a:latin typeface="Times New Roman" pitchFamily="18" charset="0"/>
                <a:cs typeface="Times New Roman" pitchFamily="18" charset="0"/>
              </a:rPr>
              <a:t>Geometriki niwelirlemegiň usullary</a:t>
            </a:r>
            <a:endParaRPr lang="ru-RU" sz="2800" b="1" cap="none">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0473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352928" cy="6617196"/>
          </a:xfrm>
          <a:prstGeom prst="rect">
            <a:avLst/>
          </a:prstGeom>
        </p:spPr>
        <p:txBody>
          <a:bodyPr wrap="square">
            <a:spAutoFit/>
          </a:bodyPr>
          <a:lstStyle/>
          <a:p>
            <a:pPr indent="542925"/>
            <a:r>
              <a:rPr lang="tk-TM" sz="2400" smtClean="0">
                <a:latin typeface="Times New Roman" pitchFamily="18" charset="0"/>
                <a:cs typeface="Times New Roman" pitchFamily="18" charset="0"/>
              </a:rPr>
              <a:t>Öňdäki nokadyň belentligi</a:t>
            </a:r>
          </a:p>
          <a:p>
            <a:pPr algn="ctr"/>
            <a:r>
              <a:rPr lang="tk-TM" sz="2400" b="1" i="1" smtClean="0">
                <a:latin typeface="Times New Roman" pitchFamily="18" charset="0"/>
                <a:cs typeface="Times New Roman" pitchFamily="18" charset="0"/>
              </a:rPr>
              <a:t> H</a:t>
            </a:r>
            <a:r>
              <a:rPr lang="tk-TM" sz="1600" b="1" i="1" smtClean="0">
                <a:latin typeface="Times New Roman" pitchFamily="18" charset="0"/>
                <a:cs typeface="Times New Roman" pitchFamily="18" charset="0"/>
              </a:rPr>
              <a:t>B</a:t>
            </a:r>
            <a:r>
              <a:rPr lang="tk-TM" sz="2400" b="1" i="1" smtClean="0">
                <a:latin typeface="Times New Roman" pitchFamily="18" charset="0"/>
                <a:cs typeface="Times New Roman" pitchFamily="18" charset="0"/>
              </a:rPr>
              <a:t> = H</a:t>
            </a:r>
            <a:r>
              <a:rPr lang="tk-TM" sz="1600" b="1" i="1" smtClean="0">
                <a:latin typeface="Times New Roman" pitchFamily="18" charset="0"/>
                <a:cs typeface="Times New Roman" pitchFamily="18" charset="0"/>
              </a:rPr>
              <a:t>A</a:t>
            </a:r>
            <a:r>
              <a:rPr lang="tk-TM" sz="2400" b="1" i="1" smtClean="0">
                <a:latin typeface="Times New Roman" pitchFamily="18" charset="0"/>
                <a:cs typeface="Times New Roman" pitchFamily="18" charset="0"/>
              </a:rPr>
              <a:t> + h</a:t>
            </a:r>
            <a:endParaRPr lang="ru-RU" sz="2400" b="1" i="1" smtClean="0">
              <a:latin typeface="Times New Roman" pitchFamily="18" charset="0"/>
              <a:cs typeface="Times New Roman" pitchFamily="18" charset="0"/>
            </a:endParaRPr>
          </a:p>
          <a:p>
            <a:r>
              <a:rPr lang="tk-TM" sz="2400" smtClean="0">
                <a:latin typeface="Times New Roman" pitchFamily="18" charset="0"/>
                <a:cs typeface="Times New Roman" pitchFamily="18" charset="0"/>
              </a:rPr>
              <a:t>f</a:t>
            </a:r>
            <a:r>
              <a:rPr lang="ru-RU" sz="2400" smtClean="0">
                <a:latin typeface="Times New Roman" pitchFamily="18" charset="0"/>
                <a:cs typeface="Times New Roman" pitchFamily="18" charset="0"/>
              </a:rPr>
              <a:t>ormula arkaly hasaplanýar.</a:t>
            </a:r>
          </a:p>
          <a:p>
            <a:pPr indent="542925"/>
            <a:r>
              <a:rPr lang="ru-RU" sz="2400" smtClean="0">
                <a:latin typeface="Times New Roman" pitchFamily="18" charset="0"/>
                <a:cs typeface="Times New Roman" pitchFamily="18" charset="0"/>
              </a:rPr>
              <a:t>Nyşana şöhlesiniň derejeli üstden belentligine abzalyň gözýetimi atlandyrýarlar we </a:t>
            </a:r>
          </a:p>
          <a:p>
            <a:pPr algn="ctr"/>
            <a:r>
              <a:rPr lang="ru-RU" sz="2400" b="1" i="1" smtClean="0">
                <a:latin typeface="Times New Roman" pitchFamily="18" charset="0"/>
                <a:cs typeface="Times New Roman" pitchFamily="18" charset="0"/>
              </a:rPr>
              <a:t>H</a:t>
            </a:r>
            <a:r>
              <a:rPr lang="ru-RU" b="1" i="1" smtClean="0">
                <a:latin typeface="Times New Roman" pitchFamily="18" charset="0"/>
                <a:cs typeface="Times New Roman" pitchFamily="18" charset="0"/>
              </a:rPr>
              <a:t>ag</a:t>
            </a:r>
            <a:r>
              <a:rPr lang="ru-RU" sz="2400" b="1" i="1" smtClean="0">
                <a:latin typeface="Times New Roman" pitchFamily="18" charset="0"/>
                <a:cs typeface="Times New Roman" pitchFamily="18" charset="0"/>
              </a:rPr>
              <a:t> = H</a:t>
            </a:r>
            <a:r>
              <a:rPr lang="ru-RU" sz="1600" b="1" i="1" smtClean="0">
                <a:latin typeface="Times New Roman" pitchFamily="18" charset="0"/>
                <a:cs typeface="Times New Roman" pitchFamily="18" charset="0"/>
              </a:rPr>
              <a:t>A</a:t>
            </a:r>
            <a:r>
              <a:rPr lang="ru-RU" sz="2400" b="1" i="1" smtClean="0">
                <a:latin typeface="Times New Roman" pitchFamily="18" charset="0"/>
                <a:cs typeface="Times New Roman" pitchFamily="18" charset="0"/>
              </a:rPr>
              <a:t> + Y = H</a:t>
            </a:r>
            <a:r>
              <a:rPr lang="ru-RU" sz="1600" b="1" i="1" smtClean="0">
                <a:latin typeface="Times New Roman" pitchFamily="18" charset="0"/>
                <a:cs typeface="Times New Roman" pitchFamily="18" charset="0"/>
              </a:rPr>
              <a:t>A</a:t>
            </a:r>
            <a:r>
              <a:rPr lang="ru-RU" sz="2400" b="1" i="1" smtClean="0">
                <a:latin typeface="Times New Roman" pitchFamily="18" charset="0"/>
                <a:cs typeface="Times New Roman" pitchFamily="18" charset="0"/>
              </a:rPr>
              <a:t> + V</a:t>
            </a:r>
            <a:endParaRPr lang="ru-RU" smtClean="0"/>
          </a:p>
          <a:p>
            <a:r>
              <a:rPr lang="tk-TM" sz="2400">
                <a:latin typeface="Times New Roman" pitchFamily="18" charset="0"/>
                <a:cs typeface="Times New Roman" pitchFamily="18" charset="0"/>
              </a:rPr>
              <a:t>f</a:t>
            </a:r>
            <a:r>
              <a:rPr lang="ru-RU" sz="2400">
                <a:latin typeface="Times New Roman" pitchFamily="18" charset="0"/>
                <a:cs typeface="Times New Roman" pitchFamily="18" charset="0"/>
              </a:rPr>
              <a:t>ormula arkaly </a:t>
            </a:r>
            <a:r>
              <a:rPr lang="ru-RU" sz="2400" smtClean="0">
                <a:latin typeface="Times New Roman" pitchFamily="18" charset="0"/>
                <a:cs typeface="Times New Roman" pitchFamily="18" charset="0"/>
              </a:rPr>
              <a:t>hasaplaýarlar (</a:t>
            </a:r>
            <a:r>
              <a:rPr lang="ru-RU" sz="2400">
                <a:latin typeface="Times New Roman" pitchFamily="18" charset="0"/>
                <a:cs typeface="Times New Roman" pitchFamily="18" charset="0"/>
              </a:rPr>
              <a:t>1-nji surata seret</a:t>
            </a:r>
            <a:r>
              <a:rPr lang="ru-RU" sz="2400" smtClean="0">
                <a:latin typeface="Times New Roman" pitchFamily="18" charset="0"/>
                <a:cs typeface="Times New Roman" pitchFamily="18" charset="0"/>
              </a:rPr>
              <a:t>)</a:t>
            </a:r>
            <a:r>
              <a:rPr lang="ru-RU" sz="2400" smtClean="0"/>
              <a:t>.</a:t>
            </a:r>
          </a:p>
          <a:p>
            <a:pPr indent="542925"/>
            <a:r>
              <a:rPr lang="tk-TM" sz="2400" smtClean="0">
                <a:latin typeface="Times New Roman" pitchFamily="18" charset="0"/>
                <a:cs typeface="Times New Roman" pitchFamily="18" charset="0"/>
              </a:rPr>
              <a:t>Niweliriň oturdylan ýerine duralga diýilýär. Eger-de A we B nokatlaryň arasyndaky beýgelmeleri kesgitlemek üçin abzaly bir gezek goýmaklyk ýeterlik bolsa, onda bu ýagdaýa </a:t>
            </a:r>
            <a:r>
              <a:rPr lang="tk-TM" sz="2400" b="1" i="1" smtClean="0">
                <a:latin typeface="Times New Roman" pitchFamily="18" charset="0"/>
                <a:cs typeface="Times New Roman" pitchFamily="18" charset="0"/>
              </a:rPr>
              <a:t>ýönekeý niwelirleme </a:t>
            </a:r>
            <a:r>
              <a:rPr lang="tk-TM" sz="2400" smtClean="0">
                <a:latin typeface="Times New Roman" pitchFamily="18" charset="0"/>
                <a:cs typeface="Times New Roman" pitchFamily="18" charset="0"/>
              </a:rPr>
              <a:t>diýilýär.</a:t>
            </a:r>
          </a:p>
          <a:p>
            <a:pPr indent="542925"/>
            <a:r>
              <a:rPr lang="tk-TM" sz="2400" smtClean="0">
                <a:latin typeface="Times New Roman" pitchFamily="18" charset="0"/>
                <a:cs typeface="Times New Roman" pitchFamily="18" charset="0"/>
              </a:rPr>
              <a:t>Eger-de nokatlaryň arasyndaky beýgelmeleri diňe niwelir birnäçe gezek oturdylanyndan soňra kesgitlenýän bolsa, şeýle niwelirlemä </a:t>
            </a:r>
            <a:r>
              <a:rPr lang="tk-TM" sz="2400" b="1" i="1" smtClean="0">
                <a:latin typeface="Times New Roman" pitchFamily="18" charset="0"/>
                <a:cs typeface="Times New Roman" pitchFamily="18" charset="0"/>
              </a:rPr>
              <a:t>çylşyrymly</a:t>
            </a:r>
            <a:r>
              <a:rPr lang="tk-TM" sz="2400" i="1" smtClean="0">
                <a:latin typeface="Times New Roman" pitchFamily="18" charset="0"/>
                <a:cs typeface="Times New Roman" pitchFamily="18" charset="0"/>
              </a:rPr>
              <a:t> </a:t>
            </a:r>
            <a:r>
              <a:rPr lang="tk-TM" sz="2400" smtClean="0">
                <a:latin typeface="Times New Roman" pitchFamily="18" charset="0"/>
                <a:cs typeface="Times New Roman" pitchFamily="18" charset="0"/>
              </a:rPr>
              <a:t>ýa-da</a:t>
            </a:r>
            <a:r>
              <a:rPr lang="tk-TM" sz="2400" i="1" smtClean="0">
                <a:latin typeface="Times New Roman" pitchFamily="18" charset="0"/>
                <a:cs typeface="Times New Roman" pitchFamily="18" charset="0"/>
              </a:rPr>
              <a:t> </a:t>
            </a:r>
            <a:r>
              <a:rPr lang="tk-TM" sz="2400" b="1" i="1" smtClean="0">
                <a:latin typeface="Times New Roman" pitchFamily="18" charset="0"/>
                <a:cs typeface="Times New Roman" pitchFamily="18" charset="0"/>
              </a:rPr>
              <a:t>yzygiderli </a:t>
            </a:r>
            <a:r>
              <a:rPr lang="tk-TM" sz="2400" smtClean="0">
                <a:latin typeface="Times New Roman" pitchFamily="18" charset="0"/>
                <a:cs typeface="Times New Roman" pitchFamily="18" charset="0"/>
              </a:rPr>
              <a:t>niwelirleme diýilýär (2-nji surat).</a:t>
            </a:r>
          </a:p>
          <a:p>
            <a:pPr indent="542925"/>
            <a:r>
              <a:rPr lang="ru-RU" sz="1600" b="1" i="1">
                <a:latin typeface="Times New Roman" pitchFamily="18" charset="0"/>
                <a:cs typeface="Times New Roman" pitchFamily="18" charset="0"/>
              </a:rPr>
              <a:t/>
            </a:r>
            <a:br>
              <a:rPr lang="ru-RU" sz="1600" b="1" i="1">
                <a:latin typeface="Times New Roman" pitchFamily="18" charset="0"/>
                <a:cs typeface="Times New Roman" pitchFamily="18" charset="0"/>
              </a:rPr>
            </a:br>
            <a:r>
              <a:rPr lang="ru-RU" sz="2400"/>
              <a:t/>
            </a:r>
            <a:br>
              <a:rPr lang="ru-RU" sz="2400"/>
            </a:br>
            <a:endParaRPr lang="ru-RU" sz="2400"/>
          </a:p>
        </p:txBody>
      </p:sp>
    </p:spTree>
    <p:extLst>
      <p:ext uri="{BB962C8B-B14F-4D97-AF65-F5344CB8AC3E}">
        <p14:creationId xmlns:p14="http://schemas.microsoft.com/office/powerpoint/2010/main" val="3610208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980728"/>
            <a:ext cx="8280920" cy="4247317"/>
          </a:xfrm>
          <a:prstGeom prst="rect">
            <a:avLst/>
          </a:prstGeom>
        </p:spPr>
        <p:txBody>
          <a:bodyPr wrap="square">
            <a:spAutoFit/>
          </a:bodyPr>
          <a:lstStyle/>
          <a:p>
            <a:pPr indent="542925"/>
            <a:r>
              <a:rPr lang="tk-TM" sz="2800" dirty="0">
                <a:latin typeface="Times New Roman" pitchFamily="18" charset="0"/>
                <a:cs typeface="Times New Roman" pitchFamily="18" charset="0"/>
              </a:rPr>
              <a:t>Bu ýagdaýda  </a:t>
            </a:r>
            <a:r>
              <a:rPr lang="ru-RU" sz="2800" dirty="0">
                <a:latin typeface="Times New Roman" pitchFamily="18" charset="0"/>
                <a:cs typeface="Times New Roman" pitchFamily="18" charset="0"/>
              </a:rPr>
              <a:t>С </a:t>
            </a:r>
            <a:r>
              <a:rPr lang="ru-RU" sz="2800" dirty="0" err="1">
                <a:latin typeface="Times New Roman" pitchFamily="18" charset="0"/>
                <a:cs typeface="Times New Roman" pitchFamily="18" charset="0"/>
              </a:rPr>
              <a:t>we</a:t>
            </a:r>
            <a:r>
              <a:rPr lang="ru-RU" sz="2800" dirty="0">
                <a:latin typeface="Times New Roman" pitchFamily="18" charset="0"/>
                <a:cs typeface="Times New Roman" pitchFamily="18" charset="0"/>
              </a:rPr>
              <a:t> D </a:t>
            </a:r>
            <a:r>
              <a:rPr lang="ru-RU" sz="2800" dirty="0" err="1">
                <a:latin typeface="Times New Roman" pitchFamily="18" charset="0"/>
                <a:cs typeface="Times New Roman" pitchFamily="18" charset="0"/>
              </a:rPr>
              <a:t>nokatlara</a:t>
            </a:r>
            <a:r>
              <a:rPr lang="ru-RU" sz="2800" dirty="0">
                <a:latin typeface="Times New Roman" pitchFamily="18" charset="0"/>
                <a:cs typeface="Times New Roman" pitchFamily="18" charset="0"/>
              </a:rPr>
              <a:t> </a:t>
            </a:r>
            <a:r>
              <a:rPr lang="ru-RU" sz="2800" b="1" i="1" dirty="0" err="1">
                <a:latin typeface="Times New Roman" pitchFamily="18" charset="0"/>
                <a:cs typeface="Times New Roman" pitchFamily="18" charset="0"/>
              </a:rPr>
              <a:t>baglaýjy</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nokatlar</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diýilýär</a:t>
            </a:r>
            <a:r>
              <a:rPr lang="ru-RU" sz="2800" dirty="0">
                <a:latin typeface="Times New Roman" pitchFamily="18" charset="0"/>
                <a:cs typeface="Times New Roman" pitchFamily="18" charset="0"/>
              </a:rPr>
              <a:t>. </a:t>
            </a:r>
            <a:r>
              <a:rPr lang="tk-TM" sz="2800" dirty="0">
                <a:latin typeface="Times New Roman" pitchFamily="18" charset="0"/>
                <a:cs typeface="Times New Roman" pitchFamily="18" charset="0"/>
              </a:rPr>
              <a:t>O</a:t>
            </a:r>
            <a:r>
              <a:rPr lang="ru-RU" sz="2800" dirty="0" err="1">
                <a:latin typeface="Times New Roman" pitchFamily="18" charset="0"/>
                <a:cs typeface="Times New Roman" pitchFamily="18" charset="0"/>
              </a:rPr>
              <a:t>laryň</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aralaryndaky</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beýgelmeleri</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ýönekeý</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niwelirlemrdäki</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ýaly</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kesgitleýärler</a:t>
            </a:r>
            <a:r>
              <a:rPr lang="ru-RU" sz="2800" dirty="0" smtClean="0">
                <a:latin typeface="Times New Roman" pitchFamily="18" charset="0"/>
                <a:cs typeface="Times New Roman" pitchFamily="18" charset="0"/>
              </a:rPr>
              <a:t>:</a:t>
            </a:r>
          </a:p>
          <a:p>
            <a:pPr algn="ctr"/>
            <a:r>
              <a:rPr lang="pt-BR" sz="2400" b="1" i="1" dirty="0" smtClean="0">
                <a:latin typeface="Times New Roman" pitchFamily="18" charset="0"/>
                <a:cs typeface="Times New Roman" pitchFamily="18" charset="0"/>
              </a:rPr>
              <a:t>h</a:t>
            </a:r>
            <a:r>
              <a:rPr lang="tk-TM" sz="1600" b="1" i="1" dirty="0" smtClean="0">
                <a:latin typeface="Times New Roman" pitchFamily="18" charset="0"/>
                <a:cs typeface="Times New Roman" pitchFamily="18" charset="0"/>
              </a:rPr>
              <a:t>1</a:t>
            </a:r>
            <a:r>
              <a:rPr lang="pt-BR" sz="2400" b="1" i="1" dirty="0" smtClean="0">
                <a:latin typeface="Times New Roman" pitchFamily="18" charset="0"/>
                <a:cs typeface="Times New Roman" pitchFamily="18" charset="0"/>
              </a:rPr>
              <a:t> </a:t>
            </a:r>
            <a:r>
              <a:rPr lang="pt-BR" sz="2400" b="1" i="1" dirty="0">
                <a:latin typeface="Times New Roman" pitchFamily="18" charset="0"/>
                <a:cs typeface="Times New Roman" pitchFamily="18" charset="0"/>
              </a:rPr>
              <a:t>= </a:t>
            </a:r>
            <a:r>
              <a:rPr lang="tk-TM" sz="2400" b="1" i="1" dirty="0" smtClean="0">
                <a:latin typeface="Times New Roman" pitchFamily="18" charset="0"/>
                <a:cs typeface="Times New Roman" pitchFamily="18" charset="0"/>
              </a:rPr>
              <a:t>Y</a:t>
            </a:r>
            <a:r>
              <a:rPr lang="tk-TM" sz="1600" b="1" i="1" dirty="0" smtClean="0">
                <a:latin typeface="Times New Roman" pitchFamily="18" charset="0"/>
                <a:cs typeface="Times New Roman" pitchFamily="18" charset="0"/>
              </a:rPr>
              <a:t>1</a:t>
            </a:r>
            <a:r>
              <a:rPr lang="tk-TM" sz="2400" b="1" i="1" dirty="0" smtClean="0">
                <a:latin typeface="Times New Roman" pitchFamily="18" charset="0"/>
                <a:cs typeface="Times New Roman" pitchFamily="18" charset="0"/>
              </a:rPr>
              <a:t> – Ö</a:t>
            </a:r>
            <a:r>
              <a:rPr lang="tk-TM" sz="1600" b="1" i="1" dirty="0" smtClean="0">
                <a:latin typeface="Times New Roman" pitchFamily="18" charset="0"/>
                <a:cs typeface="Times New Roman" pitchFamily="18" charset="0"/>
              </a:rPr>
              <a:t>1</a:t>
            </a:r>
            <a:r>
              <a:rPr lang="pt-BR" sz="2400" b="1" i="1" dirty="0" smtClean="0">
                <a:latin typeface="Times New Roman" pitchFamily="18" charset="0"/>
                <a:cs typeface="Times New Roman" pitchFamily="18" charset="0"/>
              </a:rPr>
              <a:t>, h</a:t>
            </a:r>
            <a:r>
              <a:rPr lang="tk-TM" sz="1400" b="1" i="1" dirty="0" smtClean="0">
                <a:latin typeface="Times New Roman" pitchFamily="18" charset="0"/>
                <a:cs typeface="Times New Roman" pitchFamily="18" charset="0"/>
              </a:rPr>
              <a:t>2</a:t>
            </a:r>
            <a:r>
              <a:rPr lang="pt-BR" sz="2400" b="1" i="1" dirty="0" smtClean="0">
                <a:latin typeface="Times New Roman" pitchFamily="18" charset="0"/>
                <a:cs typeface="Times New Roman" pitchFamily="18" charset="0"/>
              </a:rPr>
              <a:t> </a:t>
            </a:r>
            <a:r>
              <a:rPr lang="pt-BR" sz="2400" b="1" dirty="0">
                <a:latin typeface="Times New Roman" pitchFamily="18" charset="0"/>
                <a:cs typeface="Times New Roman" pitchFamily="18" charset="0"/>
              </a:rPr>
              <a:t>= </a:t>
            </a:r>
            <a:r>
              <a:rPr lang="tk-TM" sz="2400" b="1" dirty="0" smtClean="0">
                <a:latin typeface="Times New Roman" pitchFamily="18" charset="0"/>
                <a:cs typeface="Times New Roman" pitchFamily="18" charset="0"/>
              </a:rPr>
              <a:t>Y</a:t>
            </a:r>
            <a:r>
              <a:rPr lang="tk-TM" sz="1600" b="1" dirty="0" smtClean="0">
                <a:latin typeface="Times New Roman" pitchFamily="18" charset="0"/>
                <a:cs typeface="Times New Roman" pitchFamily="18" charset="0"/>
              </a:rPr>
              <a:t>2</a:t>
            </a:r>
            <a:r>
              <a:rPr lang="tk-TM" sz="2400" b="1" dirty="0" smtClean="0">
                <a:latin typeface="Times New Roman" pitchFamily="18" charset="0"/>
                <a:cs typeface="Times New Roman" pitchFamily="18" charset="0"/>
              </a:rPr>
              <a:t> – Ö</a:t>
            </a:r>
            <a:r>
              <a:rPr lang="tk-TM" sz="1600" b="1" dirty="0" smtClean="0">
                <a:latin typeface="Times New Roman" pitchFamily="18" charset="0"/>
                <a:cs typeface="Times New Roman" pitchFamily="18" charset="0"/>
              </a:rPr>
              <a:t>2</a:t>
            </a:r>
            <a:r>
              <a:rPr lang="pt-BR" dirty="0" smtClean="0"/>
              <a:t>, </a:t>
            </a:r>
            <a:r>
              <a:rPr lang="pt-BR" sz="2400" b="1" i="1" dirty="0" smtClean="0">
                <a:latin typeface="Times New Roman" pitchFamily="18" charset="0"/>
                <a:cs typeface="Times New Roman" pitchFamily="18" charset="0"/>
              </a:rPr>
              <a:t>h</a:t>
            </a:r>
            <a:r>
              <a:rPr lang="tk-TM" sz="1600" b="1" i="1" dirty="0" smtClean="0">
                <a:latin typeface="Times New Roman" pitchFamily="18" charset="0"/>
                <a:cs typeface="Times New Roman" pitchFamily="18" charset="0"/>
              </a:rPr>
              <a:t>3</a:t>
            </a:r>
            <a:r>
              <a:rPr lang="pt-BR" sz="2400" b="1" i="1" dirty="0" smtClean="0">
                <a:latin typeface="Times New Roman" pitchFamily="18" charset="0"/>
                <a:cs typeface="Times New Roman" pitchFamily="18" charset="0"/>
              </a:rPr>
              <a:t> </a:t>
            </a:r>
            <a:r>
              <a:rPr lang="pt-BR" sz="2400" b="1" dirty="0">
                <a:latin typeface="Times New Roman" pitchFamily="18" charset="0"/>
                <a:cs typeface="Times New Roman" pitchFamily="18" charset="0"/>
              </a:rPr>
              <a:t>= </a:t>
            </a:r>
            <a:r>
              <a:rPr lang="tk-TM" sz="2400" b="1" dirty="0">
                <a:latin typeface="Times New Roman" pitchFamily="18" charset="0"/>
                <a:cs typeface="Times New Roman" pitchFamily="18" charset="0"/>
              </a:rPr>
              <a:t>Y</a:t>
            </a:r>
            <a:r>
              <a:rPr lang="tk-TM" sz="1600" b="1" dirty="0">
                <a:latin typeface="Times New Roman" pitchFamily="18" charset="0"/>
                <a:cs typeface="Times New Roman" pitchFamily="18" charset="0"/>
              </a:rPr>
              <a:t>2</a:t>
            </a:r>
            <a:r>
              <a:rPr lang="tk-TM" sz="2400" b="1" dirty="0">
                <a:latin typeface="Times New Roman" pitchFamily="18" charset="0"/>
                <a:cs typeface="Times New Roman" pitchFamily="18" charset="0"/>
              </a:rPr>
              <a:t> – Ö</a:t>
            </a:r>
            <a:r>
              <a:rPr lang="tk-TM" sz="1600" b="1" dirty="0">
                <a:latin typeface="Times New Roman" pitchFamily="18" charset="0"/>
                <a:cs typeface="Times New Roman" pitchFamily="18" charset="0"/>
              </a:rPr>
              <a:t>2</a:t>
            </a:r>
            <a:r>
              <a:rPr lang="pt-BR" sz="2400" b="1" dirty="0">
                <a:latin typeface="Times New Roman" pitchFamily="18" charset="0"/>
                <a:cs typeface="Times New Roman" pitchFamily="18" charset="0"/>
              </a:rPr>
              <a:t> </a:t>
            </a:r>
            <a:r>
              <a:rPr lang="pt-BR" dirty="0" smtClean="0"/>
              <a:t>,</a:t>
            </a:r>
            <a:r>
              <a:rPr lang="pt-BR" dirty="0"/>
              <a:t/>
            </a:r>
            <a:br>
              <a:rPr lang="pt-BR" dirty="0"/>
            </a:br>
            <a:r>
              <a:rPr lang="tk-TM" sz="2400" b="1" i="1" dirty="0" smtClean="0">
                <a:latin typeface="Times New Roman" pitchFamily="18" charset="0"/>
                <a:cs typeface="Times New Roman" pitchFamily="18" charset="0"/>
              </a:rPr>
              <a:t>h</a:t>
            </a:r>
            <a:r>
              <a:rPr lang="pt-BR" sz="1600" b="1" i="1" dirty="0" smtClean="0">
                <a:latin typeface="Times New Roman" pitchFamily="18" charset="0"/>
                <a:cs typeface="Times New Roman" pitchFamily="18" charset="0"/>
              </a:rPr>
              <a:t>АВ</a:t>
            </a:r>
            <a:r>
              <a:rPr lang="pt-BR" sz="2400" b="1" i="1" dirty="0" smtClean="0">
                <a:latin typeface="Times New Roman" pitchFamily="18" charset="0"/>
                <a:cs typeface="Times New Roman" pitchFamily="18" charset="0"/>
              </a:rPr>
              <a:t> </a:t>
            </a:r>
            <a:r>
              <a:rPr lang="pt-BR" dirty="0"/>
              <a:t>= </a:t>
            </a:r>
            <a:r>
              <a:rPr lang="pt-BR" sz="2800" b="1" i="1" dirty="0">
                <a:latin typeface="Times New Roman" pitchFamily="18" charset="0"/>
                <a:cs typeface="Times New Roman" pitchFamily="18" charset="0"/>
              </a:rPr>
              <a:t>h</a:t>
            </a:r>
            <a:r>
              <a:rPr lang="tk-TM" sz="1600" b="1" i="1" dirty="0">
                <a:latin typeface="Times New Roman" pitchFamily="18" charset="0"/>
                <a:cs typeface="Times New Roman" pitchFamily="18" charset="0"/>
              </a:rPr>
              <a:t>1</a:t>
            </a:r>
            <a:r>
              <a:rPr lang="tk-TM" b="1" i="1" dirty="0">
                <a:latin typeface="Times New Roman" pitchFamily="18" charset="0"/>
                <a:cs typeface="Times New Roman" pitchFamily="18" charset="0"/>
              </a:rPr>
              <a:t> </a:t>
            </a:r>
            <a:r>
              <a:rPr lang="pt-BR" sz="2400" b="1" dirty="0" smtClean="0">
                <a:latin typeface="Times New Roman" pitchFamily="18" charset="0"/>
                <a:cs typeface="Times New Roman" pitchFamily="18" charset="0"/>
              </a:rPr>
              <a:t>+</a:t>
            </a:r>
            <a:r>
              <a:rPr lang="pt-BR" sz="2400" b="1" i="1" dirty="0">
                <a:latin typeface="Times New Roman" pitchFamily="18" charset="0"/>
                <a:cs typeface="Times New Roman" pitchFamily="18" charset="0"/>
              </a:rPr>
              <a:t> </a:t>
            </a:r>
            <a:r>
              <a:rPr lang="pt-BR" sz="2400" b="1" i="1" dirty="0" smtClean="0">
                <a:latin typeface="Times New Roman" pitchFamily="18" charset="0"/>
                <a:cs typeface="Times New Roman" pitchFamily="18" charset="0"/>
              </a:rPr>
              <a:t>h</a:t>
            </a:r>
            <a:r>
              <a:rPr lang="tk-TM" sz="1600" b="1" i="1" dirty="0" smtClean="0">
                <a:latin typeface="Times New Roman" pitchFamily="18" charset="0"/>
                <a:cs typeface="Times New Roman" pitchFamily="18" charset="0"/>
              </a:rPr>
              <a:t>2</a:t>
            </a:r>
            <a:r>
              <a:rPr lang="pt-BR" sz="2400" dirty="0" smtClean="0">
                <a:latin typeface="Times New Roman" pitchFamily="18" charset="0"/>
                <a:cs typeface="Times New Roman" pitchFamily="18" charset="0"/>
              </a:rPr>
              <a:t> </a:t>
            </a:r>
            <a:r>
              <a:rPr lang="pt-BR" sz="2400" b="1" dirty="0" smtClean="0">
                <a:latin typeface="Times New Roman" pitchFamily="18" charset="0"/>
                <a:cs typeface="Times New Roman" pitchFamily="18" charset="0"/>
              </a:rPr>
              <a:t>+</a:t>
            </a:r>
            <a:r>
              <a:rPr lang="pt-BR" sz="2400" b="1" i="1" dirty="0">
                <a:latin typeface="Times New Roman" pitchFamily="18" charset="0"/>
                <a:cs typeface="Times New Roman" pitchFamily="18" charset="0"/>
              </a:rPr>
              <a:t> </a:t>
            </a:r>
            <a:r>
              <a:rPr lang="pt-BR" sz="2400" b="1" i="1" dirty="0" smtClean="0">
                <a:latin typeface="Times New Roman" pitchFamily="18" charset="0"/>
                <a:cs typeface="Times New Roman" pitchFamily="18" charset="0"/>
              </a:rPr>
              <a:t>h</a:t>
            </a:r>
            <a:r>
              <a:rPr lang="tk-TM" sz="1600" b="1" i="1" dirty="0" smtClean="0">
                <a:latin typeface="Times New Roman" pitchFamily="18" charset="0"/>
                <a:cs typeface="Times New Roman" pitchFamily="18" charset="0"/>
              </a:rPr>
              <a:t>3 </a:t>
            </a:r>
            <a:r>
              <a:rPr lang="tk-TM" sz="2400" b="1" i="1" dirty="0" smtClean="0">
                <a:latin typeface="Times New Roman" pitchFamily="18" charset="0"/>
                <a:cs typeface="Times New Roman" pitchFamily="18" charset="0"/>
              </a:rPr>
              <a:t>= ∑h</a:t>
            </a:r>
            <a:r>
              <a:rPr lang="pt-BR" sz="2400" dirty="0" smtClean="0">
                <a:latin typeface="Times New Roman" pitchFamily="18" charset="0"/>
                <a:cs typeface="Times New Roman" pitchFamily="18" charset="0"/>
              </a:rPr>
              <a:t>,</a:t>
            </a:r>
            <a:r>
              <a:rPr lang="pt-BR" dirty="0"/>
              <a:t/>
            </a:r>
            <a:br>
              <a:rPr lang="pt-BR" dirty="0"/>
            </a:br>
            <a:r>
              <a:rPr lang="pt-BR" sz="2400" b="1" i="1" dirty="0">
                <a:latin typeface="Times New Roman" pitchFamily="18" charset="0"/>
                <a:cs typeface="Times New Roman" pitchFamily="18" charset="0"/>
              </a:rPr>
              <a:t>h </a:t>
            </a:r>
            <a:r>
              <a:rPr lang="pt-BR" sz="2400" b="1" dirty="0">
                <a:latin typeface="Times New Roman" pitchFamily="18" charset="0"/>
                <a:cs typeface="Times New Roman" pitchFamily="18" charset="0"/>
              </a:rPr>
              <a:t>= </a:t>
            </a:r>
            <a:r>
              <a:rPr lang="tk-TM" sz="2400" b="1" i="1" dirty="0">
                <a:latin typeface="Times New Roman" pitchFamily="18" charset="0"/>
                <a:cs typeface="Times New Roman" pitchFamily="18" charset="0"/>
              </a:rPr>
              <a:t>∑</a:t>
            </a:r>
            <a:r>
              <a:rPr lang="tk-TM" sz="2400" b="1" i="1" dirty="0" smtClean="0">
                <a:latin typeface="Times New Roman" pitchFamily="18" charset="0"/>
                <a:cs typeface="Times New Roman" pitchFamily="18" charset="0"/>
              </a:rPr>
              <a:t>h</a:t>
            </a:r>
            <a:r>
              <a:rPr lang="tk-TM" sz="1600" b="1" i="1" dirty="0" smtClean="0">
                <a:latin typeface="Times New Roman" pitchFamily="18" charset="0"/>
                <a:cs typeface="Times New Roman" pitchFamily="18" charset="0"/>
              </a:rPr>
              <a:t>Y  </a:t>
            </a:r>
            <a:r>
              <a:rPr lang="tk-TM" sz="2400" b="1" i="1" dirty="0" smtClean="0">
                <a:latin typeface="Times New Roman" pitchFamily="18" charset="0"/>
                <a:cs typeface="Times New Roman" pitchFamily="18" charset="0"/>
              </a:rPr>
              <a:t>+ </a:t>
            </a:r>
            <a:r>
              <a:rPr lang="tk-TM" sz="2400" b="1" i="1" dirty="0">
                <a:latin typeface="Times New Roman" pitchFamily="18" charset="0"/>
                <a:cs typeface="Times New Roman" pitchFamily="18" charset="0"/>
              </a:rPr>
              <a:t>∑</a:t>
            </a:r>
            <a:r>
              <a:rPr lang="tk-TM" sz="2400" b="1" i="1" dirty="0" smtClean="0">
                <a:latin typeface="Times New Roman" pitchFamily="18" charset="0"/>
                <a:cs typeface="Times New Roman" pitchFamily="18" charset="0"/>
              </a:rPr>
              <a:t>h</a:t>
            </a:r>
            <a:r>
              <a:rPr lang="tk-TM" sz="1400" b="1" i="1" dirty="0" smtClean="0">
                <a:latin typeface="Times New Roman" pitchFamily="18" charset="0"/>
                <a:cs typeface="Times New Roman" pitchFamily="18" charset="0"/>
              </a:rPr>
              <a:t>Ö</a:t>
            </a:r>
            <a:r>
              <a:rPr lang="pt-BR" sz="2400" b="1" dirty="0" smtClean="0">
                <a:latin typeface="Times New Roman" pitchFamily="18" charset="0"/>
                <a:cs typeface="Times New Roman" pitchFamily="18" charset="0"/>
              </a:rPr>
              <a:t>. </a:t>
            </a:r>
            <a:endParaRPr lang="tk-TM" sz="2400" b="1" dirty="0" smtClean="0">
              <a:latin typeface="Times New Roman" pitchFamily="18" charset="0"/>
              <a:cs typeface="Times New Roman" pitchFamily="18" charset="0"/>
            </a:endParaRPr>
          </a:p>
          <a:p>
            <a:pPr indent="542925"/>
            <a:r>
              <a:rPr lang="tk-TM" sz="2800" dirty="0" smtClean="0">
                <a:latin typeface="Times New Roman" pitchFamily="18" charset="0"/>
                <a:cs typeface="Times New Roman" pitchFamily="18" charset="0"/>
              </a:rPr>
              <a:t>Niwelirlemegiň şeýle shemasyna niwelir ýörelgesi diýilýär.</a:t>
            </a:r>
            <a:endParaRPr lang="ru-RU" sz="2800" dirty="0" smtClean="0">
              <a:latin typeface="Times New Roman" pitchFamily="18" charset="0"/>
              <a:cs typeface="Times New Roman" pitchFamily="18" charset="0"/>
            </a:endParaRPr>
          </a:p>
          <a:p>
            <a:r>
              <a:rPr lang="ru-RU" dirty="0"/>
              <a:t/>
            </a:r>
            <a:br>
              <a:rPr lang="ru-RU" dirty="0"/>
            </a:br>
            <a:r>
              <a:rPr lang="pt-BR" dirty="0"/>
              <a:t/>
            </a:r>
            <a:br>
              <a:rPr lang="pt-BR" dirty="0"/>
            </a:br>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3789040"/>
            <a:ext cx="5328592" cy="2322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7528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Рис"/>
          <p:cNvPicPr>
            <a:picLocks noChangeAspect="1" noChangeArrowheads="1"/>
          </p:cNvPicPr>
          <p:nvPr/>
        </p:nvPicPr>
        <p:blipFill>
          <a:blip r:embed="rId2" cstate="print"/>
          <a:srcRect/>
          <a:stretch>
            <a:fillRect/>
          </a:stretch>
        </p:blipFill>
        <p:spPr bwMode="auto">
          <a:xfrm>
            <a:off x="257175" y="319111"/>
            <a:ext cx="4314825" cy="6467475"/>
          </a:xfrm>
          <a:prstGeom prst="rect">
            <a:avLst/>
          </a:prstGeom>
          <a:noFill/>
          <a:ln w="9525">
            <a:noFill/>
            <a:miter lim="800000"/>
            <a:headEnd/>
            <a:tailEnd/>
          </a:ln>
        </p:spPr>
      </p:pic>
    </p:spTree>
    <p:extLst>
      <p:ext uri="{BB962C8B-B14F-4D97-AF65-F5344CB8AC3E}">
        <p14:creationId xmlns:p14="http://schemas.microsoft.com/office/powerpoint/2010/main" val="3376406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95536" y="548680"/>
            <a:ext cx="8352928" cy="5539978"/>
          </a:xfrm>
          <a:prstGeom prst="rect">
            <a:avLst/>
          </a:prstGeom>
        </p:spPr>
        <p:txBody>
          <a:bodyPr wrap="square">
            <a:spAutoFit/>
          </a:bodyPr>
          <a:lstStyle/>
          <a:p>
            <a:pPr algn="ctr"/>
            <a:r>
              <a:rPr lang="ru-RU" sz="2400" b="1" smtClean="0">
                <a:latin typeface="Arial" pitchFamily="34" charset="0"/>
                <a:ea typeface="Times New Roman" pitchFamily="18" charset="0"/>
                <a:cs typeface="Arial" pitchFamily="34" charset="0"/>
              </a:rPr>
              <a:t>Niwelirlemegiň niýetlenişi we görnüşleri, olaryň takyklygy</a:t>
            </a:r>
          </a:p>
          <a:p>
            <a:pPr indent="534988"/>
            <a:r>
              <a:rPr lang="tk-TM" sz="2400" b="1" smtClean="0">
                <a:latin typeface="Times New Roman" pitchFamily="18" charset="0"/>
                <a:cs typeface="Times New Roman" pitchFamily="18" charset="0"/>
              </a:rPr>
              <a:t>Nokadyň belligi- </a:t>
            </a:r>
            <a:r>
              <a:rPr lang="tk-TM" sz="2400" smtClean="0">
                <a:latin typeface="Times New Roman" pitchFamily="18" charset="0"/>
                <a:cs typeface="Times New Roman" pitchFamily="18" charset="0"/>
              </a:rPr>
              <a:t>bu nokadyň, belenlikleri hasaplamagyň başlangyjy hökmünde kabul edilen derejeli üstden beýikliginiň san bahasy.</a:t>
            </a:r>
            <a:r>
              <a:rPr lang="tk-TM" sz="2400" b="1">
                <a:latin typeface="Times New Roman" pitchFamily="18" charset="0"/>
                <a:cs typeface="Times New Roman" pitchFamily="18" charset="0"/>
              </a:rPr>
              <a:t> </a:t>
            </a:r>
            <a:r>
              <a:rPr lang="tk-TM" sz="2400" smtClean="0">
                <a:latin typeface="Times New Roman" pitchFamily="18" charset="0"/>
                <a:cs typeface="Times New Roman" pitchFamily="18" charset="0"/>
              </a:rPr>
              <a:t>Ýeriň üstünde ýerleşýän nokadyň belligini bu nokadyň, belentlik belligi belli bolan başga bir nokada görä </a:t>
            </a:r>
            <a:r>
              <a:rPr lang="tk-TM" sz="2400" b="1" smtClean="0">
                <a:latin typeface="Times New Roman" pitchFamily="18" charset="0"/>
                <a:cs typeface="Times New Roman" pitchFamily="18" charset="0"/>
              </a:rPr>
              <a:t>beýgelmesi </a:t>
            </a:r>
            <a:r>
              <a:rPr lang="tk-TM" sz="2400" smtClean="0">
                <a:latin typeface="Times New Roman" pitchFamily="18" charset="0"/>
                <a:cs typeface="Times New Roman" pitchFamily="18" charset="0"/>
              </a:rPr>
              <a:t>boýunça  kesgitleýärler. </a:t>
            </a:r>
            <a:r>
              <a:rPr lang="tk-TM" sz="2400" b="1" smtClean="0">
                <a:latin typeface="Times New Roman" pitchFamily="18" charset="0"/>
                <a:cs typeface="Times New Roman" pitchFamily="18" charset="0"/>
              </a:rPr>
              <a:t>Bir nokadyň beýleki bir nokada görä beýgelmesini ölçemek işine niwelirlemek diýilýär. </a:t>
            </a:r>
            <a:r>
              <a:rPr lang="tk-TM" sz="2400" smtClean="0">
                <a:latin typeface="Times New Roman" pitchFamily="18" charset="0"/>
                <a:cs typeface="Times New Roman" pitchFamily="18" charset="0"/>
              </a:rPr>
              <a:t>Ýagny, nokatlaryň arasyndaky beýgelmeleri, şeýle hem olaryň belentliklerini kesgitlemek üçin ýerine ýetirilýän geodeziki ölçemeleriň toplumyna </a:t>
            </a:r>
            <a:r>
              <a:rPr lang="tk-TM" sz="2400" b="1" smtClean="0">
                <a:latin typeface="Times New Roman" pitchFamily="18" charset="0"/>
                <a:cs typeface="Times New Roman" pitchFamily="18" charset="0"/>
              </a:rPr>
              <a:t>niwelirlemek</a:t>
            </a:r>
            <a:r>
              <a:rPr lang="tk-TM" sz="2400" smtClean="0">
                <a:latin typeface="Times New Roman" pitchFamily="18" charset="0"/>
                <a:cs typeface="Times New Roman" pitchFamily="18" charset="0"/>
              </a:rPr>
              <a:t> diýilýär. </a:t>
            </a:r>
            <a:r>
              <a:rPr lang="tk-TM" sz="2400" b="1" smtClean="0">
                <a:latin typeface="Times New Roman" pitchFamily="18" charset="0"/>
                <a:cs typeface="Times New Roman" pitchFamily="18" charset="0"/>
              </a:rPr>
              <a:t> </a:t>
            </a:r>
            <a:r>
              <a:rPr lang="tk-TM" sz="2400" smtClean="0">
                <a:latin typeface="Times New Roman" pitchFamily="18" charset="0"/>
                <a:cs typeface="Times New Roman" pitchFamily="18" charset="0"/>
              </a:rPr>
              <a:t>Belenlikleriň hasap başlangyjy- bu, </a:t>
            </a:r>
            <a:r>
              <a:rPr lang="tk-TM" sz="2400" b="1" smtClean="0">
                <a:latin typeface="Times New Roman" pitchFamily="18" charset="0"/>
                <a:cs typeface="Times New Roman" pitchFamily="18" charset="0"/>
              </a:rPr>
              <a:t>Kronştad futştogynyň noly </a:t>
            </a:r>
            <a:r>
              <a:rPr lang="tk-TM" sz="2400" smtClean="0">
                <a:latin typeface="Times New Roman" pitchFamily="18" charset="0"/>
                <a:cs typeface="Times New Roman" pitchFamily="18" charset="0"/>
              </a:rPr>
              <a:t>(Kronştadyň köprisiniň sütünleriniň birine berkidilen mis plastinanyň ýüzüne çyzylan kese çyzyk) (belentlikleriň Baltika ulgamy).</a:t>
            </a:r>
          </a:p>
          <a:p>
            <a:pPr indent="542925"/>
            <a:r>
              <a:rPr lang="tk-TM" b="1" smtClean="0">
                <a:latin typeface="Times New Roman" pitchFamily="18" charset="0"/>
                <a:cs typeface="Times New Roman" pitchFamily="18" charset="0"/>
              </a:rPr>
              <a:t>  </a:t>
            </a:r>
            <a:endParaRPr lang="ru-RU" b="1">
              <a:latin typeface="Times New Roman" pitchFamily="18" charset="0"/>
              <a:cs typeface="Times New Roman" pitchFamily="18" charset="0"/>
            </a:endParaRPr>
          </a:p>
        </p:txBody>
      </p:sp>
      <p:sp>
        <p:nvSpPr>
          <p:cNvPr id="6" name="Прямоугольник 5"/>
          <p:cNvSpPr/>
          <p:nvPr/>
        </p:nvSpPr>
        <p:spPr>
          <a:xfrm>
            <a:off x="395536" y="2924944"/>
            <a:ext cx="8352928" cy="646331"/>
          </a:xfrm>
          <a:prstGeom prst="rect">
            <a:avLst/>
          </a:prstGeom>
        </p:spPr>
        <p:txBody>
          <a:bodyPr wrap="square">
            <a:spAutoFit/>
          </a:bodyPr>
          <a:lstStyle/>
          <a:p>
            <a:r>
              <a:rPr lang="ru-RU"/>
              <a:t/>
            </a:r>
            <a:br>
              <a:rPr lang="ru-RU"/>
            </a:br>
            <a:endParaRPr lang="ru-RU"/>
          </a:p>
        </p:txBody>
      </p:sp>
    </p:spTree>
    <p:extLst>
      <p:ext uri="{BB962C8B-B14F-4D97-AF65-F5344CB8AC3E}">
        <p14:creationId xmlns:p14="http://schemas.microsoft.com/office/powerpoint/2010/main" val="3625191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rotWithShape="1">
          <a:blip r:embed="rId2" cstate="print">
            <a:extLst>
              <a:ext uri="{28A0092B-C50C-407E-A947-70E740481C1C}">
                <a14:useLocalDpi xmlns:a14="http://schemas.microsoft.com/office/drawing/2010/main" val="0"/>
              </a:ext>
            </a:extLst>
          </a:blip>
          <a:srcRect b="8851"/>
          <a:stretch/>
        </p:blipFill>
        <p:spPr>
          <a:xfrm>
            <a:off x="2699792" y="2636912"/>
            <a:ext cx="6039693" cy="3846640"/>
          </a:xfrm>
          <a:prstGeom prst="rect">
            <a:avLst/>
          </a:prstGeom>
        </p:spPr>
      </p:pic>
      <p:sp>
        <p:nvSpPr>
          <p:cNvPr id="2" name="Заголовок 1"/>
          <p:cNvSpPr>
            <a:spLocks noGrp="1"/>
          </p:cNvSpPr>
          <p:nvPr>
            <p:ph type="title"/>
          </p:nvPr>
        </p:nvSpPr>
        <p:spPr>
          <a:xfrm>
            <a:off x="467544" y="692696"/>
            <a:ext cx="8229600" cy="1066800"/>
          </a:xfrm>
        </p:spPr>
        <p:txBody>
          <a:bodyPr/>
          <a:lstStyle/>
          <a:p>
            <a:r>
              <a:rPr lang="tk-TM" dirty="0" smtClean="0"/>
              <a:t>Beýikligiň görnüşleri</a:t>
            </a:r>
            <a:endParaRPr lang="ru-RU" dirty="0"/>
          </a:p>
        </p:txBody>
      </p:sp>
      <p:sp>
        <p:nvSpPr>
          <p:cNvPr id="3" name="Объект 2"/>
          <p:cNvSpPr>
            <a:spLocks noGrp="1"/>
          </p:cNvSpPr>
          <p:nvPr>
            <p:ph idx="1"/>
          </p:nvPr>
        </p:nvSpPr>
        <p:spPr>
          <a:xfrm>
            <a:off x="395536" y="1772816"/>
            <a:ext cx="8229600" cy="4325112"/>
          </a:xfrm>
        </p:spPr>
        <p:txBody>
          <a:bodyPr>
            <a:normAutofit/>
          </a:bodyPr>
          <a:lstStyle/>
          <a:p>
            <a:r>
              <a:rPr lang="tk-TM" sz="3200" b="1" smtClean="0"/>
              <a:t>Absolýut belentlik </a:t>
            </a:r>
            <a:endParaRPr lang="tk-TM" sz="3200" b="1" dirty="0" smtClean="0"/>
          </a:p>
          <a:p>
            <a:r>
              <a:rPr lang="tk-TM" sz="3200" b="1" smtClean="0"/>
              <a:t>Şertli belentlik</a:t>
            </a:r>
            <a:endParaRPr lang="tk-TM" sz="3200" b="1" dirty="0" smtClean="0"/>
          </a:p>
          <a:p>
            <a:r>
              <a:rPr lang="tk-TM" sz="3200" b="1" smtClean="0"/>
              <a:t>Otnositel belentlik </a:t>
            </a:r>
            <a:r>
              <a:rPr lang="tk-TM" sz="3200" b="1" dirty="0" smtClean="0"/>
              <a:t>ýa-da beýgelme</a:t>
            </a:r>
          </a:p>
          <a:p>
            <a:endParaRPr lang="ru-RU" sz="3200" dirty="0"/>
          </a:p>
        </p:txBody>
      </p:sp>
    </p:spTree>
    <p:extLst>
      <p:ext uri="{BB962C8B-B14F-4D97-AF65-F5344CB8AC3E}">
        <p14:creationId xmlns:p14="http://schemas.microsoft.com/office/powerpoint/2010/main" val="256043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Шар 1000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76672"/>
            <a:ext cx="2736304" cy="2827365"/>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3419872" y="487983"/>
            <a:ext cx="5328592" cy="3877985"/>
          </a:xfrm>
          <a:prstGeom prst="rect">
            <a:avLst/>
          </a:prstGeom>
        </p:spPr>
        <p:txBody>
          <a:bodyPr wrap="square">
            <a:spAutoFit/>
          </a:bodyPr>
          <a:lstStyle/>
          <a:p>
            <a:pPr indent="542925"/>
            <a:r>
              <a:rPr lang="tk-TM" sz="2400" dirty="0">
                <a:latin typeface="Times New Roman" pitchFamily="18" charset="0"/>
                <a:cs typeface="Times New Roman" pitchFamily="18" charset="0"/>
              </a:rPr>
              <a:t>Relýefi öwrenmek, dürli </a:t>
            </a:r>
            <a:r>
              <a:rPr lang="tk-TM" sz="2400" dirty="0" smtClean="0">
                <a:latin typeface="Times New Roman" pitchFamily="18" charset="0"/>
                <a:cs typeface="Times New Roman" pitchFamily="18" charset="0"/>
              </a:rPr>
              <a:t>inženerçilik </a:t>
            </a:r>
            <a:r>
              <a:rPr lang="tk-TM" sz="2400" dirty="0">
                <a:latin typeface="Times New Roman" pitchFamily="18" charset="0"/>
                <a:cs typeface="Times New Roman" pitchFamily="18" charset="0"/>
              </a:rPr>
              <a:t>desgalar taslananda, gurlanda we ulanylanda, nokatlaryň belentliklerini kesgitlemek üçin niwelirleme geçirýärler</a:t>
            </a:r>
            <a:r>
              <a:rPr lang="tk-TM" sz="2400" dirty="0" smtClean="0">
                <a:latin typeface="Times New Roman" pitchFamily="18" charset="0"/>
                <a:cs typeface="Times New Roman" pitchFamily="18" charset="0"/>
              </a:rPr>
              <a:t>. Geodeziýada, şeýle hem Ýer baradaky beýleki ylymlarda ylmy meselelri çözmeklik üçin niwelirlemegiň netijeleri uly orny eýeleýär.  </a:t>
            </a:r>
            <a:endParaRPr lang="tk-TM" sz="2400" dirty="0">
              <a:latin typeface="Times New Roman" pitchFamily="18" charset="0"/>
              <a:cs typeface="Times New Roman" pitchFamily="18" charset="0"/>
            </a:endParaRPr>
          </a:p>
          <a:p>
            <a:pPr algn="ctr"/>
            <a:endParaRPr lang="tk-TM" b="1" dirty="0">
              <a:latin typeface="Times New Roman" pitchFamily="18" charset="0"/>
              <a:cs typeface="Times New Roman" pitchFamily="18" charset="0"/>
            </a:endParaRPr>
          </a:p>
          <a:p>
            <a:r>
              <a:rPr lang="ru-RU" dirty="0"/>
              <a:t/>
            </a:r>
            <a:br>
              <a:rPr lang="ru-RU" dirty="0"/>
            </a:br>
            <a:endParaRPr lang="tk-TM" b="1" dirty="0">
              <a:latin typeface="Times New Roman" pitchFamily="18" charset="0"/>
              <a:cs typeface="Times New Roman" pitchFamily="18" charset="0"/>
            </a:endParaRPr>
          </a:p>
        </p:txBody>
      </p:sp>
      <p:sp>
        <p:nvSpPr>
          <p:cNvPr id="4" name="Прямоугольник 3"/>
          <p:cNvSpPr/>
          <p:nvPr/>
        </p:nvSpPr>
        <p:spPr>
          <a:xfrm>
            <a:off x="362669" y="3146808"/>
            <a:ext cx="2946063" cy="369332"/>
          </a:xfrm>
          <a:prstGeom prst="rect">
            <a:avLst/>
          </a:prstGeom>
        </p:spPr>
        <p:txBody>
          <a:bodyPr wrap="none">
            <a:spAutoFit/>
          </a:bodyPr>
          <a:lstStyle/>
          <a:p>
            <a:pPr algn="ctr"/>
            <a:r>
              <a:rPr lang="tk-TM" dirty="0" smtClean="0">
                <a:latin typeface="Times New Roman" pitchFamily="18" charset="0"/>
                <a:cs typeface="Times New Roman" pitchFamily="18" charset="0"/>
              </a:rPr>
              <a:t>1-nji surat. Kronştad futştogy.</a:t>
            </a:r>
            <a:endParaRPr lang="tk-TM" dirty="0">
              <a:latin typeface="Times New Roman" pitchFamily="18" charset="0"/>
              <a:cs typeface="Times New Roman" pitchFamily="18" charset="0"/>
            </a:endParaRPr>
          </a:p>
        </p:txBody>
      </p:sp>
      <p:sp>
        <p:nvSpPr>
          <p:cNvPr id="5" name="Прямоугольник 4"/>
          <p:cNvSpPr/>
          <p:nvPr/>
        </p:nvSpPr>
        <p:spPr>
          <a:xfrm>
            <a:off x="362668" y="3516140"/>
            <a:ext cx="8490671" cy="3508653"/>
          </a:xfrm>
          <a:prstGeom prst="rect">
            <a:avLst/>
          </a:prstGeom>
        </p:spPr>
        <p:txBody>
          <a:bodyPr wrap="square">
            <a:spAutoFit/>
          </a:bodyPr>
          <a:lstStyle/>
          <a:p>
            <a:pPr indent="542925"/>
            <a:r>
              <a:rPr lang="tk-TM" sz="2400" dirty="0" smtClean="0">
                <a:latin typeface="Times New Roman" pitchFamily="18" charset="0"/>
                <a:cs typeface="Times New Roman" pitchFamily="18" charset="0"/>
              </a:rPr>
              <a:t>Ulanylýan abzallara we alynýan ululyklara baglylykda niwelirlemek birnäçe görnüşlere bölünýär:</a:t>
            </a:r>
          </a:p>
          <a:p>
            <a:pPr marL="228600" indent="-228600">
              <a:buAutoNum type="arabicPeriod"/>
            </a:pPr>
            <a:r>
              <a:rPr lang="tk-TM" sz="2400" b="1" i="1" dirty="0" smtClean="0">
                <a:latin typeface="Times New Roman" pitchFamily="18" charset="0"/>
                <a:cs typeface="Times New Roman" pitchFamily="18" charset="0"/>
              </a:rPr>
              <a:t>Geometriki niwelirleme</a:t>
            </a:r>
            <a:r>
              <a:rPr lang="tk-TM" sz="2400" b="1" dirty="0" smtClean="0">
                <a:latin typeface="Times New Roman" pitchFamily="18" charset="0"/>
                <a:cs typeface="Times New Roman" pitchFamily="18" charset="0"/>
              </a:rPr>
              <a:t>- </a:t>
            </a:r>
            <a:r>
              <a:rPr lang="tk-TM" sz="2400" dirty="0" smtClean="0">
                <a:latin typeface="Times New Roman" pitchFamily="18" charset="0"/>
                <a:cs typeface="Times New Roman" pitchFamily="18" charset="0"/>
              </a:rPr>
              <a:t>kese</a:t>
            </a:r>
            <a:r>
              <a:rPr lang="tk-TM" sz="2400" b="1" dirty="0" smtClean="0">
                <a:latin typeface="Times New Roman" pitchFamily="18" charset="0"/>
                <a:cs typeface="Times New Roman" pitchFamily="18" charset="0"/>
              </a:rPr>
              <a:t> </a:t>
            </a:r>
            <a:r>
              <a:rPr lang="tk-TM" sz="2400" dirty="0" smtClean="0">
                <a:latin typeface="Times New Roman" pitchFamily="18" charset="0"/>
                <a:cs typeface="Times New Roman" pitchFamily="18" charset="0"/>
              </a:rPr>
              <a:t>ýagdaýdaky nyşana şöhlesiniň kömegi bilen bir nokadyň başga bir nokatdan  beýgelmesini (beýiklik aratapawudyny) kesgitlemek. Adatça ony niwelirleriň kömegi bilen ýerine ýetirýärler, emma kese şöhle almaga mümkinçilik berýän başga abzallary hem peýdalanmaklyk hem mümkin.</a:t>
            </a:r>
          </a:p>
          <a:p>
            <a:pPr indent="542925"/>
            <a:r>
              <a:rPr lang="ru-RU" sz="1000" dirty="0"/>
              <a:t/>
            </a:r>
            <a:br>
              <a:rPr lang="ru-RU" sz="1000" dirty="0"/>
            </a:br>
            <a:r>
              <a:rPr lang="ru-RU" sz="1000" dirty="0"/>
              <a:t/>
            </a:r>
            <a:br>
              <a:rPr lang="ru-RU" sz="1000" dirty="0"/>
            </a:br>
            <a:endParaRPr lang="ru-RU" sz="1000" dirty="0"/>
          </a:p>
        </p:txBody>
      </p:sp>
    </p:spTree>
    <p:extLst>
      <p:ext uri="{BB962C8B-B14F-4D97-AF65-F5344CB8AC3E}">
        <p14:creationId xmlns:p14="http://schemas.microsoft.com/office/powerpoint/2010/main" val="1279446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395536" y="1268760"/>
            <a:ext cx="8424936" cy="4824536"/>
          </a:xfrm>
          <a:prstGeom prst="rect">
            <a:avLst/>
          </a:prstGeom>
        </p:spPr>
      </p:pic>
      <p:sp>
        <p:nvSpPr>
          <p:cNvPr id="3" name="Прямоугольник 2"/>
          <p:cNvSpPr/>
          <p:nvPr/>
        </p:nvSpPr>
        <p:spPr>
          <a:xfrm>
            <a:off x="2229789" y="548680"/>
            <a:ext cx="4756430" cy="584775"/>
          </a:xfrm>
          <a:prstGeom prst="rect">
            <a:avLst/>
          </a:prstGeom>
        </p:spPr>
        <p:txBody>
          <a:bodyPr wrap="none">
            <a:spAutoFit/>
          </a:bodyPr>
          <a:lstStyle/>
          <a:p>
            <a:r>
              <a:rPr lang="tk-TM" sz="3200" b="1" dirty="0" smtClean="0">
                <a:latin typeface="Times New Roman" pitchFamily="18" charset="0"/>
                <a:cs typeface="Times New Roman" pitchFamily="18" charset="0"/>
              </a:rPr>
              <a:t>Niwelirlemegiň görnüşleri</a:t>
            </a:r>
            <a:endParaRPr lang="ru-RU" sz="3200" b="1" dirty="0"/>
          </a:p>
        </p:txBody>
      </p:sp>
    </p:spTree>
    <p:extLst>
      <p:ext uri="{BB962C8B-B14F-4D97-AF65-F5344CB8AC3E}">
        <p14:creationId xmlns:p14="http://schemas.microsoft.com/office/powerpoint/2010/main" val="4121910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04664"/>
            <a:ext cx="8424936" cy="5909310"/>
          </a:xfrm>
          <a:prstGeom prst="rect">
            <a:avLst/>
          </a:prstGeom>
        </p:spPr>
        <p:txBody>
          <a:bodyPr wrap="square">
            <a:spAutoFit/>
          </a:bodyPr>
          <a:lstStyle/>
          <a:p>
            <a:r>
              <a:rPr lang="tk-TM" sz="2400" smtClean="0">
                <a:latin typeface="Times New Roman" pitchFamily="18" charset="0"/>
                <a:cs typeface="Times New Roman" pitchFamily="18" charset="0"/>
              </a:rPr>
              <a:t>2. </a:t>
            </a:r>
            <a:r>
              <a:rPr lang="tk-TM" sz="2400" b="1" i="1" smtClean="0">
                <a:latin typeface="Times New Roman" pitchFamily="18" charset="0"/>
                <a:cs typeface="Times New Roman" pitchFamily="18" charset="0"/>
              </a:rPr>
              <a:t>Trigonometriki </a:t>
            </a:r>
            <a:r>
              <a:rPr lang="tk-TM" sz="2400" b="1" i="1">
                <a:latin typeface="Times New Roman" pitchFamily="18" charset="0"/>
                <a:cs typeface="Times New Roman" pitchFamily="18" charset="0"/>
              </a:rPr>
              <a:t>niwelirleme</a:t>
            </a:r>
            <a:r>
              <a:rPr lang="tk-TM" sz="2400" b="1">
                <a:latin typeface="Times New Roman" pitchFamily="18" charset="0"/>
                <a:cs typeface="Times New Roman" pitchFamily="18" charset="0"/>
              </a:rPr>
              <a:t>- </a:t>
            </a:r>
            <a:r>
              <a:rPr lang="tk-TM" sz="2400">
                <a:latin typeface="Times New Roman" pitchFamily="18" charset="0"/>
                <a:cs typeface="Times New Roman" pitchFamily="18" charset="0"/>
              </a:rPr>
              <a:t>ýapgyt nyşana şöhlesini ň kömegi bilen beýgelmäni kesgitlemek. Şonda beýgelmäni ölçenen aralygyň we ýapgytlyk burçuň funksiýasy hökmünde kesgitleýärler, olary ölçemek üçin bolsa degişli geodeziki abzallary (taheometr, kipregel) peýdalanýarlar</a:t>
            </a:r>
            <a:r>
              <a:rPr lang="tk-TM" sz="2400" smtClean="0">
                <a:latin typeface="Times New Roman" pitchFamily="18" charset="0"/>
                <a:cs typeface="Times New Roman" pitchFamily="18" charset="0"/>
              </a:rPr>
              <a:t>.</a:t>
            </a:r>
          </a:p>
          <a:p>
            <a:r>
              <a:rPr lang="tk-TM" sz="2400" smtClean="0">
                <a:latin typeface="Times New Roman" pitchFamily="18" charset="0"/>
                <a:cs typeface="Times New Roman" pitchFamily="18" charset="0"/>
              </a:rPr>
              <a:t>3. </a:t>
            </a:r>
            <a:r>
              <a:rPr lang="tk-TM" sz="2400" b="1" i="1" smtClean="0">
                <a:latin typeface="Times New Roman" pitchFamily="18" charset="0"/>
                <a:cs typeface="Times New Roman" pitchFamily="18" charset="0"/>
              </a:rPr>
              <a:t>Barometriki niwelirleme</a:t>
            </a:r>
            <a:r>
              <a:rPr lang="tk-TM" sz="2400" b="1" smtClean="0">
                <a:latin typeface="Times New Roman" pitchFamily="18" charset="0"/>
                <a:cs typeface="Times New Roman" pitchFamily="18" charset="0"/>
              </a:rPr>
              <a:t>- </a:t>
            </a:r>
            <a:r>
              <a:rPr lang="tk-TM" sz="2400" smtClean="0">
                <a:latin typeface="Times New Roman" pitchFamily="18" charset="0"/>
                <a:cs typeface="Times New Roman" pitchFamily="18" charset="0"/>
              </a:rPr>
              <a:t>onuň esasyna atmosdera basyşynyň we ýerüsti nokatlaryň belentlikleriniň arasyndaky arabaglanşyk goýlan.</a:t>
            </a:r>
          </a:p>
          <a:p>
            <a:r>
              <a:rPr lang="tk-TM" sz="2400" smtClean="0">
                <a:latin typeface="Times New Roman" pitchFamily="18" charset="0"/>
                <a:cs typeface="Times New Roman" pitchFamily="18" charset="0"/>
              </a:rPr>
              <a:t>4. </a:t>
            </a:r>
            <a:r>
              <a:rPr lang="tk-TM" sz="2400" b="1" i="1" smtClean="0">
                <a:latin typeface="Times New Roman" pitchFamily="18" charset="0"/>
                <a:cs typeface="Times New Roman" pitchFamily="18" charset="0"/>
              </a:rPr>
              <a:t>Gidrostatiki niwelirleme</a:t>
            </a:r>
            <a:r>
              <a:rPr lang="tk-TM" sz="2400" b="1" smtClean="0">
                <a:latin typeface="Times New Roman" pitchFamily="18" charset="0"/>
                <a:cs typeface="Times New Roman" pitchFamily="18" charset="0"/>
              </a:rPr>
              <a:t>- </a:t>
            </a:r>
            <a:r>
              <a:rPr lang="tk-TM" sz="2400" smtClean="0">
                <a:latin typeface="Times New Roman" pitchFamily="18" charset="0"/>
                <a:cs typeface="Times New Roman" pitchFamily="18" charset="0"/>
              </a:rPr>
              <a:t>beýgelmeleri kesgitlemeklik biri-birine turba bilen birleşdirilen gaplaryň içindäki suwuklyklaryň häsiýetine esaslanýar, ýagny gaplaryň oturdylan belentliklerine bagly bolmazdan, olardaky suwuklyklar bir derejede durýar.</a:t>
            </a:r>
          </a:p>
          <a:p>
            <a:r>
              <a:rPr lang="tk-TM" sz="2400" smtClean="0">
                <a:latin typeface="Times New Roman" pitchFamily="18" charset="0"/>
                <a:cs typeface="Times New Roman" pitchFamily="18" charset="0"/>
              </a:rPr>
              <a:t>5. </a:t>
            </a:r>
            <a:r>
              <a:rPr lang="tk-TM" sz="2400" b="1" i="1" smtClean="0">
                <a:latin typeface="Times New Roman" pitchFamily="18" charset="0"/>
                <a:cs typeface="Times New Roman" pitchFamily="18" charset="0"/>
              </a:rPr>
              <a:t>Aeroradioniwelirleme</a:t>
            </a:r>
            <a:r>
              <a:rPr lang="tk-TM" sz="2400" smtClean="0">
                <a:latin typeface="Times New Roman" pitchFamily="18" charset="0"/>
                <a:cs typeface="Times New Roman" pitchFamily="18" charset="0"/>
              </a:rPr>
              <a:t>- radiobelentlikölçeýji enjamy bolan uçujy apparatyň uçuş belentliklerini ölçemeklik arkaly belentlikler kesgitlenýärler.</a:t>
            </a:r>
          </a:p>
          <a:p>
            <a:pPr marL="228600" indent="-228600">
              <a:buAutoNum type="arabicPeriod"/>
            </a:pPr>
            <a:endParaRPr lang="ru-RU">
              <a:latin typeface="Times New Roman" pitchFamily="18" charset="0"/>
              <a:cs typeface="Times New Roman" pitchFamily="18" charset="0"/>
            </a:endParaRPr>
          </a:p>
        </p:txBody>
      </p:sp>
    </p:spTree>
    <p:extLst>
      <p:ext uri="{BB962C8B-B14F-4D97-AF65-F5344CB8AC3E}">
        <p14:creationId xmlns:p14="http://schemas.microsoft.com/office/powerpoint/2010/main" val="1546218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8386" y="404664"/>
            <a:ext cx="8482086" cy="6832640"/>
          </a:xfrm>
          <a:prstGeom prst="rect">
            <a:avLst/>
          </a:prstGeom>
        </p:spPr>
        <p:txBody>
          <a:bodyPr wrap="square">
            <a:spAutoFit/>
          </a:bodyPr>
          <a:lstStyle/>
          <a:p>
            <a:r>
              <a:rPr lang="tk-TM" sz="2400">
                <a:latin typeface="Times New Roman" pitchFamily="18" charset="0"/>
                <a:cs typeface="Times New Roman" pitchFamily="18" charset="0"/>
              </a:rPr>
              <a:t>6. </a:t>
            </a:r>
            <a:r>
              <a:rPr lang="tk-TM" sz="2400" b="1" i="1">
                <a:latin typeface="Times New Roman" pitchFamily="18" charset="0"/>
                <a:cs typeface="Times New Roman" pitchFamily="18" charset="0"/>
              </a:rPr>
              <a:t>Mehaniki niwelirleme</a:t>
            </a:r>
            <a:r>
              <a:rPr lang="tk-TM" sz="2400">
                <a:latin typeface="Times New Roman" pitchFamily="18" charset="0"/>
                <a:cs typeface="Times New Roman" pitchFamily="18" charset="0"/>
              </a:rPr>
              <a:t>, hereket edenlerinde geçilen ýoluň profilini çyzýan, ýol ölçeýji wagonlarda, teležkalarda, awtomobillerde oturdylýan abzallaryň kömegi bilen ýerine ýetirilýär. Şunuň ýaly abzallara profilograflar diýilýär</a:t>
            </a:r>
            <a:r>
              <a:rPr lang="tk-TM" sz="2400" smtClean="0">
                <a:latin typeface="Times New Roman" pitchFamily="18" charset="0"/>
                <a:cs typeface="Times New Roman" pitchFamily="18" charset="0"/>
              </a:rPr>
              <a:t>.</a:t>
            </a:r>
          </a:p>
          <a:p>
            <a:r>
              <a:rPr lang="tk-TM" sz="2400" smtClean="0">
                <a:latin typeface="Times New Roman" pitchFamily="18" charset="0"/>
                <a:cs typeface="Times New Roman" pitchFamily="18" charset="0"/>
              </a:rPr>
              <a:t>7. </a:t>
            </a:r>
            <a:r>
              <a:rPr lang="tk-TM" sz="2400" b="1" i="1" smtClean="0">
                <a:latin typeface="Times New Roman" pitchFamily="18" charset="0"/>
                <a:cs typeface="Times New Roman" pitchFamily="18" charset="0"/>
              </a:rPr>
              <a:t>Stereofotogrammetriki niwelirleme- </a:t>
            </a:r>
            <a:r>
              <a:rPr lang="tk-TM" sz="2400" smtClean="0">
                <a:latin typeface="Times New Roman" pitchFamily="18" charset="0"/>
                <a:cs typeface="Times New Roman" pitchFamily="18" charset="0"/>
              </a:rPr>
              <a:t>surata almagyň bazisiniň iki nokadyndan alnan şol bir ýerüsti meýdanyň goşa fotosuratlary boýunça beýgelmeleri kesgitlemeklige esaslanýar. </a:t>
            </a:r>
          </a:p>
          <a:p>
            <a:r>
              <a:rPr lang="tk-TM" sz="2400" smtClean="0">
                <a:latin typeface="Times New Roman" pitchFamily="18" charset="0"/>
                <a:cs typeface="Times New Roman" pitchFamily="18" charset="0"/>
              </a:rPr>
              <a:t>8. </a:t>
            </a:r>
            <a:r>
              <a:rPr lang="tk-TM" sz="2400" b="1" i="1" smtClean="0">
                <a:latin typeface="Times New Roman" pitchFamily="18" charset="0"/>
                <a:cs typeface="Times New Roman" pitchFamily="18" charset="0"/>
              </a:rPr>
              <a:t>Ýeriň emeli hemralarynyň ölçemeleriniň netijeleri boýunça beýgelmeleri kesgitlemek. </a:t>
            </a:r>
            <a:r>
              <a:rPr lang="tk-TM" sz="2400" smtClean="0">
                <a:latin typeface="Times New Roman" pitchFamily="18" charset="0"/>
                <a:cs typeface="Times New Roman" pitchFamily="18" charset="0"/>
              </a:rPr>
              <a:t>GLONASS ( Global nawigasion ýeriň emeli hemra ulgamyny) peýdalanmaklyk nokatlaryň giňişlikdäki koordinatalaryny kesgitlemäge mümkinçilik berýär.</a:t>
            </a:r>
          </a:p>
          <a:p>
            <a:pPr indent="542925"/>
            <a:r>
              <a:rPr lang="tk-TM" sz="2400" b="1" i="1" smtClean="0">
                <a:latin typeface="Times New Roman" pitchFamily="18" charset="0"/>
                <a:cs typeface="Times New Roman" pitchFamily="18" charset="0"/>
              </a:rPr>
              <a:t>Geometriki niwelirleme-</a:t>
            </a:r>
            <a:r>
              <a:rPr lang="tk-TM" sz="2400" i="1" smtClean="0">
                <a:latin typeface="Times New Roman" pitchFamily="18" charset="0"/>
                <a:cs typeface="Times New Roman" pitchFamily="18" charset="0"/>
              </a:rPr>
              <a:t> </a:t>
            </a:r>
            <a:r>
              <a:rPr lang="tk-TM" sz="2400" smtClean="0">
                <a:latin typeface="Times New Roman" pitchFamily="18" charset="0"/>
                <a:cs typeface="Times New Roman" pitchFamily="18" charset="0"/>
              </a:rPr>
              <a:t>bu</a:t>
            </a:r>
            <a:r>
              <a:rPr lang="tk-TM" sz="2400" i="1" smtClean="0">
                <a:latin typeface="Times New Roman" pitchFamily="18" charset="0"/>
                <a:cs typeface="Times New Roman" pitchFamily="18" charset="0"/>
              </a:rPr>
              <a:t> </a:t>
            </a:r>
            <a:r>
              <a:rPr lang="tk-TM" sz="2400" smtClean="0">
                <a:latin typeface="Times New Roman" pitchFamily="18" charset="0"/>
                <a:cs typeface="Times New Roman" pitchFamily="18" charset="0"/>
              </a:rPr>
              <a:t>beýgelmeleri kesgitlemegiň has ýaýran usuludyr. Ony, nyşanlamagyň kese çyzygyny berýän niweliriň kömegi bilen ýerine ýetirýärler. Niweliriň gurluşy ýeterlik ýönekeý. Ol iki sany esasy bölekden durýar: görüş dürbüsinden we nyşanlama şöhlesini kese ýagdaýa getirýän enjamdan durýar.</a:t>
            </a:r>
            <a:endParaRPr lang="tk-TM" sz="2400" b="1">
              <a:latin typeface="Times New Roman" pitchFamily="18" charset="0"/>
              <a:cs typeface="Times New Roman" pitchFamily="18" charset="0"/>
            </a:endParaRPr>
          </a:p>
          <a:p>
            <a:r>
              <a:rPr lang="ru-RU"/>
              <a:t/>
            </a:r>
            <a:br>
              <a:rPr lang="ru-RU"/>
            </a:br>
            <a:r>
              <a:rPr lang="ru-RU"/>
              <a:t/>
            </a:r>
            <a:br>
              <a:rPr lang="ru-RU"/>
            </a:br>
            <a:endParaRPr lang="tk-TM">
              <a:latin typeface="Times New Roman" pitchFamily="18" charset="0"/>
              <a:cs typeface="Times New Roman" pitchFamily="18" charset="0"/>
            </a:endParaRPr>
          </a:p>
        </p:txBody>
      </p:sp>
    </p:spTree>
    <p:extLst>
      <p:ext uri="{BB962C8B-B14F-4D97-AF65-F5344CB8AC3E}">
        <p14:creationId xmlns:p14="http://schemas.microsoft.com/office/powerpoint/2010/main" val="36246616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6672"/>
            <a:ext cx="8352928" cy="1107996"/>
          </a:xfrm>
          <a:prstGeom prst="rect">
            <a:avLst/>
          </a:prstGeom>
        </p:spPr>
        <p:txBody>
          <a:bodyPr wrap="square">
            <a:spAutoFit/>
          </a:bodyPr>
          <a:lstStyle/>
          <a:p>
            <a:pPr indent="542925"/>
            <a:r>
              <a:rPr lang="tk-TM" sz="2400" smtClean="0">
                <a:latin typeface="Times New Roman" pitchFamily="18" charset="0"/>
                <a:cs typeface="Times New Roman" pitchFamily="18" charset="0"/>
              </a:rPr>
              <a:t>Geometriki niwelirleme iki usul bilen: ortadan we öňe niwelirlemek usullary bilen ýerine ýetirilýär (1-nji surat).</a:t>
            </a:r>
          </a:p>
          <a:p>
            <a:pPr indent="542925"/>
            <a:endParaRPr lang="ru-RU" smtClean="0"/>
          </a:p>
        </p:txBody>
      </p:sp>
      <p:pic>
        <p:nvPicPr>
          <p:cNvPr id="2050"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rcRect/>
          <a:stretch>
            <a:fillRect/>
          </a:stretch>
        </p:blipFill>
        <p:spPr bwMode="auto">
          <a:xfrm>
            <a:off x="755576" y="1340768"/>
            <a:ext cx="6877050" cy="230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Прямоугольник 2"/>
          <p:cNvSpPr/>
          <p:nvPr/>
        </p:nvSpPr>
        <p:spPr>
          <a:xfrm>
            <a:off x="395536" y="3645818"/>
            <a:ext cx="8424936" cy="369332"/>
          </a:xfrm>
          <a:prstGeom prst="rect">
            <a:avLst/>
          </a:prstGeom>
        </p:spPr>
        <p:txBody>
          <a:bodyPr wrap="square">
            <a:spAutoFit/>
          </a:bodyPr>
          <a:lstStyle/>
          <a:p>
            <a:pPr indent="542925"/>
            <a:r>
              <a:rPr lang="tk-TM" smtClean="0">
                <a:latin typeface="Times New Roman" pitchFamily="18" charset="0"/>
                <a:cs typeface="Times New Roman" pitchFamily="18" charset="0"/>
              </a:rPr>
              <a:t>1-nji surat. Niwelirlemegiň usullary: a- ortadan niwelirlemek; b- öňe niwelirlemek</a:t>
            </a:r>
            <a:endParaRPr lang="tk-TM">
              <a:latin typeface="Times New Roman" pitchFamily="18" charset="0"/>
              <a:cs typeface="Times New Roman" pitchFamily="18" charset="0"/>
            </a:endParaRPr>
          </a:p>
        </p:txBody>
      </p:sp>
      <p:sp>
        <p:nvSpPr>
          <p:cNvPr id="5" name="Прямоугольник 4"/>
          <p:cNvSpPr/>
          <p:nvPr/>
        </p:nvSpPr>
        <p:spPr>
          <a:xfrm>
            <a:off x="395536" y="3998839"/>
            <a:ext cx="8280920" cy="2308324"/>
          </a:xfrm>
          <a:prstGeom prst="rect">
            <a:avLst/>
          </a:prstGeom>
        </p:spPr>
        <p:txBody>
          <a:bodyPr wrap="square">
            <a:spAutoFit/>
          </a:bodyPr>
          <a:lstStyle/>
          <a:p>
            <a:pPr indent="542925"/>
            <a:r>
              <a:rPr lang="tk-TM" sz="2400" b="1">
                <a:latin typeface="Times New Roman" pitchFamily="18" charset="0"/>
                <a:cs typeface="Times New Roman" pitchFamily="18" charset="0"/>
              </a:rPr>
              <a:t>Ortadan niwelirlemekde </a:t>
            </a:r>
            <a:r>
              <a:rPr lang="tk-TM" sz="2400">
                <a:latin typeface="Times New Roman" pitchFamily="18" charset="0"/>
                <a:cs typeface="Times New Roman" pitchFamily="18" charset="0"/>
              </a:rPr>
              <a:t>niweliri iki nokadyň aralygynda takmyndan birmeňzeş aralyklarda ýerleşdirýärler (1-nji a surat). Santimetrlik bölekli reýkalary dik ýagdaýda nokatlarda saklaýarlar. Olary ýeriň üsti bilen deň derejede ýere çümdirilen gazyklara ýa-da ýörite paşmaklara goýýarlar, sebäbi reýka öz agramy bilen ýere basar, we ondan alnan hasaplar üýtgäp </a:t>
            </a:r>
            <a:r>
              <a:rPr lang="tk-TM" sz="2400" smtClean="0">
                <a:latin typeface="Times New Roman" pitchFamily="18" charset="0"/>
                <a:cs typeface="Times New Roman" pitchFamily="18" charset="0"/>
              </a:rPr>
              <a:t>durarlar. </a:t>
            </a:r>
            <a:endParaRPr lang="ru-RU" sz="2400"/>
          </a:p>
        </p:txBody>
      </p:sp>
    </p:spTree>
    <p:extLst>
      <p:ext uri="{BB962C8B-B14F-4D97-AF65-F5344CB8AC3E}">
        <p14:creationId xmlns:p14="http://schemas.microsoft.com/office/powerpoint/2010/main" val="3625800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04664"/>
            <a:ext cx="8352928" cy="6524863"/>
          </a:xfrm>
          <a:prstGeom prst="rect">
            <a:avLst/>
          </a:prstGeom>
        </p:spPr>
        <p:txBody>
          <a:bodyPr wrap="square">
            <a:spAutoFit/>
          </a:bodyPr>
          <a:lstStyle/>
          <a:p>
            <a:pPr indent="542925"/>
            <a:r>
              <a:rPr lang="tk-TM" sz="2400" smtClean="0">
                <a:latin typeface="Times New Roman" pitchFamily="18" charset="0"/>
                <a:cs typeface="Times New Roman" pitchFamily="18" charset="0"/>
              </a:rPr>
              <a:t>Görüş dürbüsiniň nyşana şöhlesini yzygiserlilikde reýkalara gönükdirýärler we Y we Ö hasaplary alýarlar, olary millimetrlerde niwelirleme dergisine ýazýarlar. Reýkadan hasaby niweliriň sapagynyň ortasy boýunça alýarlar, ýagny ortaky sapagyň proýeksiýasy reýkany kesýän ýerinden alýarlar. Nokatlaryň arasyndaky beýgelmäni şu formula arkaly kesgitleýärler:</a:t>
            </a:r>
          </a:p>
          <a:p>
            <a:pPr indent="542925" algn="ctr"/>
            <a:r>
              <a:rPr lang="tk-TM" b="1" smtClean="0"/>
              <a:t> </a:t>
            </a:r>
            <a:r>
              <a:rPr lang="tk-TM" sz="2400" b="1" i="1" smtClean="0">
                <a:latin typeface="Times New Roman" pitchFamily="18" charset="0"/>
                <a:cs typeface="Times New Roman" pitchFamily="18" charset="0"/>
              </a:rPr>
              <a:t>h</a:t>
            </a:r>
            <a:r>
              <a:rPr lang="tk-TM" sz="2400" b="1" i="1" smtClean="0">
                <a:latin typeface="Symbol" pitchFamily="18" charset="2"/>
              </a:rPr>
              <a:t> = </a:t>
            </a:r>
            <a:r>
              <a:rPr lang="tk-TM" sz="2400" b="1" i="1" smtClean="0">
                <a:latin typeface="Times New Roman" pitchFamily="18" charset="0"/>
                <a:cs typeface="Times New Roman" pitchFamily="18" charset="0"/>
              </a:rPr>
              <a:t>Y</a:t>
            </a:r>
            <a:r>
              <a:rPr lang="tk-TM" sz="2400" b="1" i="1" smtClean="0">
                <a:latin typeface="Symbol" pitchFamily="18" charset="2"/>
              </a:rPr>
              <a:t> - </a:t>
            </a:r>
            <a:r>
              <a:rPr lang="tk-TM" sz="2400" b="1" i="1" smtClean="0">
                <a:latin typeface="Times New Roman" pitchFamily="18" charset="0"/>
                <a:cs typeface="Times New Roman" pitchFamily="18" charset="0"/>
              </a:rPr>
              <a:t>Ö,</a:t>
            </a:r>
          </a:p>
          <a:p>
            <a:pPr indent="542925"/>
            <a:endParaRPr lang="tk-TM" sz="2400" smtClean="0">
              <a:latin typeface="Times New Roman" pitchFamily="18" charset="0"/>
              <a:cs typeface="Times New Roman" pitchFamily="18" charset="0"/>
            </a:endParaRPr>
          </a:p>
          <a:p>
            <a:r>
              <a:rPr lang="tk-TM" sz="2400" smtClean="0">
                <a:latin typeface="Times New Roman" pitchFamily="18" charset="0"/>
                <a:cs typeface="Times New Roman" pitchFamily="18" charset="0"/>
              </a:rPr>
              <a:t>b</a:t>
            </a:r>
            <a:r>
              <a:rPr lang="ru-RU" sz="2400" smtClean="0">
                <a:latin typeface="Times New Roman" pitchFamily="18" charset="0"/>
                <a:cs typeface="Times New Roman" pitchFamily="18" charset="0"/>
              </a:rPr>
              <a:t>u ýerde Y- yzky  A nokatda duran reýkadan alnan hasap, Ö- öňdäki B nokatda duran reýkadan alnan hasap.</a:t>
            </a:r>
          </a:p>
          <a:p>
            <a:pPr indent="542925"/>
            <a:r>
              <a:rPr lang="ru-RU" sz="2400" smtClean="0">
                <a:latin typeface="Times New Roman" pitchFamily="18" charset="0"/>
                <a:cs typeface="Times New Roman" pitchFamily="18" charset="0"/>
              </a:rPr>
              <a:t> </a:t>
            </a:r>
            <a:r>
              <a:rPr lang="ru-RU" sz="2400" b="1" smtClean="0">
                <a:latin typeface="Times New Roman" pitchFamily="18" charset="0"/>
                <a:cs typeface="Times New Roman" pitchFamily="18" charset="0"/>
              </a:rPr>
              <a:t>Öňe niwelirlemekde </a:t>
            </a:r>
            <a:r>
              <a:rPr lang="ru-RU" sz="2400" smtClean="0">
                <a:latin typeface="Times New Roman" pitchFamily="18" charset="0"/>
                <a:cs typeface="Times New Roman" pitchFamily="18" charset="0"/>
              </a:rPr>
              <a:t>abzaly A nokadyň üstünde ýerleşdirýärler (1-nji b surat), abzalyň </a:t>
            </a:r>
            <a:r>
              <a:rPr lang="ru-RU" sz="2400" i="1" smtClean="0">
                <a:latin typeface="Times New Roman" pitchFamily="18" charset="0"/>
                <a:cs typeface="Times New Roman" pitchFamily="18" charset="0"/>
              </a:rPr>
              <a:t>V </a:t>
            </a:r>
            <a:r>
              <a:rPr lang="ru-RU" sz="2400" smtClean="0">
                <a:latin typeface="Times New Roman" pitchFamily="18" charset="0"/>
                <a:cs typeface="Times New Roman" pitchFamily="18" charset="0"/>
              </a:rPr>
              <a:t>beýikligini ölçeýärler we B nokadyň üstünde duran reýkadan Ö hasaby alýarlar. Abzalyň </a:t>
            </a:r>
            <a:r>
              <a:rPr lang="ru-RU" sz="2400" i="1">
                <a:latin typeface="Times New Roman" pitchFamily="18" charset="0"/>
                <a:cs typeface="Times New Roman" pitchFamily="18" charset="0"/>
              </a:rPr>
              <a:t>V </a:t>
            </a:r>
            <a:r>
              <a:rPr lang="ru-RU" sz="2400" smtClean="0">
                <a:latin typeface="Times New Roman" pitchFamily="18" charset="0"/>
                <a:cs typeface="Times New Roman" pitchFamily="18" charset="0"/>
              </a:rPr>
              <a:t>beýikliginden Ö hasaby aýyrmak bilen kesgitleýärler:</a:t>
            </a:r>
          </a:p>
          <a:p>
            <a:pPr indent="542925" algn="ctr"/>
            <a:r>
              <a:rPr lang="ru-RU" sz="2400" b="1" i="1" smtClean="0">
                <a:latin typeface="Times New Roman" pitchFamily="18" charset="0"/>
                <a:cs typeface="Times New Roman" pitchFamily="18" charset="0"/>
              </a:rPr>
              <a:t>h </a:t>
            </a:r>
            <a:r>
              <a:rPr lang="ru-RU" sz="2400" b="1">
                <a:latin typeface="Times New Roman" pitchFamily="18" charset="0"/>
                <a:cs typeface="Times New Roman" pitchFamily="18" charset="0"/>
              </a:rPr>
              <a:t>= </a:t>
            </a:r>
            <a:r>
              <a:rPr lang="ru-RU" sz="2400" b="1" i="1">
                <a:latin typeface="Times New Roman" pitchFamily="18" charset="0"/>
                <a:cs typeface="Times New Roman" pitchFamily="18" charset="0"/>
              </a:rPr>
              <a:t>V </a:t>
            </a:r>
            <a:r>
              <a:rPr lang="ru-RU" sz="2400" b="1">
                <a:latin typeface="Times New Roman" pitchFamily="18" charset="0"/>
                <a:cs typeface="Times New Roman" pitchFamily="18" charset="0"/>
              </a:rPr>
              <a:t>- </a:t>
            </a:r>
            <a:r>
              <a:rPr lang="ru-RU" sz="2400" b="1" i="1" smtClean="0">
                <a:latin typeface="Times New Roman" pitchFamily="18" charset="0"/>
                <a:cs typeface="Times New Roman" pitchFamily="18" charset="0"/>
              </a:rPr>
              <a:t>Ö </a:t>
            </a:r>
            <a:r>
              <a:rPr lang="ru-RU" sz="2400" b="1">
                <a:latin typeface="Times New Roman" pitchFamily="18" charset="0"/>
                <a:cs typeface="Times New Roman" pitchFamily="18" charset="0"/>
              </a:rPr>
              <a:t>. </a:t>
            </a:r>
            <a:r>
              <a:rPr lang="ru-RU" sz="1600">
                <a:latin typeface="Times New Roman" pitchFamily="18" charset="0"/>
                <a:cs typeface="Times New Roman" pitchFamily="18" charset="0"/>
              </a:rPr>
              <a:t/>
            </a:r>
            <a:br>
              <a:rPr lang="ru-RU" sz="1600">
                <a:latin typeface="Times New Roman" pitchFamily="18" charset="0"/>
                <a:cs typeface="Times New Roman" pitchFamily="18" charset="0"/>
              </a:rPr>
            </a:br>
            <a:endParaRPr lang="tk-TM" sz="1600">
              <a:latin typeface="Times New Roman" pitchFamily="18" charset="0"/>
              <a:cs typeface="Times New Roman" pitchFamily="18" charset="0"/>
            </a:endParaRPr>
          </a:p>
          <a:p>
            <a:pPr indent="542925" algn="ctr"/>
            <a:endParaRPr lang="ru-RU" sz="2400" b="1" i="1" smtClean="0">
              <a:latin typeface="Times New Roman" pitchFamily="18" charset="0"/>
              <a:cs typeface="Times New Roman" pitchFamily="18" charset="0"/>
            </a:endParaRPr>
          </a:p>
          <a:p>
            <a:endParaRPr lang="ru-RU"/>
          </a:p>
        </p:txBody>
      </p:sp>
    </p:spTree>
    <p:extLst>
      <p:ext uri="{BB962C8B-B14F-4D97-AF65-F5344CB8AC3E}">
        <p14:creationId xmlns:p14="http://schemas.microsoft.com/office/powerpoint/2010/main" val="8837146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689</TotalTime>
  <Words>777</Words>
  <Application>Microsoft Office PowerPoint</Application>
  <PresentationFormat>Экран (4:3)</PresentationFormat>
  <Paragraphs>51</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Arial</vt:lpstr>
      <vt:lpstr>Symbol</vt:lpstr>
      <vt:lpstr>Times New Roman</vt:lpstr>
      <vt:lpstr>Verdana</vt:lpstr>
      <vt:lpstr>Wingdings 2</vt:lpstr>
      <vt:lpstr>Аспект</vt:lpstr>
      <vt:lpstr>  9-njy umumy okuw. Tema:  BEÝGELMELERI  WE                      NOKATLARYŇ  BEÝIKLIK            BELLIKLERINI  KESGITLEMEK</vt:lpstr>
      <vt:lpstr>Презентация PowerPoint</vt:lpstr>
      <vt:lpstr>Beýikligiň görnüşleri</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9-njy umumy okuw. Tema: BEÝGELMELERI WE NOKATLARYŇ BEÝIKLIK BELLIKLERINI KESGITLEMEK</dc:title>
  <dc:creator>Пользователь</dc:creator>
  <cp:lastModifiedBy>Пользователь Windows</cp:lastModifiedBy>
  <cp:revision>34</cp:revision>
  <dcterms:created xsi:type="dcterms:W3CDTF">2021-02-12T07:42:36Z</dcterms:created>
  <dcterms:modified xsi:type="dcterms:W3CDTF">2021-03-20T12:33:20Z</dcterms:modified>
</cp:coreProperties>
</file>