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70" r:id="rId4"/>
    <p:sldId id="269" r:id="rId5"/>
    <p:sldId id="261" r:id="rId6"/>
    <p:sldId id="263" r:id="rId7"/>
    <p:sldId id="265" r:id="rId8"/>
    <p:sldId id="267" r:id="rId9"/>
    <p:sldId id="268" r:id="rId10"/>
    <p:sldId id="271" r:id="rId11"/>
    <p:sldId id="272" r:id="rId12"/>
    <p:sldId id="273" r:id="rId13"/>
    <p:sldId id="274" r:id="rId14"/>
    <p:sldId id="275" r:id="rId15"/>
    <p:sldId id="276" r:id="rId16"/>
    <p:sldId id="277" r:id="rId17"/>
    <p:sldId id="278"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845B7A8-9F5F-4E49-A599-F4DAAB5B9659}" type="datetimeFigureOut">
              <a:rPr lang="ru-RU" smtClean="0"/>
              <a:t>15.10.2019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EF84FB-B268-4CDB-B95E-5EE9FD5B15CC}" type="slidenum">
              <a:rPr lang="ru-RU" smtClean="0"/>
              <a:t>‹#›</a:t>
            </a:fld>
            <a:endParaRPr lang="ru-RU"/>
          </a:p>
        </p:txBody>
      </p:sp>
    </p:spTree>
    <p:extLst>
      <p:ext uri="{BB962C8B-B14F-4D97-AF65-F5344CB8AC3E}">
        <p14:creationId xmlns:p14="http://schemas.microsoft.com/office/powerpoint/2010/main" val="1770127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845B7A8-9F5F-4E49-A599-F4DAAB5B9659}" type="datetimeFigureOut">
              <a:rPr lang="ru-RU" smtClean="0"/>
              <a:t>15.10.2019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1EF84FB-B268-4CDB-B95E-5EE9FD5B15CC}" type="slidenum">
              <a:rPr lang="ru-RU" smtClean="0"/>
              <a:t>‹#›</a:t>
            </a:fld>
            <a:endParaRPr lang="ru-RU"/>
          </a:p>
        </p:txBody>
      </p:sp>
    </p:spTree>
    <p:extLst>
      <p:ext uri="{BB962C8B-B14F-4D97-AF65-F5344CB8AC3E}">
        <p14:creationId xmlns:p14="http://schemas.microsoft.com/office/powerpoint/2010/main" val="392537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6845B7A8-9F5F-4E49-A599-F4DAAB5B9659}" type="datetimeFigureOut">
              <a:rPr lang="ru-RU" smtClean="0"/>
              <a:t>15.10.2019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EF84FB-B268-4CDB-B95E-5EE9FD5B15CC}" type="slidenum">
              <a:rPr lang="ru-RU" smtClean="0"/>
              <a:t>‹#›</a:t>
            </a:fld>
            <a:endParaRPr lang="ru-RU"/>
          </a:p>
        </p:txBody>
      </p:sp>
    </p:spTree>
    <p:extLst>
      <p:ext uri="{BB962C8B-B14F-4D97-AF65-F5344CB8AC3E}">
        <p14:creationId xmlns:p14="http://schemas.microsoft.com/office/powerpoint/2010/main" val="2043575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6845B7A8-9F5F-4E49-A599-F4DAAB5B9659}" type="datetimeFigureOut">
              <a:rPr lang="ru-RU" smtClean="0"/>
              <a:t>15.10.2019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EF84FB-B268-4CDB-B95E-5EE9FD5B15CC}"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32379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845B7A8-9F5F-4E49-A599-F4DAAB5B9659}" type="datetimeFigureOut">
              <a:rPr lang="ru-RU" smtClean="0"/>
              <a:t>15.10.2019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EF84FB-B268-4CDB-B95E-5EE9FD5B15CC}" type="slidenum">
              <a:rPr lang="ru-RU" smtClean="0"/>
              <a:t>‹#›</a:t>
            </a:fld>
            <a:endParaRPr lang="ru-RU"/>
          </a:p>
        </p:txBody>
      </p:sp>
    </p:spTree>
    <p:extLst>
      <p:ext uri="{BB962C8B-B14F-4D97-AF65-F5344CB8AC3E}">
        <p14:creationId xmlns:p14="http://schemas.microsoft.com/office/powerpoint/2010/main" val="3203633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845B7A8-9F5F-4E49-A599-F4DAAB5B9659}" type="datetimeFigureOut">
              <a:rPr lang="ru-RU" smtClean="0"/>
              <a:t>15.10.2019</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EF84FB-B268-4CDB-B95E-5EE9FD5B15CC}" type="slidenum">
              <a:rPr lang="ru-RU" smtClean="0"/>
              <a:t>‹#›</a:t>
            </a:fld>
            <a:endParaRPr lang="ru-RU"/>
          </a:p>
        </p:txBody>
      </p:sp>
    </p:spTree>
    <p:extLst>
      <p:ext uri="{BB962C8B-B14F-4D97-AF65-F5344CB8AC3E}">
        <p14:creationId xmlns:p14="http://schemas.microsoft.com/office/powerpoint/2010/main" val="1812185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845B7A8-9F5F-4E49-A599-F4DAAB5B9659}" type="datetimeFigureOut">
              <a:rPr lang="ru-RU" smtClean="0"/>
              <a:t>15.10.2019</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EF84FB-B268-4CDB-B95E-5EE9FD5B15CC}" type="slidenum">
              <a:rPr lang="ru-RU" smtClean="0"/>
              <a:t>‹#›</a:t>
            </a:fld>
            <a:endParaRPr lang="ru-RU"/>
          </a:p>
        </p:txBody>
      </p:sp>
    </p:spTree>
    <p:extLst>
      <p:ext uri="{BB962C8B-B14F-4D97-AF65-F5344CB8AC3E}">
        <p14:creationId xmlns:p14="http://schemas.microsoft.com/office/powerpoint/2010/main" val="65765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845B7A8-9F5F-4E49-A599-F4DAAB5B9659}" type="datetimeFigureOut">
              <a:rPr lang="ru-RU" smtClean="0"/>
              <a:t>15.10.2019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EF84FB-B268-4CDB-B95E-5EE9FD5B15CC}" type="slidenum">
              <a:rPr lang="ru-RU" smtClean="0"/>
              <a:t>‹#›</a:t>
            </a:fld>
            <a:endParaRPr lang="ru-RU"/>
          </a:p>
        </p:txBody>
      </p:sp>
    </p:spTree>
    <p:extLst>
      <p:ext uri="{BB962C8B-B14F-4D97-AF65-F5344CB8AC3E}">
        <p14:creationId xmlns:p14="http://schemas.microsoft.com/office/powerpoint/2010/main" val="3682917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845B7A8-9F5F-4E49-A599-F4DAAB5B9659}" type="datetimeFigureOut">
              <a:rPr lang="ru-RU" smtClean="0"/>
              <a:t>15.10.2019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EF84FB-B268-4CDB-B95E-5EE9FD5B15CC}" type="slidenum">
              <a:rPr lang="ru-RU" smtClean="0"/>
              <a:t>‹#›</a:t>
            </a:fld>
            <a:endParaRPr lang="ru-RU"/>
          </a:p>
        </p:txBody>
      </p:sp>
    </p:spTree>
    <p:extLst>
      <p:ext uri="{BB962C8B-B14F-4D97-AF65-F5344CB8AC3E}">
        <p14:creationId xmlns:p14="http://schemas.microsoft.com/office/powerpoint/2010/main" val="715950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6845B7A8-9F5F-4E49-A599-F4DAAB5B9659}" type="datetimeFigureOut">
              <a:rPr lang="ru-RU" smtClean="0"/>
              <a:t>15.10.2019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EF84FB-B268-4CDB-B95E-5EE9FD5B15CC}" type="slidenum">
              <a:rPr lang="ru-RU" smtClean="0"/>
              <a:t>‹#›</a:t>
            </a:fld>
            <a:endParaRPr lang="ru-RU"/>
          </a:p>
        </p:txBody>
      </p:sp>
    </p:spTree>
    <p:extLst>
      <p:ext uri="{BB962C8B-B14F-4D97-AF65-F5344CB8AC3E}">
        <p14:creationId xmlns:p14="http://schemas.microsoft.com/office/powerpoint/2010/main" val="3553920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845B7A8-9F5F-4E49-A599-F4DAAB5B9659}" type="datetimeFigureOut">
              <a:rPr lang="ru-RU" smtClean="0"/>
              <a:t>15.10.2019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EF84FB-B268-4CDB-B95E-5EE9FD5B15CC}" type="slidenum">
              <a:rPr lang="ru-RU" smtClean="0"/>
              <a:t>‹#›</a:t>
            </a:fld>
            <a:endParaRPr lang="ru-RU"/>
          </a:p>
        </p:txBody>
      </p:sp>
    </p:spTree>
    <p:extLst>
      <p:ext uri="{BB962C8B-B14F-4D97-AF65-F5344CB8AC3E}">
        <p14:creationId xmlns:p14="http://schemas.microsoft.com/office/powerpoint/2010/main" val="771891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845B7A8-9F5F-4E49-A599-F4DAAB5B9659}" type="datetimeFigureOut">
              <a:rPr lang="ru-RU" smtClean="0"/>
              <a:t>15.10.2019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1EF84FB-B268-4CDB-B95E-5EE9FD5B15CC}" type="slidenum">
              <a:rPr lang="ru-RU" smtClean="0"/>
              <a:t>‹#›</a:t>
            </a:fld>
            <a:endParaRPr lang="ru-RU"/>
          </a:p>
        </p:txBody>
      </p:sp>
    </p:spTree>
    <p:extLst>
      <p:ext uri="{BB962C8B-B14F-4D97-AF65-F5344CB8AC3E}">
        <p14:creationId xmlns:p14="http://schemas.microsoft.com/office/powerpoint/2010/main" val="3184547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845B7A8-9F5F-4E49-A599-F4DAAB5B9659}" type="datetimeFigureOut">
              <a:rPr lang="ru-RU" smtClean="0"/>
              <a:t>15.10.2019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1EF84FB-B268-4CDB-B95E-5EE9FD5B15CC}" type="slidenum">
              <a:rPr lang="ru-RU" smtClean="0"/>
              <a:t>‹#›</a:t>
            </a:fld>
            <a:endParaRPr lang="ru-RU"/>
          </a:p>
        </p:txBody>
      </p:sp>
    </p:spTree>
    <p:extLst>
      <p:ext uri="{BB962C8B-B14F-4D97-AF65-F5344CB8AC3E}">
        <p14:creationId xmlns:p14="http://schemas.microsoft.com/office/powerpoint/2010/main" val="485413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6845B7A8-9F5F-4E49-A599-F4DAAB5B9659}" type="datetimeFigureOut">
              <a:rPr lang="ru-RU" smtClean="0"/>
              <a:t>15.10.2019</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51EF84FB-B268-4CDB-B95E-5EE9FD5B15CC}" type="slidenum">
              <a:rPr lang="ru-RU" smtClean="0"/>
              <a:t>‹#›</a:t>
            </a:fld>
            <a:endParaRPr lang="ru-RU"/>
          </a:p>
        </p:txBody>
      </p:sp>
    </p:spTree>
    <p:extLst>
      <p:ext uri="{BB962C8B-B14F-4D97-AF65-F5344CB8AC3E}">
        <p14:creationId xmlns:p14="http://schemas.microsoft.com/office/powerpoint/2010/main" val="199919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845B7A8-9F5F-4E49-A599-F4DAAB5B9659}" type="datetimeFigureOut">
              <a:rPr lang="ru-RU" smtClean="0"/>
              <a:t>15.10.2019</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51EF84FB-B268-4CDB-B95E-5EE9FD5B15CC}" type="slidenum">
              <a:rPr lang="ru-RU" smtClean="0"/>
              <a:t>‹#›</a:t>
            </a:fld>
            <a:endParaRPr lang="ru-RU"/>
          </a:p>
        </p:txBody>
      </p:sp>
    </p:spTree>
    <p:extLst>
      <p:ext uri="{BB962C8B-B14F-4D97-AF65-F5344CB8AC3E}">
        <p14:creationId xmlns:p14="http://schemas.microsoft.com/office/powerpoint/2010/main" val="223683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6845B7A8-9F5F-4E49-A599-F4DAAB5B9659}" type="datetimeFigureOut">
              <a:rPr lang="ru-RU" smtClean="0"/>
              <a:t>15.10.2019</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51EF84FB-B268-4CDB-B95E-5EE9FD5B15CC}" type="slidenum">
              <a:rPr lang="ru-RU" smtClean="0"/>
              <a:t>‹#›</a:t>
            </a:fld>
            <a:endParaRPr lang="ru-RU"/>
          </a:p>
        </p:txBody>
      </p:sp>
    </p:spTree>
    <p:extLst>
      <p:ext uri="{BB962C8B-B14F-4D97-AF65-F5344CB8AC3E}">
        <p14:creationId xmlns:p14="http://schemas.microsoft.com/office/powerpoint/2010/main" val="2183831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845B7A8-9F5F-4E49-A599-F4DAAB5B9659}" type="datetimeFigureOut">
              <a:rPr lang="ru-RU" smtClean="0"/>
              <a:t>15.10.2019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1EF84FB-B268-4CDB-B95E-5EE9FD5B15CC}" type="slidenum">
              <a:rPr lang="ru-RU" smtClean="0"/>
              <a:t>‹#›</a:t>
            </a:fld>
            <a:endParaRPr lang="ru-RU"/>
          </a:p>
        </p:txBody>
      </p:sp>
    </p:spTree>
    <p:extLst>
      <p:ext uri="{BB962C8B-B14F-4D97-AF65-F5344CB8AC3E}">
        <p14:creationId xmlns:p14="http://schemas.microsoft.com/office/powerpoint/2010/main" val="4199675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845B7A8-9F5F-4E49-A599-F4DAAB5B9659}" type="datetimeFigureOut">
              <a:rPr lang="ru-RU" smtClean="0"/>
              <a:t>15.10.2019</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1EF84FB-B268-4CDB-B95E-5EE9FD5B15CC}" type="slidenum">
              <a:rPr lang="ru-RU" smtClean="0"/>
              <a:t>‹#›</a:t>
            </a:fld>
            <a:endParaRPr lang="ru-RU"/>
          </a:p>
        </p:txBody>
      </p:sp>
    </p:spTree>
    <p:extLst>
      <p:ext uri="{BB962C8B-B14F-4D97-AF65-F5344CB8AC3E}">
        <p14:creationId xmlns:p14="http://schemas.microsoft.com/office/powerpoint/2010/main" val="3491612183"/>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5315" y="202224"/>
            <a:ext cx="10137531" cy="1485899"/>
          </a:xfrm>
        </p:spPr>
        <p:txBody>
          <a:bodyPr>
            <a:normAutofit fontScale="90000"/>
          </a:bodyPr>
          <a:lstStyle/>
          <a:p>
            <a:pPr algn="ctr"/>
            <a:r>
              <a:rPr lang="sq-AL" b="1" dirty="0" smtClean="0"/>
              <a:t>Gündogar </a:t>
            </a:r>
            <a:r>
              <a:rPr lang="sq-AL" b="1" dirty="0"/>
              <a:t>akyldarlaryň filosofiki garaýyşlary</a:t>
            </a:r>
            <a:r>
              <a:rPr lang="ru-RU" dirty="0"/>
              <a:t/>
            </a:r>
            <a:br>
              <a:rPr lang="ru-RU" dirty="0"/>
            </a:br>
            <a:endParaRPr lang="ru-RU" dirty="0"/>
          </a:p>
        </p:txBody>
      </p:sp>
      <p:sp>
        <p:nvSpPr>
          <p:cNvPr id="5" name="Объект 4"/>
          <p:cNvSpPr>
            <a:spLocks noGrp="1"/>
          </p:cNvSpPr>
          <p:nvPr>
            <p:ph idx="1"/>
          </p:nvPr>
        </p:nvSpPr>
        <p:spPr>
          <a:xfrm>
            <a:off x="175846" y="1547446"/>
            <a:ext cx="11790485" cy="4879731"/>
          </a:xfrm>
        </p:spPr>
        <p:txBody>
          <a:bodyPr>
            <a:noAutofit/>
          </a:bodyPr>
          <a:lstStyle/>
          <a:p>
            <a:pPr algn="ctr">
              <a:lnSpc>
                <a:spcPct val="150000"/>
              </a:lnSpc>
            </a:pPr>
            <a:r>
              <a:rPr lang="ru-RU" sz="2400" dirty="0" err="1">
                <a:latin typeface="Times New Roman" panose="02020603050405020304" pitchFamily="18" charset="0"/>
                <a:cs typeface="Times New Roman" panose="02020603050405020304" pitchFamily="18" charset="0"/>
              </a:rPr>
              <a:t>Orta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asyr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filosofiýasy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onuň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Gündogaryň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Günbataryň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ýurtlarynda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ösüş</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aýratynlyklary</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özara</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baglanyşyklary</a:t>
            </a:r>
            <a:r>
              <a:rPr lang="ru-RU" sz="2400" dirty="0">
                <a:latin typeface="Times New Roman" panose="02020603050405020304" pitchFamily="18" charset="0"/>
                <a:cs typeface="Times New Roman" panose="02020603050405020304" pitchFamily="18" charset="0"/>
              </a:rPr>
              <a:t>. </a:t>
            </a:r>
            <a:endParaRPr lang="tk-TM" sz="2400" dirty="0" smtClean="0">
              <a:latin typeface="Times New Roman" panose="02020603050405020304" pitchFamily="18" charset="0"/>
              <a:cs typeface="Times New Roman" panose="02020603050405020304" pitchFamily="18" charset="0"/>
            </a:endParaRPr>
          </a:p>
          <a:p>
            <a:pPr algn="ctr">
              <a:lnSpc>
                <a:spcPct val="150000"/>
              </a:lnSpc>
            </a:pPr>
            <a:r>
              <a:rPr lang="ru-RU" sz="2400" dirty="0" err="1">
                <a:latin typeface="Times New Roman" panose="02020603050405020304" pitchFamily="18" charset="0"/>
                <a:cs typeface="Times New Roman" panose="02020603050405020304" pitchFamily="18" charset="0"/>
              </a:rPr>
              <a:t>Orta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asyrlarda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ýaşan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türkmen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akyldarlarynyň</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Al</a:t>
            </a:r>
            <a:r>
              <a:rPr lang="ru-RU" sz="2400" dirty="0">
                <a:latin typeface="Times New Roman" panose="02020603050405020304" pitchFamily="18" charset="0"/>
                <a:cs typeface="Times New Roman" panose="02020603050405020304" pitchFamily="18" charset="0"/>
              </a:rPr>
              <a:t>-H</a:t>
            </a:r>
            <a:r>
              <a:rPr lang="sq-AL" sz="2400" dirty="0">
                <a:latin typeface="Times New Roman" panose="02020603050405020304" pitchFamily="18" charset="0"/>
                <a:cs typeface="Times New Roman" panose="02020603050405020304" pitchFamily="18" charset="0"/>
              </a:rPr>
              <a:t>o</a:t>
            </a:r>
            <a:r>
              <a:rPr lang="ru-RU" sz="2400" dirty="0" err="1">
                <a:latin typeface="Times New Roman" panose="02020603050405020304" pitchFamily="18" charset="0"/>
                <a:cs typeface="Times New Roman" panose="02020603050405020304" pitchFamily="18" charset="0"/>
              </a:rPr>
              <a:t>rezminiň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Farabynyň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Ibn-Sinanyň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Abu</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Reýhan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Birunynyň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Omar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Haýýamyň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beýlekileriň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filosofiki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garaýyşlary</a:t>
            </a:r>
            <a:r>
              <a:rPr lang="ru-RU" sz="2400" dirty="0" smtClean="0">
                <a:latin typeface="Times New Roman" panose="02020603050405020304" pitchFamily="18" charset="0"/>
                <a:cs typeface="Times New Roman" panose="02020603050405020304" pitchFamily="18" charset="0"/>
              </a:rPr>
              <a:t>.</a:t>
            </a:r>
            <a:endParaRPr lang="tk-TM" sz="2400" dirty="0" smtClean="0">
              <a:latin typeface="Times New Roman" panose="02020603050405020304" pitchFamily="18" charset="0"/>
              <a:cs typeface="Times New Roman" panose="02020603050405020304" pitchFamily="18" charset="0"/>
            </a:endParaRPr>
          </a:p>
          <a:p>
            <a:pPr algn="ctr">
              <a:lnSpc>
                <a:spcPct val="150000"/>
              </a:lnSpc>
            </a:pPr>
            <a:r>
              <a:rPr lang="ru-RU" sz="2400" dirty="0" err="1">
                <a:latin typeface="Times New Roman" panose="02020603050405020304" pitchFamily="18" charset="0"/>
                <a:cs typeface="Times New Roman" panose="02020603050405020304" pitchFamily="18" charset="0"/>
              </a:rPr>
              <a:t>Döwletmämmet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Azadynyň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Magtymguly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Pyragynyň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yzyna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eýeriji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türkmen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nusgawy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şahyrlaryň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akyldarlaryň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filosofiki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garaýyşlary</a:t>
            </a:r>
            <a:r>
              <a:rPr lang="ru-RU" sz="2400" dirty="0">
                <a:latin typeface="Times New Roman" panose="02020603050405020304" pitchFamily="18" charset="0"/>
                <a:cs typeface="Times New Roman" panose="02020603050405020304" pitchFamily="18" charset="0"/>
              </a:rPr>
              <a:t>.</a:t>
            </a:r>
          </a:p>
          <a:p>
            <a:pPr algn="ctr">
              <a:lnSpc>
                <a:spcPct val="150000"/>
              </a:lnSpc>
            </a:pPr>
            <a:r>
              <a:rPr lang="ru-RU" sz="2400" dirty="0">
                <a:latin typeface="Times New Roman" panose="02020603050405020304" pitchFamily="18" charset="0"/>
                <a:cs typeface="Times New Roman" panose="02020603050405020304" pitchFamily="18" charset="0"/>
              </a:rPr>
              <a:t>XX </a:t>
            </a:r>
            <a:r>
              <a:rPr lang="ru-RU" sz="2400" dirty="0" err="1">
                <a:latin typeface="Times New Roman" panose="02020603050405020304" pitchFamily="18" charset="0"/>
                <a:cs typeface="Times New Roman" panose="02020603050405020304" pitchFamily="18" charset="0"/>
              </a:rPr>
              <a:t>asyrda</a:t>
            </a:r>
            <a:r>
              <a:rPr lang="ru-RU" sz="2400" dirty="0">
                <a:latin typeface="Times New Roman" panose="02020603050405020304" pitchFamily="18" charset="0"/>
                <a:cs typeface="Times New Roman" panose="02020603050405020304" pitchFamily="18" charset="0"/>
              </a:rPr>
              <a:t> </a:t>
            </a:r>
            <a:r>
              <a:rPr lang="sq-AL" sz="2400" dirty="0">
                <a:latin typeface="Times New Roman" panose="02020603050405020304" pitchFamily="18" charset="0"/>
                <a:cs typeface="Times New Roman" panose="02020603050405020304" pitchFamily="18" charset="0"/>
              </a:rPr>
              <a:t>Türkmenistanda filosofiýa ylmynyň ösüşi. Türkmen jemgyýetinde häzirki zaman filosofiki meseleler.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9925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830959"/>
          </a:xfrm>
        </p:spPr>
        <p:txBody>
          <a:bodyPr/>
          <a:lstStyle/>
          <a:p>
            <a:pPr algn="ctr"/>
            <a:r>
              <a:rPr lang="tk-TM" dirty="0" smtClean="0"/>
              <a:t>Al Farabi </a:t>
            </a:r>
            <a:endParaRPr lang="ru-RU" dirty="0"/>
          </a:p>
        </p:txBody>
      </p:sp>
      <p:sp>
        <p:nvSpPr>
          <p:cNvPr id="3" name="Объект 2"/>
          <p:cNvSpPr>
            <a:spLocks noGrp="1"/>
          </p:cNvSpPr>
          <p:nvPr>
            <p:ph sz="half" idx="1"/>
          </p:nvPr>
        </p:nvSpPr>
        <p:spPr>
          <a:xfrm>
            <a:off x="158262" y="1186962"/>
            <a:ext cx="7033846" cy="5451229"/>
          </a:xfrm>
        </p:spPr>
        <p:txBody>
          <a:bodyPr>
            <a:normAutofit lnSpcReduction="10000"/>
          </a:bodyPr>
          <a:lstStyle/>
          <a:p>
            <a:pPr marL="457200" lvl="1" indent="0" algn="just">
              <a:buNone/>
            </a:pPr>
            <a:r>
              <a:rPr lang="tk-TM" dirty="0" smtClean="0">
                <a:latin typeface="Times New Roman" panose="02020603050405020304" pitchFamily="18" charset="0"/>
                <a:cs typeface="Times New Roman" panose="02020603050405020304" pitchFamily="18" charset="0"/>
              </a:rPr>
              <a:t>	</a:t>
            </a:r>
            <a:r>
              <a:rPr lang="tk-TM" sz="2200" dirty="0" smtClean="0">
                <a:latin typeface="Times New Roman" panose="02020603050405020304" pitchFamily="18" charset="0"/>
                <a:cs typeface="Times New Roman" panose="02020603050405020304" pitchFamily="18" charset="0"/>
              </a:rPr>
              <a:t>Al Farabi ýüzden gowrak filosofiki we tebigy, ylymlaryň taryhyna degişli eserleri döredipdir. Ol diňe bior Ýakyn we Orta gündigarda aristotelizm esaslandyryjylaryň biri bolan, eýsem täze döwrüň filosofiýasynyň döremegine güçli itergi beren akyldar bolupdyr. Farabi teoretiki (logika, filosofiýa we tebigy ylymlar) we amaly (edep we syýasat) böleklerden bolan ylmyň akyl ýetirişiň esasy serişdesiliginden ugur alypdyr. Ol ýalan bilimi hakyky bilimden tapawutlandyrmaga kömek berýän logika ilkinjiligi beripdir we diňe filosofiýa adam barlygyň manysyna düşünmeklige ýardam etmekligine ukyply diýip belläpdir. Farabi ylmy ilkinji orunda goýan musulman filosofy hasaplanylýar. Ol filosofiýanyň predmetlerinden gnoselogiýa we ontalogiýanyň çylşyrymly meselelerini çözmäge çalşypdyr. </a:t>
            </a:r>
            <a:endParaRPr lang="ru-RU" sz="2200"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04344" y="1186961"/>
            <a:ext cx="4395788" cy="5451229"/>
          </a:xfrm>
        </p:spPr>
      </p:pic>
    </p:spTree>
    <p:extLst>
      <p:ext uri="{BB962C8B-B14F-4D97-AF65-F5344CB8AC3E}">
        <p14:creationId xmlns:p14="http://schemas.microsoft.com/office/powerpoint/2010/main" val="1429621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800" b="1" dirty="0" err="1">
                <a:latin typeface="Times New Roman" panose="02020603050405020304" pitchFamily="18" charset="0"/>
                <a:cs typeface="Times New Roman" panose="02020603050405020304" pitchFamily="18" charset="0"/>
              </a:rPr>
              <a:t>Döwletmämmet</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Azadynyň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Magtymguly</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Pyragynyň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olaryň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yzyna</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eýeriji</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türkmen</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nusgawy</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şahyrlaryň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we</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akyldarlaryň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filosofiki</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garaýyşlary</a:t>
            </a:r>
            <a:r>
              <a:rPr lang="ru-RU" sz="2800" b="1" dirty="0">
                <a:latin typeface="Times New Roman" panose="02020603050405020304" pitchFamily="18" charset="0"/>
                <a:cs typeface="Times New Roman" panose="02020603050405020304" pitchFamily="18" charset="0"/>
              </a:rPr>
              <a:t>.</a:t>
            </a:r>
            <a:br>
              <a:rPr lang="ru-RU" sz="2800" b="1" dirty="0">
                <a:latin typeface="Times New Roman" panose="02020603050405020304" pitchFamily="18" charset="0"/>
                <a:cs typeface="Times New Roman" panose="02020603050405020304" pitchFamily="18" charset="0"/>
              </a:rPr>
            </a:br>
            <a:endParaRPr lang="ru-RU" sz="2800" b="1" dirty="0"/>
          </a:p>
        </p:txBody>
      </p:sp>
      <p:sp>
        <p:nvSpPr>
          <p:cNvPr id="3" name="Объект 2"/>
          <p:cNvSpPr>
            <a:spLocks noGrp="1"/>
          </p:cNvSpPr>
          <p:nvPr>
            <p:ph idx="1"/>
          </p:nvPr>
        </p:nvSpPr>
        <p:spPr>
          <a:xfrm>
            <a:off x="123093" y="2052918"/>
            <a:ext cx="11614638" cy="4514936"/>
          </a:xfrm>
        </p:spPr>
        <p:txBody>
          <a:bodyPr>
            <a:normAutofit fontScale="92500"/>
          </a:bodyPr>
          <a:lstStyle/>
          <a:p>
            <a:pPr marL="0" indent="0" algn="just">
              <a:buNone/>
            </a:pPr>
            <a:r>
              <a:rPr lang="tk-TM" dirty="0" smtClean="0">
                <a:latin typeface="Times New Roman" panose="02020603050405020304" pitchFamily="18" charset="0"/>
                <a:cs typeface="Times New Roman" panose="02020603050405020304" pitchFamily="18" charset="0"/>
              </a:rPr>
              <a:t>	</a:t>
            </a:r>
            <a:r>
              <a:rPr lang="tk-TM" sz="2200" dirty="0" smtClean="0">
                <a:latin typeface="Times New Roman" panose="02020603050405020304" pitchFamily="18" charset="0"/>
                <a:cs typeface="Times New Roman" panose="02020603050405020304" pitchFamily="18" charset="0"/>
              </a:rPr>
              <a:t>O</a:t>
            </a:r>
            <a:r>
              <a:rPr lang="en-US" sz="2200" dirty="0" err="1" smtClean="0">
                <a:latin typeface="Times New Roman" panose="02020603050405020304" pitchFamily="18" charset="0"/>
                <a:cs typeface="Times New Roman" panose="02020603050405020304" pitchFamily="18" charset="0"/>
              </a:rPr>
              <a:t>rta</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asyrlarda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musulman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siwilizasiýasy</a:t>
            </a:r>
            <a:r>
              <a:rPr lang="tk-TM"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biziň</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jemgyýetimizde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peýdaly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ylymlary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peýdaly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filosofiýany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döredip</a:t>
            </a:r>
            <a:r>
              <a:rPr lang="tk-TM"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bilipdir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Ol</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sebitde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filosofiki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aňy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kemala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getirip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ýerde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ýaşaýan</a:t>
            </a:r>
            <a:r>
              <a:rPr lang="tk-TM"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milletleriň</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ruhy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medeniýetiniň</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ýokarlanmagyna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esas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döredipdir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Onuň</a:t>
            </a:r>
            <a:r>
              <a:rPr lang="tk-TM"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täsir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edýän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meýdanynda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sosial-ykdysady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ösüş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üçin</a:t>
            </a:r>
            <a:r>
              <a:rPr lang="en-US" sz="2200" dirty="0">
                <a:latin typeface="Times New Roman" panose="02020603050405020304" pitchFamily="18" charset="0"/>
                <a:cs typeface="Times New Roman" panose="02020603050405020304" pitchFamily="18" charset="0"/>
              </a:rPr>
              <a:t>-de </a:t>
            </a:r>
            <a:r>
              <a:rPr lang="en-US" sz="2200" dirty="0" err="1">
                <a:latin typeface="Times New Roman" panose="02020603050405020304" pitchFamily="18" charset="0"/>
                <a:cs typeface="Times New Roman" panose="02020603050405020304" pitchFamily="18" charset="0"/>
              </a:rPr>
              <a:t>ýol</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açylypdyr</a:t>
            </a:r>
            <a:r>
              <a:rPr lang="en-US" sz="2200" dirty="0">
                <a:latin typeface="Times New Roman" panose="02020603050405020304" pitchFamily="18" charset="0"/>
                <a:cs typeface="Times New Roman" panose="02020603050405020304" pitchFamily="18" charset="0"/>
              </a:rPr>
              <a:t>.</a:t>
            </a:r>
            <a:r>
              <a:rPr lang="tk-TM"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Medeniýetleriň</a:t>
            </a:r>
            <a:r>
              <a:rPr lang="en-US" sz="2200" dirty="0">
                <a:latin typeface="Times New Roman" panose="02020603050405020304" pitchFamily="18" charset="0"/>
                <a:cs typeface="Times New Roman" panose="02020603050405020304" pitchFamily="18" charset="0"/>
              </a:rPr>
              <a:t> we </a:t>
            </a:r>
            <a:r>
              <a:rPr lang="en-US" sz="2200" dirty="0" err="1">
                <a:latin typeface="Times New Roman" panose="02020603050405020304" pitchFamily="18" charset="0"/>
                <a:cs typeface="Times New Roman" panose="02020603050405020304" pitchFamily="18" charset="0"/>
              </a:rPr>
              <a:t>ylymlaryň</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ýeten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ýokary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derejesi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ýerde</a:t>
            </a:r>
            <a:r>
              <a:rPr lang="tk-TM"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gazanylan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üstünlikler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jemgyýetiň</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ähli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taraplaryna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peýdaly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täsir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edipdir</a:t>
            </a:r>
            <a:r>
              <a:rPr lang="en-US" sz="2200" dirty="0">
                <a:latin typeface="Times New Roman" panose="02020603050405020304" pitchFamily="18" charset="0"/>
                <a:cs typeface="Times New Roman" panose="02020603050405020304" pitchFamily="18" charset="0"/>
              </a:rPr>
              <a:t>.</a:t>
            </a:r>
            <a:r>
              <a:rPr lang="tk-TM"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Ol</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biziň</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türkmen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halkymyzyň</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mysalyndan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görnüşi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ýaly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belent</a:t>
            </a:r>
            <a:r>
              <a:rPr lang="tk-TM"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ahlaklylygy</a:t>
            </a:r>
            <a:r>
              <a:rPr lang="en-US" sz="2200" dirty="0">
                <a:latin typeface="Times New Roman" panose="02020603050405020304" pitchFamily="18" charset="0"/>
                <a:cs typeface="Times New Roman" panose="02020603050405020304" pitchFamily="18" charset="0"/>
              </a:rPr>
              <a:t> hem </a:t>
            </a:r>
            <a:r>
              <a:rPr lang="en-US" sz="2200" dirty="0" err="1">
                <a:latin typeface="Times New Roman" panose="02020603050405020304" pitchFamily="18" charset="0"/>
                <a:cs typeface="Times New Roman" panose="02020603050405020304" pitchFamily="18" charset="0"/>
              </a:rPr>
              <a:t>döredipdir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Ýöne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türkmen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halkynyň</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dagynyk</a:t>
            </a:r>
            <a:r>
              <a:rPr lang="tk-TM"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döwründe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ýerde</a:t>
            </a:r>
            <a:r>
              <a:rPr lang="en-US" sz="2200" dirty="0">
                <a:latin typeface="Times New Roman" panose="02020603050405020304" pitchFamily="18" charset="0"/>
                <a:cs typeface="Times New Roman" panose="02020603050405020304" pitchFamily="18" charset="0"/>
              </a:rPr>
              <a:t> belli </a:t>
            </a:r>
            <a:r>
              <a:rPr lang="en-US" sz="2200" dirty="0" err="1">
                <a:latin typeface="Times New Roman" panose="02020603050405020304" pitchFamily="18" charset="0"/>
                <a:cs typeface="Times New Roman" panose="02020603050405020304" pitchFamily="18" charset="0"/>
              </a:rPr>
              <a:t>bir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kynçylyklar</a:t>
            </a:r>
            <a:r>
              <a:rPr lang="en-US" sz="2200" dirty="0">
                <a:latin typeface="Times New Roman" panose="02020603050405020304" pitchFamily="18" charset="0"/>
                <a:cs typeface="Times New Roman" panose="02020603050405020304" pitchFamily="18" charset="0"/>
              </a:rPr>
              <a:t> hem </a:t>
            </a:r>
            <a:r>
              <a:rPr lang="en-US" sz="2200" dirty="0" err="1">
                <a:latin typeface="Times New Roman" panose="02020603050405020304" pitchFamily="18" charset="0"/>
                <a:cs typeface="Times New Roman" panose="02020603050405020304" pitchFamily="18" charset="0"/>
              </a:rPr>
              <a:t>döräpdir</a:t>
            </a:r>
            <a:r>
              <a:rPr lang="en-US" sz="2200" dirty="0">
                <a:latin typeface="Times New Roman" panose="02020603050405020304" pitchFamily="18" charset="0"/>
                <a:cs typeface="Times New Roman" panose="02020603050405020304" pitchFamily="18" charset="0"/>
              </a:rPr>
              <a:t>. Emma </a:t>
            </a:r>
            <a:r>
              <a:rPr lang="en-US" sz="2200" dirty="0" err="1">
                <a:latin typeface="Times New Roman" panose="02020603050405020304" pitchFamily="18" charset="0"/>
                <a:cs typeface="Times New Roman" panose="02020603050405020304" pitchFamily="18" charset="0"/>
              </a:rPr>
              <a:t>şol</a:t>
            </a:r>
            <a:r>
              <a:rPr lang="tk-TM"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sebäpli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soňky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döwre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döredijilik</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şol</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sanda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filosofiki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göredijilik</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asla</a:t>
            </a:r>
            <a:r>
              <a:rPr lang="tk-TM"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häsiýetli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bolmandyr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diýsek</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ýalňyşarys</a:t>
            </a:r>
            <a:r>
              <a:rPr lang="en-US" sz="2200" dirty="0">
                <a:latin typeface="Times New Roman" panose="02020603050405020304" pitchFamily="18" charset="0"/>
                <a:cs typeface="Times New Roman" panose="02020603050405020304" pitchFamily="18" charset="0"/>
              </a:rPr>
              <a:t>. Bu </a:t>
            </a:r>
            <a:r>
              <a:rPr lang="en-US" sz="2200" dirty="0" err="1">
                <a:latin typeface="Times New Roman" panose="02020603050405020304" pitchFamily="18" charset="0"/>
                <a:cs typeface="Times New Roman" panose="02020603050405020304" pitchFamily="18" charset="0"/>
              </a:rPr>
              <a:t>döwürde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türkmen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halkynyň</a:t>
            </a:r>
            <a:r>
              <a:rPr lang="tk-TM"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adaty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gymmatlyklary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saklanyp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galypdyr</a:t>
            </a:r>
            <a:r>
              <a:rPr lang="en-US" sz="2200" dirty="0">
                <a:latin typeface="Times New Roman" panose="02020603050405020304" pitchFamily="18" charset="0"/>
                <a:cs typeface="Times New Roman" panose="02020603050405020304" pitchFamily="18" charset="0"/>
              </a:rPr>
              <a:t>.</a:t>
            </a:r>
            <a:endParaRPr lang="ru-RU" sz="2200" dirty="0">
              <a:latin typeface="Times New Roman" panose="02020603050405020304" pitchFamily="18" charset="0"/>
              <a:cs typeface="Times New Roman" panose="02020603050405020304" pitchFamily="18" charset="0"/>
            </a:endParaRPr>
          </a:p>
          <a:p>
            <a:pPr marL="0" indent="0" algn="just">
              <a:buNone/>
            </a:pPr>
            <a:r>
              <a:rPr lang="tk-TM" sz="2200" dirty="0" smtClean="0">
                <a:latin typeface="Times New Roman" panose="02020603050405020304" pitchFamily="18" charset="0"/>
                <a:cs typeface="Times New Roman" panose="02020603050405020304" pitchFamily="18" charset="0"/>
              </a:rPr>
              <a:t>	</a:t>
            </a:r>
            <a:r>
              <a:rPr lang="it-IT" sz="2200" dirty="0" smtClean="0">
                <a:latin typeface="Times New Roman" panose="02020603050405020304" pitchFamily="18" charset="0"/>
                <a:cs typeface="Times New Roman" panose="02020603050405020304" pitchFamily="18" charset="0"/>
              </a:rPr>
              <a:t>XVIII </a:t>
            </a:r>
            <a:r>
              <a:rPr lang="it-IT" sz="2200" dirty="0">
                <a:latin typeface="Times New Roman" panose="02020603050405020304" pitchFamily="18" charset="0"/>
                <a:cs typeface="Times New Roman" panose="02020603050405020304" pitchFamily="18" charset="0"/>
              </a:rPr>
              <a:t>– XIX asyrlarda Türkmenistanda täze </a:t>
            </a:r>
            <a:r>
              <a:rPr lang="it-IT" sz="2200" dirty="0" smtClean="0">
                <a:latin typeface="Times New Roman" panose="02020603050405020304" pitchFamily="18" charset="0"/>
                <a:cs typeface="Times New Roman" panose="02020603050405020304" pitchFamily="18" charset="0"/>
              </a:rPr>
              <a:t>filosofiki</a:t>
            </a:r>
            <a:r>
              <a:rPr lang="tk-TM"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jemgyýetçilik</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syýasy</a:t>
            </a:r>
            <a:r>
              <a:rPr lang="en-US" sz="2200" dirty="0">
                <a:latin typeface="Times New Roman" panose="02020603050405020304" pitchFamily="18" charset="0"/>
                <a:cs typeface="Times New Roman" panose="02020603050405020304" pitchFamily="18" charset="0"/>
              </a:rPr>
              <a:t> hem-de </a:t>
            </a:r>
            <a:r>
              <a:rPr lang="en-US" sz="2200" dirty="0" err="1">
                <a:latin typeface="Times New Roman" panose="02020603050405020304" pitchFamily="18" charset="0"/>
                <a:cs typeface="Times New Roman" panose="02020603050405020304" pitchFamily="18" charset="0"/>
              </a:rPr>
              <a:t>edebi-çeperçilik</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garaýyşlar</a:t>
            </a:r>
            <a:r>
              <a:rPr lang="tk-TM"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dör</a:t>
            </a:r>
            <a:r>
              <a:rPr lang="tk-TM" sz="2200" dirty="0" smtClean="0">
                <a:latin typeface="Times New Roman" panose="02020603050405020304" pitchFamily="18" charset="0"/>
                <a:cs typeface="Times New Roman" panose="02020603050405020304" pitchFamily="18" charset="0"/>
              </a:rPr>
              <a:t>äpdir</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Ol</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akyldarlardan</a:t>
            </a:r>
            <a:r>
              <a:rPr lang="en-US" sz="2200" dirty="0">
                <a:latin typeface="Times New Roman" panose="02020603050405020304" pitchFamily="18" charset="0"/>
                <a:cs typeface="Times New Roman" panose="02020603050405020304" pitchFamily="18" charset="0"/>
              </a:rPr>
              <a:t> we </a:t>
            </a:r>
            <a:r>
              <a:rPr lang="en-US" sz="2200" dirty="0" err="1">
                <a:latin typeface="Times New Roman" panose="02020603050405020304" pitchFamily="18" charset="0"/>
                <a:cs typeface="Times New Roman" panose="02020603050405020304" pitchFamily="18" charset="0"/>
              </a:rPr>
              <a:t>şahyrlardan</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Döwletmämet</a:t>
            </a:r>
            <a:r>
              <a:rPr lang="tk-TM"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Azadyny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Şabendäni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Andalyby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Magtymgulyny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Keminäni</a:t>
            </a:r>
            <a:r>
              <a:rPr lang="en-US" sz="2200" dirty="0" smtClean="0">
                <a:latin typeface="Times New Roman" panose="02020603050405020304" pitchFamily="18" charset="0"/>
                <a:cs typeface="Times New Roman" panose="02020603050405020304" pitchFamily="18" charset="0"/>
              </a:rPr>
              <a:t>,</a:t>
            </a:r>
            <a:r>
              <a:rPr lang="tk-TM"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Seýdi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Zelilini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Mollanepesi</a:t>
            </a:r>
            <a:r>
              <a:rPr lang="en-US" sz="2200" dirty="0">
                <a:latin typeface="Times New Roman" panose="02020603050405020304" pitchFamily="18" charset="0"/>
                <a:cs typeface="Times New Roman" panose="02020603050405020304" pitchFamily="18" charset="0"/>
              </a:rPr>
              <a:t> we </a:t>
            </a:r>
            <a:r>
              <a:rPr lang="en-US" sz="2200" dirty="0" err="1">
                <a:latin typeface="Times New Roman" panose="02020603050405020304" pitchFamily="18" charset="0"/>
                <a:cs typeface="Times New Roman" panose="02020603050405020304" pitchFamily="18" charset="0"/>
              </a:rPr>
              <a:t>beýlekileriň</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işlerinde</a:t>
            </a: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ideal</a:t>
            </a:r>
            <a:r>
              <a:rPr lang="tk-TM"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döwlet</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döremetgiň</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arzuwyny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edipdirler</a:t>
            </a:r>
            <a:r>
              <a:rPr lang="en-US" sz="2200" dirty="0" smtClean="0">
                <a:latin typeface="Times New Roman" panose="02020603050405020304" pitchFamily="18" charset="0"/>
                <a:cs typeface="Times New Roman" panose="02020603050405020304" pitchFamily="18" charset="0"/>
              </a:rPr>
              <a:t>.</a:t>
            </a:r>
            <a:r>
              <a:rPr lang="tk-TM"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Merkezi</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Aziýanyň</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halklarynyň</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geçmişde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ýokary</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derejä</a:t>
            </a:r>
            <a:r>
              <a:rPr lang="tk-TM"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göterilen</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maddy</a:t>
            </a:r>
            <a:r>
              <a:rPr lang="en-US" sz="2200" dirty="0">
                <a:latin typeface="Times New Roman" panose="02020603050405020304" pitchFamily="18" charset="0"/>
                <a:cs typeface="Times New Roman" panose="02020603050405020304" pitchFamily="18" charset="0"/>
              </a:rPr>
              <a:t> we </a:t>
            </a:r>
            <a:r>
              <a:rPr lang="en-US" sz="2200" dirty="0" err="1">
                <a:latin typeface="Times New Roman" panose="02020603050405020304" pitchFamily="18" charset="0"/>
                <a:cs typeface="Times New Roman" panose="02020603050405020304" pitchFamily="18" charset="0"/>
              </a:rPr>
              <a:t>ruhy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medeniýetini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dürli</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beýleki</a:t>
            </a:r>
            <a:r>
              <a:rPr lang="tk-TM"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halatlarynyň</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taryhçylary</a:t>
            </a:r>
            <a:r>
              <a:rPr lang="en-US" sz="2200" dirty="0">
                <a:latin typeface="Times New Roman" panose="02020603050405020304" pitchFamily="18" charset="0"/>
                <a:cs typeface="Times New Roman" panose="02020603050405020304" pitchFamily="18" charset="0"/>
              </a:rPr>
              <a:t> we </a:t>
            </a:r>
            <a:r>
              <a:rPr lang="en-US" sz="2200" dirty="0" err="1">
                <a:latin typeface="Times New Roman" panose="02020603050405020304" pitchFamily="18" charset="0"/>
                <a:cs typeface="Times New Roman" panose="02020603050405020304" pitchFamily="18" charset="0"/>
              </a:rPr>
              <a:t>sosiologlary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inkär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etmek</a:t>
            </a: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we</a:t>
            </a:r>
            <a:r>
              <a:rPr lang="tk-TM"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bütündünýä</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medeniýetinden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aýryp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taşlamak</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maksady</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bilen</a:t>
            </a:r>
            <a:r>
              <a:rPr lang="tk-TM"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köp</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sanly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synanşyklar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etdiler</a:t>
            </a:r>
            <a:r>
              <a:rPr lang="en-US" sz="2200" dirty="0">
                <a:latin typeface="Times New Roman" panose="02020603050405020304" pitchFamily="18" charset="0"/>
                <a:cs typeface="Times New Roman" panose="02020603050405020304" pitchFamily="18" charset="0"/>
              </a:rPr>
              <a:t> we </a:t>
            </a:r>
            <a:r>
              <a:rPr lang="en-US" sz="2200" dirty="0" err="1">
                <a:latin typeface="Times New Roman" panose="02020603050405020304" pitchFamily="18" charset="0"/>
                <a:cs typeface="Times New Roman" panose="02020603050405020304" pitchFamily="18" charset="0"/>
              </a:rPr>
              <a:t>ol</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halklaryň</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hamala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ebedi</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4196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23091" y="325315"/>
            <a:ext cx="11860823" cy="6189784"/>
          </a:xfrm>
        </p:spPr>
        <p:txBody>
          <a:bodyPr>
            <a:noAutofit/>
          </a:bodyPr>
          <a:lstStyle/>
          <a:p>
            <a:pPr algn="just"/>
            <a:r>
              <a:rPr lang="ru-RU" sz="2200" b="1" dirty="0" err="1">
                <a:latin typeface="Times New Roman" panose="02020603050405020304" pitchFamily="18" charset="0"/>
                <a:cs typeface="Times New Roman" panose="02020603050405020304" pitchFamily="18" charset="0"/>
              </a:rPr>
              <a:t>Döwletmämmet</a:t>
            </a:r>
            <a:r>
              <a:rPr lang="ru-RU" sz="2200" b="1" dirty="0">
                <a:latin typeface="Times New Roman" panose="02020603050405020304" pitchFamily="18" charset="0"/>
                <a:cs typeface="Times New Roman" panose="02020603050405020304" pitchFamily="18" charset="0"/>
              </a:rPr>
              <a:t> </a:t>
            </a:r>
            <a:r>
              <a:rPr lang="ru-RU" sz="2200" b="1" dirty="0" err="1">
                <a:latin typeface="Times New Roman" panose="02020603050405020304" pitchFamily="18" charset="0"/>
                <a:cs typeface="Times New Roman" panose="02020603050405020304" pitchFamily="18" charset="0"/>
              </a:rPr>
              <a:t>Azady</a:t>
            </a:r>
            <a:r>
              <a:rPr lang="ru-RU" sz="2200" b="1" dirty="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(1700-1760) XVIII </a:t>
            </a:r>
            <a:r>
              <a:rPr lang="ru-RU" sz="2200" dirty="0" err="1">
                <a:latin typeface="Times New Roman" panose="02020603050405020304" pitchFamily="18" charset="0"/>
                <a:cs typeface="Times New Roman" panose="02020603050405020304" pitchFamily="18" charset="0"/>
              </a:rPr>
              <a:t>asyryň</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görnükli</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akyldary</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bolupdyr</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Azady</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bize</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özüniň</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Wagzy-Azat</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poemasyny</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Hekaýat</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Jaýr-ensar</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Rubagyýat</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ruhy-zary</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we</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doga</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eserlerini</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birnäçe</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goşgulary</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miras</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galdyrypdyr</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Akyldaryň</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esasy</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eseri</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bolan</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Wagzy-Azat</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traktaty</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goşgy</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görnüşinde</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ýazylan</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dört</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bölekden</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ybarat</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uly</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möçberli</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kitapdyr</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möçberi</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boýunça</a:t>
            </a:r>
            <a:r>
              <a:rPr lang="ru-RU" sz="2200" dirty="0">
                <a:latin typeface="Times New Roman" panose="02020603050405020304" pitchFamily="18" charset="0"/>
                <a:cs typeface="Times New Roman" panose="02020603050405020304" pitchFamily="18" charset="0"/>
              </a:rPr>
              <a:t> 6000 </a:t>
            </a:r>
            <a:r>
              <a:rPr lang="ru-RU" sz="2200" dirty="0" err="1">
                <a:latin typeface="Times New Roman" panose="02020603050405020304" pitchFamily="18" charset="0"/>
                <a:cs typeface="Times New Roman" panose="02020603050405020304" pitchFamily="18" charset="0"/>
              </a:rPr>
              <a:t>setir</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töweregi</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Akyldar</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bu</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kitabyny</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ýazmakda</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Gündogaryň</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Firdöwsi</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Nyzamy</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Sagdy</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Nowaýy</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ýaly</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beýik</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şahyrlarynyň</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wagyz-nesihat</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beriji</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Şanama</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Syrlar</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hazynasy</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Gülüstan</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Bostan</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Haýratul-ebrar</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ýaly</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poemalaryndan</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görelde</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alypdyr</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Olary</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döredijilikli</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özleşdiripdir</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Şeýlelikde</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öz</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kitabyny</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ýazyp</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başlamanka</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dil</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ylym</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we</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terbiýeçilik</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babatda</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özünde</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köp</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pikirleri</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jemläpdir</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Kiçi</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göwünli</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akyldar</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kähalatlarda</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bu</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uly</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işiň</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hötdesinden</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gelip</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biljegine</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müňkürlenýän</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ýaly</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görünýär</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Hut</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şol</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kiçigöwünliligiň</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äheňi</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bilen</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bu</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kitabyň</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ýuwrumy</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ýetirilipdir</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Azady</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öz</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kitabyna</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mylaýymlylyk</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özboluşly</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gözellik</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reňkini</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çaýypdyr</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Onuň</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üsti</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bilen</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okyjyda</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ýagşy</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pikirleri</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oýarmaga</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çalşypdyr</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Bu</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ajaýyp</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kitabyň</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birinji</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babynda</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häkimler</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we</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olaryň</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wezipeleri</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ikinji</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babynda</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barly</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adamlaryň</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kömegi</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bilen</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adamlaryň</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güzeran</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ýagdaýyny</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aýaga</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galdyrmak</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adamkärçilik</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kadalary</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üçünji</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babynda</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ylmyň</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peýdasy</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alymlaryň</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sypatlary</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dördünji</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babynda</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bolsa</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garyp-gasarlaryň</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derwüşleriň</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durmuşda</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tutýan</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orunlary</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hem-de</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olaryň</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hak-hukuklary</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barada</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söhbet</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açylýar</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Azadynyň</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döredijiliginde</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türkmen</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halkyny</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bir</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döwlete</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birleşdirmek</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meseleleri</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hem</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uly</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orun</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eýeleýär</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Ol</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döwletiň</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başynda</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ýokary</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düşünjeli</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adyl</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öz</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halkyny</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eý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görýän</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söýýän</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adamyň</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bolmagyny</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arzuw</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edipdir</a:t>
            </a:r>
            <a:r>
              <a:rPr lang="ru-RU" sz="2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05095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3577" y="228600"/>
            <a:ext cx="9567257" cy="852854"/>
          </a:xfrm>
        </p:spPr>
        <p:txBody>
          <a:bodyPr/>
          <a:lstStyle/>
          <a:p>
            <a:pPr algn="ctr"/>
            <a:r>
              <a:rPr lang="tk-TM" dirty="0" smtClean="0"/>
              <a:t>Magtymguly Pragy</a:t>
            </a:r>
            <a:endParaRPr lang="ru-RU" dirty="0"/>
          </a:p>
        </p:txBody>
      </p:sp>
      <p:sp>
        <p:nvSpPr>
          <p:cNvPr id="3" name="Объект 2"/>
          <p:cNvSpPr>
            <a:spLocks noGrp="1"/>
          </p:cNvSpPr>
          <p:nvPr>
            <p:ph sz="half" idx="1"/>
          </p:nvPr>
        </p:nvSpPr>
        <p:spPr>
          <a:xfrm>
            <a:off x="140678" y="1195754"/>
            <a:ext cx="7913076" cy="5591907"/>
          </a:xfrm>
        </p:spPr>
        <p:txBody>
          <a:bodyPr>
            <a:normAutofit fontScale="70000" lnSpcReduction="20000"/>
          </a:bodyPr>
          <a:lstStyle/>
          <a:p>
            <a:pPr marL="0" indent="0" algn="just">
              <a:buNone/>
            </a:pPr>
            <a:r>
              <a:rPr lang="tk-TM" b="1" dirty="0" smtClean="0"/>
              <a:t>	</a:t>
            </a:r>
            <a:r>
              <a:rPr lang="ru-RU" sz="2300" b="1" dirty="0" err="1" smtClean="0">
                <a:latin typeface="Times New Roman" panose="02020603050405020304" pitchFamily="18" charset="0"/>
                <a:cs typeface="Times New Roman" panose="02020603050405020304" pitchFamily="18" charset="0"/>
              </a:rPr>
              <a:t>Magtymguly</a:t>
            </a:r>
            <a:r>
              <a:rPr lang="ru-RU" sz="2300" b="1" dirty="0" smtClean="0">
                <a:latin typeface="Times New Roman" panose="02020603050405020304" pitchFamily="18" charset="0"/>
                <a:cs typeface="Times New Roman" panose="02020603050405020304" pitchFamily="18" charset="0"/>
              </a:rPr>
              <a:t> </a:t>
            </a:r>
            <a:r>
              <a:rPr lang="ru-RU" sz="2300" b="1" dirty="0" err="1">
                <a:latin typeface="Times New Roman" panose="02020603050405020304" pitchFamily="18" charset="0"/>
                <a:cs typeface="Times New Roman" panose="02020603050405020304" pitchFamily="18" charset="0"/>
              </a:rPr>
              <a:t>Pyragynyň</a:t>
            </a:r>
            <a:r>
              <a:rPr lang="ru-RU" sz="2300" b="1" dirty="0">
                <a:latin typeface="Times New Roman" panose="02020603050405020304" pitchFamily="18" charset="0"/>
                <a:cs typeface="Times New Roman" panose="02020603050405020304" pitchFamily="18" charset="0"/>
              </a:rPr>
              <a:t> </a:t>
            </a:r>
            <a:r>
              <a:rPr lang="ru-RU" sz="2300" b="1" dirty="0" err="1">
                <a:latin typeface="Times New Roman" panose="02020603050405020304" pitchFamily="18" charset="0"/>
                <a:cs typeface="Times New Roman" panose="02020603050405020304" pitchFamily="18" charset="0"/>
              </a:rPr>
              <a:t>filosofiki</a:t>
            </a:r>
            <a:r>
              <a:rPr lang="ru-RU" sz="2300" b="1" dirty="0">
                <a:latin typeface="Times New Roman" panose="02020603050405020304" pitchFamily="18" charset="0"/>
                <a:cs typeface="Times New Roman" panose="02020603050405020304" pitchFamily="18" charset="0"/>
              </a:rPr>
              <a:t> </a:t>
            </a:r>
            <a:r>
              <a:rPr lang="ru-RU" sz="2300" b="1" dirty="0" err="1">
                <a:latin typeface="Times New Roman" panose="02020603050405020304" pitchFamily="18" charset="0"/>
                <a:cs typeface="Times New Roman" panose="02020603050405020304" pitchFamily="18" charset="0"/>
              </a:rPr>
              <a:t>garaýyşlary</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Täze</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döwürde</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türkmen</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medeniýetini</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ösdürmekde</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şahyr</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bahasyna</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ýetip</a:t>
            </a:r>
            <a:r>
              <a:rPr lang="ru-RU" sz="2300" dirty="0">
                <a:latin typeface="Times New Roman" panose="02020603050405020304" pitchFamily="18" charset="0"/>
                <a:cs typeface="Times New Roman" panose="02020603050405020304" pitchFamily="18" charset="0"/>
              </a:rPr>
              <a:t> </a:t>
            </a:r>
            <a:r>
              <a:rPr lang="ru-RU" sz="2300" dirty="0" err="1" smtClean="0">
                <a:latin typeface="Times New Roman" panose="02020603050405020304" pitchFamily="18" charset="0"/>
                <a:cs typeface="Times New Roman" panose="02020603050405020304" pitchFamily="18" charset="0"/>
              </a:rPr>
              <a:t>bolmajak</a:t>
            </a:r>
            <a:r>
              <a:rPr lang="tk-TM" sz="2300" dirty="0" smtClean="0">
                <a:latin typeface="Times New Roman" panose="02020603050405020304" pitchFamily="18" charset="0"/>
                <a:cs typeface="Times New Roman" panose="02020603050405020304" pitchFamily="18" charset="0"/>
              </a:rPr>
              <a:t> </a:t>
            </a:r>
            <a:r>
              <a:rPr lang="ru-RU" sz="2300" dirty="0" err="1" smtClean="0">
                <a:latin typeface="Times New Roman" panose="02020603050405020304" pitchFamily="18" charset="0"/>
                <a:cs typeface="Times New Roman" panose="02020603050405020304" pitchFamily="18" charset="0"/>
              </a:rPr>
              <a:t>işleri</a:t>
            </a:r>
            <a:r>
              <a:rPr lang="ru-RU" sz="2300" dirty="0" smtClean="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ýerine</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ýetiripdir</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Onuň</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döredijiligi</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biziň</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halkymyzyň</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aňynda</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Gündogaryň</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galkynyş</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döwrüniň</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ylmynyň</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we</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filosofiýasynyň</a:t>
            </a:r>
            <a:r>
              <a:rPr lang="ru-RU" sz="2300" dirty="0">
                <a:latin typeface="Times New Roman" panose="02020603050405020304" pitchFamily="18" charset="0"/>
                <a:cs typeface="Times New Roman" panose="02020603050405020304" pitchFamily="18" charset="0"/>
              </a:rPr>
              <a:t> </a:t>
            </a:r>
            <a:r>
              <a:rPr lang="ru-RU" sz="2300" dirty="0" err="1" smtClean="0">
                <a:latin typeface="Times New Roman" panose="02020603050405020304" pitchFamily="18" charset="0"/>
                <a:cs typeface="Times New Roman" panose="02020603050405020304" pitchFamily="18" charset="0"/>
              </a:rPr>
              <a:t>öçmejek</a:t>
            </a:r>
            <a:r>
              <a:rPr lang="tk-TM" sz="2300" dirty="0" smtClean="0">
                <a:latin typeface="Times New Roman" panose="02020603050405020304" pitchFamily="18" charset="0"/>
                <a:cs typeface="Times New Roman" panose="02020603050405020304" pitchFamily="18" charset="0"/>
              </a:rPr>
              <a:t> </a:t>
            </a:r>
            <a:r>
              <a:rPr lang="ru-RU" sz="2300" dirty="0" err="1" smtClean="0">
                <a:latin typeface="Times New Roman" panose="02020603050405020304" pitchFamily="18" charset="0"/>
                <a:cs typeface="Times New Roman" panose="02020603050405020304" pitchFamily="18" charset="0"/>
              </a:rPr>
              <a:t>yz</a:t>
            </a:r>
            <a:r>
              <a:rPr lang="ru-RU" sz="2300" dirty="0" smtClean="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galdyrandygyna</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şaýatlyk</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edýär</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Tebigy</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hadysalary</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halkyň</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keşbini</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suratlandyrmakda</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Magtymguly</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dürli</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ölçeglerden</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ugur</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alyp</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köp</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özgerişleri</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Hudaýyň</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emele</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getiren</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we</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ugrukdyran</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önümi</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hasaplasa</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ahlagy</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dini</a:t>
            </a:r>
            <a:r>
              <a:rPr lang="ru-RU" sz="2300" b="1"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we</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ähli</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ruhy</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özgerişleri</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hut</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adamyň</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döredijilik</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dünýäsiniň</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şekili</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hökmünde</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öňe</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sürýär</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Magtymgulynyň</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eserlerinde</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adamyň</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töweregini</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gurşap</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alýan</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hemme</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tebigy</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hadysalar</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jemgyýetçilik</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wakalary</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güýçli</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ruh</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Hudaý</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tarapyn</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ýaradylypdyr</a:t>
            </a:r>
            <a:r>
              <a:rPr lang="ru-RU" sz="2300" dirty="0">
                <a:latin typeface="Times New Roman" panose="02020603050405020304" pitchFamily="18" charset="0"/>
                <a:cs typeface="Times New Roman" panose="02020603050405020304" pitchFamily="18" charset="0"/>
              </a:rPr>
              <a:t>. </a:t>
            </a:r>
            <a:endParaRPr lang="tk-TM" sz="2300" dirty="0" smtClean="0">
              <a:latin typeface="Times New Roman" panose="02020603050405020304" pitchFamily="18" charset="0"/>
              <a:cs typeface="Times New Roman" panose="02020603050405020304" pitchFamily="18" charset="0"/>
            </a:endParaRPr>
          </a:p>
          <a:p>
            <a:pPr marL="0" indent="0" algn="just">
              <a:buNone/>
            </a:pPr>
            <a:r>
              <a:rPr lang="tk-TM"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Magtymguly</a:t>
            </a:r>
            <a:r>
              <a:rPr lang="en-US" sz="2300" dirty="0" smtClean="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akyl-paýhaslylygy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edenliligi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wagyz</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ediji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bolup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çykyş</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edip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özüni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özgelere</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göz</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etmeklige</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çalyşýar</a:t>
            </a:r>
            <a:r>
              <a:rPr lang="en-US" sz="2300" dirty="0">
                <a:latin typeface="Times New Roman" panose="02020603050405020304" pitchFamily="18" charset="0"/>
                <a:cs typeface="Times New Roman" panose="02020603050405020304" pitchFamily="18" charset="0"/>
              </a:rPr>
              <a:t>.</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Belli</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bolşy</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ýaly</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Magtymguly</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öz</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döwründe</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täze</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türkmen</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medeniýetini</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esaslandyryjy</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bolup</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çykyş</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edýär</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Onuň</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eserleri</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halkyň</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aňyna</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berk</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ornaşyp</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şol</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aňy</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häsiýetlendirýär</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diýsek</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ýalňyşmarys</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Şol</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döwürdäki</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milli</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aňyň</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durmuş</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meselelerini</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çözmäge</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bolan</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ukybyny</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iki</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hili</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häsiýetlendirmek</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mümkin</a:t>
            </a:r>
            <a:r>
              <a:rPr lang="ru-RU"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Bir</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tarapdan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ol</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aň</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durmuşy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özgerişleri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adam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bilen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däl</a:t>
            </a:r>
            <a:r>
              <a:rPr lang="en-US" sz="2300" dirty="0">
                <a:latin typeface="Times New Roman" panose="02020603050405020304" pitchFamily="18" charset="0"/>
                <a:cs typeface="Times New Roman" panose="02020603050405020304" pitchFamily="18" charset="0"/>
              </a:rPr>
              <a:t>-de, </a:t>
            </a:r>
            <a:r>
              <a:rPr lang="en-US" sz="2300" dirty="0" err="1">
                <a:latin typeface="Times New Roman" panose="02020603050405020304" pitchFamily="18" charset="0"/>
                <a:cs typeface="Times New Roman" panose="02020603050405020304" pitchFamily="18" charset="0"/>
              </a:rPr>
              <a:t>Hudaý</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bilen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baglaýar</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Ikinji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tarapdan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aň</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öz</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durmuşyny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özgertmek</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üçin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adamyň</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özüniň</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hereket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etmelidiginden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ugur</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alýar</a:t>
            </a:r>
            <a:r>
              <a:rPr lang="en-US" sz="2300" dirty="0">
                <a:latin typeface="Times New Roman" panose="02020603050405020304" pitchFamily="18" charset="0"/>
                <a:cs typeface="Times New Roman" panose="02020603050405020304" pitchFamily="18" charset="0"/>
              </a:rPr>
              <a:t>. Bu </a:t>
            </a:r>
            <a:r>
              <a:rPr lang="en-US" sz="2300" dirty="0" err="1">
                <a:latin typeface="Times New Roman" panose="02020603050405020304" pitchFamily="18" charset="0"/>
                <a:cs typeface="Times New Roman" panose="02020603050405020304" pitchFamily="18" charset="0"/>
              </a:rPr>
              <a:t>adamlaryň</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tapawutly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aýratynlygydyr</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özlerini</a:t>
            </a:r>
            <a:r>
              <a:rPr lang="en-US" sz="2300" dirty="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ynamly</a:t>
            </a:r>
            <a:r>
              <a:rPr lang="tk-TM"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alyp</a:t>
            </a:r>
            <a:r>
              <a:rPr lang="en-US" sz="2300" dirty="0" smtClean="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barmaklarydyr</a:t>
            </a:r>
            <a:r>
              <a:rPr lang="en-US" sz="2300" dirty="0">
                <a:latin typeface="Times New Roman" panose="02020603050405020304" pitchFamily="18" charset="0"/>
                <a:cs typeface="Times New Roman" panose="02020603050405020304" pitchFamily="18" charset="0"/>
              </a:rPr>
              <a:t> we </a:t>
            </a:r>
            <a:r>
              <a:rPr lang="en-US" sz="2300" dirty="0" err="1">
                <a:latin typeface="Times New Roman" panose="02020603050405020304" pitchFamily="18" charset="0"/>
                <a:cs typeface="Times New Roman" panose="02020603050405020304" pitchFamily="18" charset="0"/>
              </a:rPr>
              <a:t>edýän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işlerinde</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tutanýerliligidir</a:t>
            </a:r>
            <a:r>
              <a:rPr lang="en-US"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Mertlik</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namartlyk</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husytlyk-jomartlyk</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nebis-iman</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akmak-akylly</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dana-nadan</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ýaly</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gapmagarşylykly</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jübüt</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pikirler</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arkaly</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şahyr</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täze</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adamlara</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gerek</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pikir</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gymmatlyklaryny</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tapmagy</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başarypdyr</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Şu</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hili</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ikiýanly</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garaýyş</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has</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hem</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Magtymgulynyň</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estetiki</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meseleleri</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çözüşi</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üçin</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häsiýetlidir</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Şahyryň</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etiki</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we</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estetiki</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pikirleriniň</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aýrylmaz</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baglanyşykda</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bolşy</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ýaly</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ýagşylyk</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we</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gözellik</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beýik</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şahyryň</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garaýşynda</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biri-birinden</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aýrylmazdyrlar</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Hakyky</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gözelligi</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ilki</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bilen</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adamyň</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içki</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dünýäsiniň</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gözelligini</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görmek</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bahalandyrmak</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olar</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bilen</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öz</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we</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özgeleriň</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hereketlerini</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deňemeklige</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akyldaryň</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belleýşi</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ýaly</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adamyň</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özüniň</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ruhunyň</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baý</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bolmagy</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zerur</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Adamyň</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içki</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dünýäsiniň</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gözelligini</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aňlamaklygyň</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gerekligi</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şahyryň</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döredijiliginiň</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içinden</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eriş-argaç</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bolup</a:t>
            </a:r>
            <a:r>
              <a:rPr lang="ru-RU" sz="2300" dirty="0">
                <a:latin typeface="Times New Roman" panose="02020603050405020304" pitchFamily="18" charset="0"/>
                <a:cs typeface="Times New Roman" panose="02020603050405020304" pitchFamily="18" charset="0"/>
              </a:rPr>
              <a:t> </a:t>
            </a:r>
            <a:r>
              <a:rPr lang="ru-RU" sz="2300" dirty="0" err="1">
                <a:latin typeface="Times New Roman" panose="02020603050405020304" pitchFamily="18" charset="0"/>
                <a:cs typeface="Times New Roman" panose="02020603050405020304" pitchFamily="18" charset="0"/>
              </a:rPr>
              <a:t>geçýär</a:t>
            </a:r>
            <a:r>
              <a:rPr lang="ru-RU" sz="2300" dirty="0">
                <a:latin typeface="Times New Roman" panose="02020603050405020304" pitchFamily="18" charset="0"/>
                <a:cs typeface="Times New Roman" panose="02020603050405020304" pitchFamily="18" charset="0"/>
              </a:rPr>
              <a:t>.</a:t>
            </a:r>
          </a:p>
        </p:txBody>
      </p:sp>
      <p:pic>
        <p:nvPicPr>
          <p:cNvPr id="5" name="Объект 4"/>
          <p:cNvPicPr>
            <a:picLocks noGrp="1" noChangeAspect="1"/>
          </p:cNvPicPr>
          <p:nvPr>
            <p:ph sz="half" idx="2"/>
          </p:nvPr>
        </p:nvPicPr>
        <p:blipFill>
          <a:blip r:embed="rId2"/>
          <a:stretch>
            <a:fillRect/>
          </a:stretch>
        </p:blipFill>
        <p:spPr>
          <a:xfrm>
            <a:off x="8150469" y="1266092"/>
            <a:ext cx="3763108" cy="5134708"/>
          </a:xfrm>
          <a:prstGeom prst="rect">
            <a:avLst/>
          </a:prstGeom>
        </p:spPr>
      </p:pic>
    </p:spTree>
    <p:extLst>
      <p:ext uri="{BB962C8B-B14F-4D97-AF65-F5344CB8AC3E}">
        <p14:creationId xmlns:p14="http://schemas.microsoft.com/office/powerpoint/2010/main" val="540549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954051"/>
          </a:xfrm>
        </p:spPr>
        <p:txBody>
          <a:bodyPr/>
          <a:lstStyle/>
          <a:p>
            <a:pPr algn="ctr"/>
            <a:r>
              <a:rPr lang="tk-TM" dirty="0" smtClean="0"/>
              <a:t>Mämmetweli Kemine</a:t>
            </a:r>
            <a:endParaRPr lang="ru-RU" dirty="0"/>
          </a:p>
        </p:txBody>
      </p:sp>
      <p:sp>
        <p:nvSpPr>
          <p:cNvPr id="3" name="Объект 2"/>
          <p:cNvSpPr>
            <a:spLocks noGrp="1"/>
          </p:cNvSpPr>
          <p:nvPr>
            <p:ph sz="half" idx="1"/>
          </p:nvPr>
        </p:nvSpPr>
        <p:spPr>
          <a:xfrm>
            <a:off x="298938" y="1257301"/>
            <a:ext cx="7200900" cy="5460022"/>
          </a:xfrm>
        </p:spPr>
        <p:txBody>
          <a:bodyPr>
            <a:normAutofit/>
          </a:bodyPr>
          <a:lstStyle/>
          <a:p>
            <a:pPr marL="0" indent="0" algn="just">
              <a:buNone/>
            </a:pPr>
            <a:r>
              <a:rPr lang="tk-TM"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Keminäniň</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döredijiligine</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aýratyn</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häsiýet</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berýär</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Onuň</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ýiti</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satirasy</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şahyryň</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öz</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aýdyşy</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ýaly</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asyryň</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betnyşanlyklaryna</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garşy</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gönükdirilendir</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Şahyryň</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söýgi-liriki</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eserleri</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ýürek</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ýylysy</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we</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ýiti</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köňül</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duýgusy</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bilen</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aralaşýar</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Kemine</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bir</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tarapdan</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zulmuň</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adalatsyzlygyň</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taryhy</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ýerliksizligini</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görkezse</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ikinji</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tarapdan</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gözelligiň</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döredijilik</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ukybyny</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açmaklyga</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çalyşýar</a:t>
            </a:r>
            <a:r>
              <a:rPr lang="ru-RU"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Magtymgulynyň</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däplerine</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eýerip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Kemine</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sungatyň</a:t>
            </a:r>
            <a:r>
              <a:rPr lang="en-US" sz="2000" dirty="0" smtClean="0">
                <a:latin typeface="Times New Roman" panose="02020603050405020304" pitchFamily="18" charset="0"/>
                <a:cs typeface="Times New Roman" panose="02020603050405020304" pitchFamily="18" charset="0"/>
              </a:rPr>
              <a:t> we </a:t>
            </a:r>
            <a:r>
              <a:rPr lang="en-US" sz="2000" dirty="0" err="1" smtClean="0">
                <a:latin typeface="Times New Roman" panose="02020603050405020304" pitchFamily="18" charset="0"/>
                <a:cs typeface="Times New Roman" panose="02020603050405020304" pitchFamily="18" charset="0"/>
              </a:rPr>
              <a:t>çeper</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sözüň</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ähmiýetine</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uly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baha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beripdir</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Sungatyň</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iň</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ýokary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wezipesini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şahyr</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halka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gulluk</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etmeklikde</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görüpdir</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Çeper</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döredijiligiň</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kömegi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bilen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ol</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adamlarda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durmuşy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ýamanlyklara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garşy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durmaklyga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çagyrýar</a:t>
            </a:r>
            <a:r>
              <a:rPr lang="en-US" sz="2000" dirty="0" smtClean="0">
                <a:latin typeface="Times New Roman" panose="02020603050405020304" pitchFamily="18" charset="0"/>
                <a:cs typeface="Times New Roman" panose="02020603050405020304" pitchFamily="18" charset="0"/>
              </a:rPr>
              <a:t>.</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Onuň</a:t>
            </a:r>
            <a:r>
              <a:rPr lang="ru-RU" sz="2000" dirty="0" smtClean="0">
                <a:latin typeface="Times New Roman" panose="02020603050405020304" pitchFamily="18" charset="0"/>
                <a:cs typeface="Times New Roman" panose="02020603050405020304" pitchFamily="18" charset="0"/>
              </a:rPr>
              <a:t> “</a:t>
            </a:r>
            <a:r>
              <a:rPr lang="ru-RU" sz="2000" i="1" dirty="0" err="1" smtClean="0">
                <a:latin typeface="Times New Roman" panose="02020603050405020304" pitchFamily="18" charset="0"/>
                <a:cs typeface="Times New Roman" panose="02020603050405020304" pitchFamily="18" charset="0"/>
              </a:rPr>
              <a:t>durmuşy</a:t>
            </a:r>
            <a:r>
              <a:rPr lang="ru-RU" sz="2000" i="1" dirty="0" smtClean="0">
                <a:latin typeface="Times New Roman" panose="02020603050405020304" pitchFamily="18" charset="0"/>
                <a:cs typeface="Times New Roman" panose="02020603050405020304" pitchFamily="18" charset="0"/>
              </a:rPr>
              <a:t> </a:t>
            </a:r>
            <a:r>
              <a:rPr lang="ru-RU" sz="2000" i="1" dirty="0" err="1" smtClean="0">
                <a:latin typeface="Times New Roman" panose="02020603050405020304" pitchFamily="18" charset="0"/>
                <a:cs typeface="Times New Roman" panose="02020603050405020304" pitchFamily="18" charset="0"/>
              </a:rPr>
              <a:t>aladalara</a:t>
            </a:r>
            <a:r>
              <a:rPr lang="ru-RU" sz="2000" i="1" dirty="0" smtClean="0">
                <a:latin typeface="Times New Roman" panose="02020603050405020304" pitchFamily="18" charset="0"/>
                <a:cs typeface="Times New Roman" panose="02020603050405020304" pitchFamily="18" charset="0"/>
              </a:rPr>
              <a:t> </a:t>
            </a:r>
            <a:r>
              <a:rPr lang="ru-RU" sz="2000" i="1" dirty="0" err="1" smtClean="0">
                <a:latin typeface="Times New Roman" panose="02020603050405020304" pitchFamily="18" charset="0"/>
                <a:cs typeface="Times New Roman" panose="02020603050405020304" pitchFamily="18" charset="0"/>
              </a:rPr>
              <a:t>özüňi</a:t>
            </a:r>
            <a:r>
              <a:rPr lang="ru-RU" sz="2000" i="1" dirty="0" smtClean="0">
                <a:latin typeface="Times New Roman" panose="02020603050405020304" pitchFamily="18" charset="0"/>
                <a:cs typeface="Times New Roman" panose="02020603050405020304" pitchFamily="18" charset="0"/>
              </a:rPr>
              <a:t> </a:t>
            </a:r>
            <a:r>
              <a:rPr lang="ru-RU" sz="2000" i="1" dirty="0" err="1" smtClean="0">
                <a:latin typeface="Times New Roman" panose="02020603050405020304" pitchFamily="18" charset="0"/>
                <a:cs typeface="Times New Roman" panose="02020603050405020304" pitchFamily="18" charset="0"/>
              </a:rPr>
              <a:t>basdyrma</a:t>
            </a:r>
            <a:r>
              <a:rPr lang="ru-RU" sz="2000" i="1" dirty="0" smtClean="0">
                <a:latin typeface="Times New Roman" panose="02020603050405020304" pitchFamily="18" charset="0"/>
                <a:cs typeface="Times New Roman" panose="02020603050405020304" pitchFamily="18" charset="0"/>
              </a:rPr>
              <a:t>, </a:t>
            </a:r>
            <a:r>
              <a:rPr lang="ru-RU" sz="2000" i="1" dirty="0" err="1" smtClean="0">
                <a:latin typeface="Times New Roman" panose="02020603050405020304" pitchFamily="18" charset="0"/>
                <a:cs typeface="Times New Roman" panose="02020603050405020304" pitchFamily="18" charset="0"/>
              </a:rPr>
              <a:t>sebäbi</a:t>
            </a:r>
            <a:r>
              <a:rPr lang="ru-RU" sz="2000" i="1" dirty="0" smtClean="0">
                <a:latin typeface="Times New Roman" panose="02020603050405020304" pitchFamily="18" charset="0"/>
                <a:cs typeface="Times New Roman" panose="02020603050405020304" pitchFamily="18" charset="0"/>
              </a:rPr>
              <a:t> </a:t>
            </a:r>
            <a:r>
              <a:rPr lang="ru-RU" sz="2000" i="1" dirty="0" err="1" smtClean="0">
                <a:latin typeface="Times New Roman" panose="02020603050405020304" pitchFamily="18" charset="0"/>
                <a:cs typeface="Times New Roman" panose="02020603050405020304" pitchFamily="18" charset="0"/>
              </a:rPr>
              <a:t>ters</a:t>
            </a:r>
            <a:r>
              <a:rPr lang="ru-RU" sz="2000" i="1" dirty="0" smtClean="0">
                <a:latin typeface="Times New Roman" panose="02020603050405020304" pitchFamily="18" charset="0"/>
                <a:cs typeface="Times New Roman" panose="02020603050405020304" pitchFamily="18" charset="0"/>
              </a:rPr>
              <a:t> </a:t>
            </a:r>
            <a:r>
              <a:rPr lang="ru-RU" sz="2000" i="1" dirty="0" err="1" smtClean="0">
                <a:latin typeface="Times New Roman" panose="02020603050405020304" pitchFamily="18" charset="0"/>
                <a:cs typeface="Times New Roman" panose="02020603050405020304" pitchFamily="18" charset="0"/>
              </a:rPr>
              <a:t>bolan</a:t>
            </a:r>
            <a:r>
              <a:rPr lang="ru-RU" sz="2000" dirty="0" smtClean="0">
                <a:latin typeface="Times New Roman" panose="02020603050405020304" pitchFamily="18" charset="0"/>
                <a:cs typeface="Times New Roman" panose="02020603050405020304" pitchFamily="18" charset="0"/>
              </a:rPr>
              <a:t> </a:t>
            </a:r>
            <a:r>
              <a:rPr lang="ru-RU" sz="2000" i="1" dirty="0" err="1" smtClean="0">
                <a:latin typeface="Times New Roman" panose="02020603050405020304" pitchFamily="18" charset="0"/>
                <a:cs typeface="Times New Roman" panose="02020603050405020304" pitchFamily="18" charset="0"/>
              </a:rPr>
              <a:t>ýagdaýynda</a:t>
            </a:r>
            <a:r>
              <a:rPr lang="ru-RU" sz="2000" i="1" dirty="0" smtClean="0">
                <a:latin typeface="Times New Roman" panose="02020603050405020304" pitchFamily="18" charset="0"/>
                <a:cs typeface="Times New Roman" panose="02020603050405020304" pitchFamily="18" charset="0"/>
              </a:rPr>
              <a:t> </a:t>
            </a:r>
            <a:r>
              <a:rPr lang="ru-RU" sz="2000" i="1" dirty="0" err="1" smtClean="0">
                <a:latin typeface="Times New Roman" panose="02020603050405020304" pitchFamily="18" charset="0"/>
                <a:cs typeface="Times New Roman" panose="02020603050405020304" pitchFamily="18" charset="0"/>
              </a:rPr>
              <a:t>aladanyň</a:t>
            </a:r>
            <a:r>
              <a:rPr lang="ru-RU" sz="2000" i="1" dirty="0" smtClean="0">
                <a:latin typeface="Times New Roman" panose="02020603050405020304" pitchFamily="18" charset="0"/>
                <a:cs typeface="Times New Roman" panose="02020603050405020304" pitchFamily="18" charset="0"/>
              </a:rPr>
              <a:t> </a:t>
            </a:r>
            <a:r>
              <a:rPr lang="ru-RU" sz="2000" i="1" dirty="0" err="1" smtClean="0">
                <a:latin typeface="Times New Roman" panose="02020603050405020304" pitchFamily="18" charset="0"/>
                <a:cs typeface="Times New Roman" panose="02020603050405020304" pitchFamily="18" charset="0"/>
              </a:rPr>
              <a:t>özi</a:t>
            </a:r>
            <a:r>
              <a:rPr lang="ru-RU" sz="2000" i="1" dirty="0" smtClean="0">
                <a:latin typeface="Times New Roman" panose="02020603050405020304" pitchFamily="18" charset="0"/>
                <a:cs typeface="Times New Roman" panose="02020603050405020304" pitchFamily="18" charset="0"/>
              </a:rPr>
              <a:t> </a:t>
            </a:r>
            <a:r>
              <a:rPr lang="ru-RU" sz="2000" i="1" dirty="0" err="1" smtClean="0">
                <a:latin typeface="Times New Roman" panose="02020603050405020304" pitchFamily="18" charset="0"/>
                <a:cs typeface="Times New Roman" panose="02020603050405020304" pitchFamily="18" charset="0"/>
              </a:rPr>
              <a:t>seni</a:t>
            </a:r>
            <a:r>
              <a:rPr lang="ru-RU" sz="2000" i="1" dirty="0" smtClean="0">
                <a:latin typeface="Times New Roman" panose="02020603050405020304" pitchFamily="18" charset="0"/>
                <a:cs typeface="Times New Roman" panose="02020603050405020304" pitchFamily="18" charset="0"/>
              </a:rPr>
              <a:t> </a:t>
            </a:r>
            <a:r>
              <a:rPr lang="ru-RU" sz="2000" i="1" dirty="0" err="1" smtClean="0">
                <a:latin typeface="Times New Roman" panose="02020603050405020304" pitchFamily="18" charset="0"/>
                <a:cs typeface="Times New Roman" panose="02020603050405020304" pitchFamily="18" charset="0"/>
              </a:rPr>
              <a:t>ýok</a:t>
            </a:r>
            <a:r>
              <a:rPr lang="ru-RU" sz="2000" i="1" dirty="0" smtClean="0">
                <a:latin typeface="Times New Roman" panose="02020603050405020304" pitchFamily="18" charset="0"/>
                <a:cs typeface="Times New Roman" panose="02020603050405020304" pitchFamily="18" charset="0"/>
              </a:rPr>
              <a:t> </a:t>
            </a:r>
            <a:r>
              <a:rPr lang="ru-RU" sz="2000" i="1" dirty="0" err="1" smtClean="0">
                <a:latin typeface="Times New Roman" panose="02020603050405020304" pitchFamily="18" charset="0"/>
                <a:cs typeface="Times New Roman" panose="02020603050405020304" pitchFamily="18" charset="0"/>
              </a:rPr>
              <a:t>eder</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diýen</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ajaýyp</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pikirleri</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şahyryň</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döredijiliginde</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göwher</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daşlary</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kimin</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köp</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duş</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gelýär</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Kemine</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ahlaklylygy</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we</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ruhy</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gözelligi</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ilki</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bilen</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halallykda</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dogruçyllykda</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zähmete</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söýgüde</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halka</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we</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Watana</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gulluk</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etmekde</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ýalana</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we</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adalatsyzlyga</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garşy</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durmakda</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görýär</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Onuň</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üçin</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estetiki</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ideal</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bolup</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ýokary</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ruhlulygy</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ahlak</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arassalygy</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göteriji</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konkret</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adam</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çykyş</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edýär</a:t>
            </a:r>
            <a:r>
              <a:rPr lang="ru-RU" sz="2000" dirty="0" smtClean="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2"/>
          </p:nvPr>
        </p:nvPicPr>
        <p:blipFill>
          <a:blip r:embed="rId2"/>
          <a:stretch>
            <a:fillRect/>
          </a:stretch>
        </p:blipFill>
        <p:spPr>
          <a:xfrm>
            <a:off x="7570177" y="1257301"/>
            <a:ext cx="4237892" cy="5257799"/>
          </a:xfrm>
          <a:prstGeom prst="rect">
            <a:avLst/>
          </a:prstGeom>
        </p:spPr>
      </p:pic>
    </p:spTree>
    <p:extLst>
      <p:ext uri="{BB962C8B-B14F-4D97-AF65-F5344CB8AC3E}">
        <p14:creationId xmlns:p14="http://schemas.microsoft.com/office/powerpoint/2010/main" val="1653369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232910"/>
            <a:ext cx="9404723" cy="848544"/>
          </a:xfrm>
        </p:spPr>
        <p:txBody>
          <a:bodyPr/>
          <a:lstStyle/>
          <a:p>
            <a:endParaRPr lang="ru-RU" dirty="0"/>
          </a:p>
        </p:txBody>
      </p:sp>
      <p:sp>
        <p:nvSpPr>
          <p:cNvPr id="3" name="Объект 2"/>
          <p:cNvSpPr>
            <a:spLocks noGrp="1"/>
          </p:cNvSpPr>
          <p:nvPr>
            <p:ph sz="half" idx="1"/>
          </p:nvPr>
        </p:nvSpPr>
        <p:spPr>
          <a:xfrm>
            <a:off x="202223" y="1169377"/>
            <a:ext cx="7816361" cy="5530361"/>
          </a:xfrm>
        </p:spPr>
        <p:txBody>
          <a:bodyPr>
            <a:normAutofit lnSpcReduction="10000"/>
          </a:bodyPr>
          <a:lstStyle/>
          <a:p>
            <a:pPr marL="0" indent="0" algn="just">
              <a:buNone/>
            </a:pPr>
            <a:r>
              <a:rPr lang="ru-RU" b="1" dirty="0" err="1">
                <a:latin typeface="Times New Roman" panose="02020603050405020304" pitchFamily="18" charset="0"/>
                <a:cs typeface="Times New Roman" panose="02020603050405020304" pitchFamily="18" charset="0"/>
              </a:rPr>
              <a:t>Mollanepesiň</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(1810-1862) </a:t>
            </a:r>
            <a:r>
              <a:rPr lang="ru-RU" dirty="0" err="1">
                <a:latin typeface="Times New Roman" panose="02020603050405020304" pitchFamily="18" charset="0"/>
                <a:cs typeface="Times New Roman" panose="02020603050405020304" pitchFamily="18" charset="0"/>
              </a:rPr>
              <a:t>döredijiligi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türkmen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halkynyň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estetiki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aňynyň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taryhynyň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ajaýyp</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sahypalarynyň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biridir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Onuň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eserlerinde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adamyň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iň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inçe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duýgularynyň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beýan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edilişi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özüniň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gaýtalanmazlygy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ýokary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çeperçililigi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we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şahyranalygy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bilen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tapawutlanýar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Şahyryň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Zöhre-Tahyr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dessany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adamzat</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söýgüsiniň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beýik</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senasydyr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Magtymgulynyň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Keminäniň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Zeliliniň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we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belli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gündogar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akyldarlarynyň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däplerini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dowam</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edip</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Mollanepes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öz</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döredijiliginde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birnäçe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estetiki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esaslary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has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hem</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gözelligiň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tragikiligiň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meselelerini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baýlaşdyrýar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Bu</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gymmatlyklaryň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täze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taraplaryny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ösdürip</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olaryň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ynsanperwerlik</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manysyny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çuňlaşdyrýar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Şahyryň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estetiki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garaýyşlary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öz</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döwrüniň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öňdebaryjy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jemgyýetçilik-syýasy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garaýyşlary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bilen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berk</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baglanyşyklydyr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Onuň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öňe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süren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pikirleri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halkyny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bagtyýarlykda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Watanyny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bitewi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we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garaşsyz</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derejede</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görmek</a:t>
            </a:r>
            <a:r>
              <a:rPr lang="tk-TM"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bilen</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ruhlanýar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Olar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şahyryň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şu</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beýik</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maksatlary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amal</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etmeklige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işewür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aralaşanlygy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bilen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baglydyr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Hakykat</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hakykylyk</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düşünjeleri</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şahyryň</a:t>
            </a:r>
            <a:r>
              <a:rPr lang="tk-TM"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döredijiliginde</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howaýy-simwoliki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häsiýetini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doly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ýitirmese-de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has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durmuşylyk</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reallylyk</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häsiýete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eýe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bolýar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Ony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biz</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şahyryň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öz</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eserlerinde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gahrymanlara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real</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häsiýetleri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berişinde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hem</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görýäris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Mysal</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üçin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Zöhre-Tahyr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dessanynda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hakykylygy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we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adalatlylygy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gazanmaklykda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sungatyň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orny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örän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kesgitli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we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ýiti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goýulýar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Türkmen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şahyrlarynyň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estetiki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pikirleri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adamyň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gözelligini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açmak</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we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kemala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getirmek</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meseleleri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ruhy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çäklilikden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çykmak</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ahlak</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arassalygyny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gazanmak</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adalatsyzlyga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we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haramlyga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garşy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göreşmek</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bilen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berk</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baglanyşykda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suratlandyrylýar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Şonuň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üçin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bu</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pikirler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häzirki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döwürde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hem</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biziň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halkymyza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onuň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ruhy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galkynyşyna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hyzmat</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edip</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gelýärler</a:t>
            </a:r>
            <a:r>
              <a:rPr lang="ru-RU" dirty="0">
                <a:latin typeface="Times New Roman" panose="02020603050405020304" pitchFamily="18" charset="0"/>
                <a:cs typeface="Times New Roman" panose="02020603050405020304" pitchFamily="18" charset="0"/>
              </a:rPr>
              <a:t>.</a:t>
            </a:r>
          </a:p>
          <a:p>
            <a:endParaRPr lang="ru-RU" dirty="0"/>
          </a:p>
        </p:txBody>
      </p:sp>
      <p:pic>
        <p:nvPicPr>
          <p:cNvPr id="5" name="Объект 4"/>
          <p:cNvPicPr>
            <a:picLocks noGrp="1" noChangeAspect="1"/>
          </p:cNvPicPr>
          <p:nvPr>
            <p:ph sz="half" idx="2"/>
          </p:nvPr>
        </p:nvPicPr>
        <p:blipFill>
          <a:blip r:embed="rId2"/>
          <a:stretch>
            <a:fillRect/>
          </a:stretch>
        </p:blipFill>
        <p:spPr>
          <a:xfrm>
            <a:off x="8141676" y="1283677"/>
            <a:ext cx="3807069" cy="5196253"/>
          </a:xfrm>
          <a:prstGeom prst="rect">
            <a:avLst/>
          </a:prstGeom>
        </p:spPr>
      </p:pic>
    </p:spTree>
    <p:extLst>
      <p:ext uri="{BB962C8B-B14F-4D97-AF65-F5344CB8AC3E}">
        <p14:creationId xmlns:p14="http://schemas.microsoft.com/office/powerpoint/2010/main" val="4226506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237392"/>
            <a:ext cx="9404723" cy="1615856"/>
          </a:xfrm>
        </p:spPr>
        <p:txBody>
          <a:bodyPr/>
          <a:lstStyle/>
          <a:p>
            <a:pPr algn="ctr"/>
            <a:r>
              <a:rPr lang="ru-RU" sz="3200" b="1" dirty="0">
                <a:latin typeface="Times New Roman" panose="02020603050405020304" pitchFamily="18" charset="0"/>
                <a:cs typeface="Times New Roman" panose="02020603050405020304" pitchFamily="18" charset="0"/>
              </a:rPr>
              <a:t>XX </a:t>
            </a:r>
            <a:r>
              <a:rPr lang="ru-RU" sz="3200" b="1" dirty="0" err="1">
                <a:latin typeface="Times New Roman" panose="02020603050405020304" pitchFamily="18" charset="0"/>
                <a:cs typeface="Times New Roman" panose="02020603050405020304" pitchFamily="18" charset="0"/>
              </a:rPr>
              <a:t>asyrda</a:t>
            </a:r>
            <a:r>
              <a:rPr lang="ru-RU" sz="3200" b="1" dirty="0">
                <a:latin typeface="Times New Roman" panose="02020603050405020304" pitchFamily="18" charset="0"/>
                <a:cs typeface="Times New Roman" panose="02020603050405020304" pitchFamily="18" charset="0"/>
              </a:rPr>
              <a:t> </a:t>
            </a:r>
            <a:r>
              <a:rPr lang="sq-AL" sz="3200" b="1" dirty="0">
                <a:latin typeface="Times New Roman" panose="02020603050405020304" pitchFamily="18" charset="0"/>
                <a:cs typeface="Times New Roman" panose="02020603050405020304" pitchFamily="18" charset="0"/>
              </a:rPr>
              <a:t>Türkmenistanda filosofiýa ylmynyň ösüşi. Türkmen jemgyýetinde häzirki zaman filosofiki meseleler. </a:t>
            </a:r>
            <a:r>
              <a:rPr lang="ru-RU" sz="3200" b="1" dirty="0">
                <a:latin typeface="Times New Roman" panose="02020603050405020304" pitchFamily="18" charset="0"/>
                <a:cs typeface="Times New Roman" panose="02020603050405020304" pitchFamily="18" charset="0"/>
              </a:rPr>
              <a:t/>
            </a:r>
            <a:br>
              <a:rPr lang="ru-RU" sz="3200" b="1" dirty="0">
                <a:latin typeface="Times New Roman" panose="02020603050405020304" pitchFamily="18" charset="0"/>
                <a:cs typeface="Times New Roman" panose="02020603050405020304" pitchFamily="18" charset="0"/>
              </a:rPr>
            </a:br>
            <a:endParaRPr lang="ru-RU" sz="3200" b="1" dirty="0"/>
          </a:p>
        </p:txBody>
      </p:sp>
      <p:sp>
        <p:nvSpPr>
          <p:cNvPr id="5" name="Объект 4"/>
          <p:cNvSpPr>
            <a:spLocks noGrp="1"/>
          </p:cNvSpPr>
          <p:nvPr>
            <p:ph idx="1"/>
          </p:nvPr>
        </p:nvSpPr>
        <p:spPr>
          <a:xfrm>
            <a:off x="422032" y="2052918"/>
            <a:ext cx="11509130" cy="4681990"/>
          </a:xfrm>
        </p:spPr>
        <p:txBody>
          <a:bodyPr>
            <a:normAutofit lnSpcReduction="10000"/>
          </a:bodyPr>
          <a:lstStyle/>
          <a:p>
            <a:pPr marL="0" indent="0" algn="just">
              <a:buNone/>
            </a:pPr>
            <a:r>
              <a:rPr lang="tk-TM" b="1" dirty="0" smtClean="0">
                <a:latin typeface="Times New Roman" panose="02020603050405020304" pitchFamily="18" charset="0"/>
                <a:cs typeface="Times New Roman" panose="02020603050405020304" pitchFamily="18" charset="0"/>
              </a:rPr>
              <a:t>	</a:t>
            </a:r>
            <a:r>
              <a:rPr lang="ru-RU" sz="2200" b="1" dirty="0" smtClean="0">
                <a:latin typeface="Times New Roman" panose="02020603050405020304" pitchFamily="18" charset="0"/>
                <a:cs typeface="Times New Roman" panose="02020603050405020304" pitchFamily="18" charset="0"/>
              </a:rPr>
              <a:t>ХХ </a:t>
            </a:r>
            <a:r>
              <a:rPr lang="en-US" sz="2200" b="1" dirty="0" err="1" smtClean="0">
                <a:latin typeface="Times New Roman" panose="02020603050405020304" pitchFamily="18" charset="0"/>
                <a:cs typeface="Times New Roman" panose="02020603050405020304" pitchFamily="18" charset="0"/>
              </a:rPr>
              <a:t>asyryň</a:t>
            </a:r>
            <a:r>
              <a:rPr lang="tk-TM" sz="2200" b="1"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Filosofiýanyň</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dürli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mekdepleri</a:t>
            </a:r>
            <a:r>
              <a:rPr lang="en-US" sz="2200" dirty="0">
                <a:latin typeface="Times New Roman" panose="02020603050405020304" pitchFamily="18" charset="0"/>
                <a:cs typeface="Times New Roman" panose="02020603050405020304" pitchFamily="18" charset="0"/>
              </a:rPr>
              <a:t> we </a:t>
            </a:r>
            <a:r>
              <a:rPr lang="en-US" sz="2200" dirty="0" err="1">
                <a:latin typeface="Times New Roman" panose="02020603050405020304" pitchFamily="18" charset="0"/>
                <a:cs typeface="Times New Roman" panose="02020603050405020304" pitchFamily="18" charset="0"/>
              </a:rPr>
              <a:t>ugurlary</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biribirine</a:t>
            </a:r>
            <a:r>
              <a:rPr lang="tk-TM"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sabyrlylyk</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bilen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garaýarlar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köplenç</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garşy</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durmaklykdan</a:t>
            </a:r>
            <a:r>
              <a:rPr lang="tk-TM"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saklanýarlar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Şol</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sebäpli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hatda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filosofiki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mekdebiň</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içinde</a:t>
            </a: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hem</a:t>
            </a:r>
            <a:r>
              <a:rPr lang="tk-TM"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rasionializm</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we </a:t>
            </a:r>
            <a:r>
              <a:rPr lang="en-US" sz="2200" dirty="0" err="1">
                <a:latin typeface="Times New Roman" panose="02020603050405020304" pitchFamily="18" charset="0"/>
                <a:cs typeface="Times New Roman" panose="02020603050405020304" pitchFamily="18" charset="0"/>
              </a:rPr>
              <a:t>empirizmiň</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ylmylygyň</a:t>
            </a:r>
            <a:r>
              <a:rPr lang="en-US" sz="2200" dirty="0">
                <a:latin typeface="Times New Roman" panose="02020603050405020304" pitchFamily="18" charset="0"/>
                <a:cs typeface="Times New Roman" panose="02020603050405020304" pitchFamily="18" charset="0"/>
              </a:rPr>
              <a:t> we </a:t>
            </a:r>
            <a:r>
              <a:rPr lang="en-US" sz="2200" dirty="0" err="1">
                <a:latin typeface="Times New Roman" panose="02020603050405020304" pitchFamily="18" charset="0"/>
                <a:cs typeface="Times New Roman" panose="02020603050405020304" pitchFamily="18" charset="0"/>
              </a:rPr>
              <a:t>irrasionallygyň</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tapawudy</a:t>
            </a:r>
            <a:r>
              <a:rPr lang="tk-TM"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ýitýär</a:t>
            </a:r>
            <a:r>
              <a:rPr lang="en-US" sz="2200" dirty="0" smtClean="0">
                <a:latin typeface="Times New Roman" panose="02020603050405020304" pitchFamily="18" charset="0"/>
                <a:cs typeface="Times New Roman" panose="02020603050405020304" pitchFamily="18" charset="0"/>
              </a:rPr>
              <a:t>.</a:t>
            </a:r>
            <a:r>
              <a:rPr lang="tk-TM"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Häzirki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döwrüň</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filosofiýasynyň</a:t>
            </a:r>
            <a:r>
              <a:rPr lang="tk-TM"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ýene</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aýratynlygy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integratiwlikdir</a:t>
            </a:r>
            <a:r>
              <a:rPr lang="en-US" sz="2200" dirty="0">
                <a:latin typeface="Times New Roman" panose="02020603050405020304" pitchFamily="18" charset="0"/>
                <a:cs typeface="Times New Roman" panose="02020603050405020304" pitchFamily="18" charset="0"/>
              </a:rPr>
              <a:t> (lat. </a:t>
            </a:r>
            <a:r>
              <a:rPr lang="en-US" sz="2200" i="1" dirty="0" err="1">
                <a:latin typeface="Times New Roman" panose="02020603050405020304" pitchFamily="18" charset="0"/>
                <a:cs typeface="Times New Roman" panose="02020603050405020304" pitchFamily="18" charset="0"/>
              </a:rPr>
              <a:t>integratio</a:t>
            </a:r>
            <a:r>
              <a:rPr lang="en-US" sz="2200" i="1"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üstüni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ýetirmek</a:t>
            </a:r>
            <a:r>
              <a:rPr lang="en-US" sz="2200" dirty="0" smtClean="0">
                <a:latin typeface="Times New Roman" panose="02020603050405020304" pitchFamily="18" charset="0"/>
                <a:cs typeface="Times New Roman" panose="02020603050405020304" pitchFamily="18" charset="0"/>
              </a:rPr>
              <a:t>)</a:t>
            </a:r>
            <a:r>
              <a:rPr lang="tk-TM"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bolýar</a:t>
            </a:r>
            <a:r>
              <a:rPr lang="en-US" sz="2200" dirty="0">
                <a:latin typeface="Times New Roman" panose="02020603050405020304" pitchFamily="18" charset="0"/>
                <a:cs typeface="Times New Roman" panose="02020603050405020304" pitchFamily="18" charset="0"/>
              </a:rPr>
              <a:t>. Bu </a:t>
            </a:r>
            <a:r>
              <a:rPr lang="en-US" sz="2200" dirty="0" err="1">
                <a:latin typeface="Times New Roman" panose="02020603050405020304" pitchFamily="18" charset="0"/>
                <a:cs typeface="Times New Roman" panose="02020603050405020304" pitchFamily="18" charset="0"/>
              </a:rPr>
              <a:t>aýratynlyk</a:t>
            </a:r>
            <a:r>
              <a:rPr lang="en-US" sz="2200" dirty="0">
                <a:latin typeface="Times New Roman" panose="02020603050405020304" pitchFamily="18" charset="0"/>
                <a:cs typeface="Times New Roman" panose="02020603050405020304" pitchFamily="18" charset="0"/>
              </a:rPr>
              <a:t> has hem XX </a:t>
            </a:r>
            <a:r>
              <a:rPr lang="en-US" sz="2200" dirty="0" err="1">
                <a:latin typeface="Times New Roman" panose="02020603050405020304" pitchFamily="18" charset="0"/>
                <a:cs typeface="Times New Roman" panose="02020603050405020304" pitchFamily="18" charset="0"/>
              </a:rPr>
              <a:t>asyryň</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ikinji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ýarymynda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güýjeýär</a:t>
            </a:r>
            <a:r>
              <a:rPr lang="en-US" sz="2200" dirty="0" smtClean="0">
                <a:latin typeface="Times New Roman" panose="02020603050405020304" pitchFamily="18" charset="0"/>
                <a:cs typeface="Times New Roman" panose="02020603050405020304" pitchFamily="18" charset="0"/>
              </a:rPr>
              <a:t>.</a:t>
            </a:r>
            <a:r>
              <a:rPr lang="tk-TM"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Onuň</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güýjemegine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ylymda</a:t>
            </a:r>
            <a:r>
              <a:rPr lang="en-US" sz="2200"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sinegretikanyň</a:t>
            </a:r>
            <a:r>
              <a:rPr lang="en-US" sz="2200" i="1"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ýörelgeleri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ylmyň</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matematika</a:t>
            </a:r>
            <a:r>
              <a:rPr lang="tk-TM"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bilen</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esaslandyrylmagy</a:t>
            </a:r>
            <a:r>
              <a:rPr lang="en-US" sz="2200"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ählumumy</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ewolýusionlyk</a:t>
            </a:r>
            <a:r>
              <a:rPr lang="en-US" sz="2200" i="1"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ýörelgesi</a:t>
            </a:r>
            <a:r>
              <a:rPr lang="en-US" sz="2200" dirty="0" smtClean="0">
                <a:latin typeface="Times New Roman" panose="02020603050405020304" pitchFamily="18" charset="0"/>
                <a:cs typeface="Times New Roman" panose="02020603050405020304" pitchFamily="18" charset="0"/>
              </a:rPr>
              <a:t>,</a:t>
            </a:r>
            <a:r>
              <a:rPr lang="tk-TM" sz="2200"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sistemalaýyn</a:t>
            </a:r>
            <a:r>
              <a:rPr lang="en-US" sz="2200" i="1" dirty="0" smtClean="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çemeleşmeler</a:t>
            </a:r>
            <a:r>
              <a:rPr lang="en-US" sz="2200" i="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we </a:t>
            </a:r>
            <a:r>
              <a:rPr lang="en-US" sz="2200" dirty="0" err="1">
                <a:latin typeface="Times New Roman" panose="02020603050405020304" pitchFamily="18" charset="0"/>
                <a:cs typeface="Times New Roman" panose="02020603050405020304" pitchFamily="18" charset="0"/>
              </a:rPr>
              <a:t>beýleki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usullar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täsir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etdi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Olaryň</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takyk</a:t>
            </a:r>
            <a:r>
              <a:rPr lang="tk-TM"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ylymlara</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ornaşmagy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filosofiýanyň</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tebigy</a:t>
            </a:r>
            <a:r>
              <a:rPr lang="en-US" sz="2200" dirty="0">
                <a:latin typeface="Times New Roman" panose="02020603050405020304" pitchFamily="18" charset="0"/>
                <a:cs typeface="Times New Roman" panose="02020603050405020304" pitchFamily="18" charset="0"/>
              </a:rPr>
              <a:t> we </a:t>
            </a:r>
            <a:r>
              <a:rPr lang="en-US" sz="2200" dirty="0" err="1">
                <a:latin typeface="Times New Roman" panose="02020603050405020304" pitchFamily="18" charset="0"/>
                <a:cs typeface="Times New Roman" panose="02020603050405020304" pitchFamily="18" charset="0"/>
              </a:rPr>
              <a:t>gumanitar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ylymlar</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bilen</a:t>
            </a:r>
            <a:r>
              <a:rPr lang="tk-TM"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birleşmegine</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itergi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berdi</a:t>
            </a:r>
            <a:r>
              <a:rPr lang="en-US" sz="2200" dirty="0" smtClean="0">
                <a:latin typeface="Times New Roman" panose="02020603050405020304" pitchFamily="18" charset="0"/>
                <a:cs typeface="Times New Roman" panose="02020603050405020304" pitchFamily="18" charset="0"/>
              </a:rPr>
              <a:t>.</a:t>
            </a:r>
            <a:r>
              <a:rPr lang="tk-TM" sz="2200" dirty="0" smtClean="0">
                <a:latin typeface="Times New Roman" panose="02020603050405020304" pitchFamily="18" charset="0"/>
                <a:cs typeface="Times New Roman" panose="02020603050405020304" pitchFamily="18" charset="0"/>
              </a:rPr>
              <a:t> </a:t>
            </a:r>
            <a:r>
              <a:rPr lang="ru-RU" sz="2200" b="1" dirty="0">
                <a:latin typeface="Times New Roman" panose="02020603050405020304" pitchFamily="18" charset="0"/>
                <a:cs typeface="Times New Roman" panose="02020603050405020304" pitchFamily="18" charset="0"/>
              </a:rPr>
              <a:t>ХХ </a:t>
            </a:r>
            <a:r>
              <a:rPr lang="en-US" sz="2200" b="1" dirty="0" err="1">
                <a:latin typeface="Times New Roman" panose="02020603050405020304" pitchFamily="18" charset="0"/>
                <a:cs typeface="Times New Roman" panose="02020603050405020304" pitchFamily="18" charset="0"/>
              </a:rPr>
              <a:t>asyryň</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filosofiýasynyň</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antroposentrizmi</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Filosofiýanyň</a:t>
            </a:r>
            <a:r>
              <a:rPr lang="tk-TM"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taglymatlarynyň</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oýlanmalarynyň</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merkezinde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adam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onuň</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manysy</a:t>
            </a:r>
            <a:r>
              <a:rPr lang="tk-TM"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we </a:t>
            </a:r>
            <a:r>
              <a:rPr lang="en-US" sz="2200" dirty="0" err="1">
                <a:latin typeface="Times New Roman" panose="02020603050405020304" pitchFamily="18" charset="0"/>
                <a:cs typeface="Times New Roman" panose="02020603050405020304" pitchFamily="18" charset="0"/>
              </a:rPr>
              <a:t>ýaşaýşy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adamyň</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ýaşaýşynyň</a:t>
            </a:r>
            <a:r>
              <a:rPr lang="en-US" sz="2200" dirty="0">
                <a:latin typeface="Times New Roman" panose="02020603050405020304" pitchFamily="18" charset="0"/>
                <a:cs typeface="Times New Roman" panose="02020603050405020304" pitchFamily="18" charset="0"/>
              </a:rPr>
              <a:t> we </a:t>
            </a:r>
            <a:r>
              <a:rPr lang="en-US" sz="2200" dirty="0" err="1">
                <a:latin typeface="Times New Roman" panose="02020603050405020304" pitchFamily="18" charset="0"/>
                <a:cs typeface="Times New Roman" panose="02020603050405020304" pitchFamily="18" charset="0"/>
              </a:rPr>
              <a:t>hereketiniň</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manysy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bilen</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baglanyşykly</a:t>
            </a:r>
            <a:r>
              <a:rPr lang="tk-TM"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soraglar</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durýarlar</a:t>
            </a:r>
            <a:r>
              <a:rPr lang="en-US" sz="2200" dirty="0">
                <a:latin typeface="Times New Roman" panose="02020603050405020304" pitchFamily="18" charset="0"/>
                <a:cs typeface="Times New Roman" panose="02020603050405020304" pitchFamily="18" charset="0"/>
              </a:rPr>
              <a:t>. Bu </a:t>
            </a:r>
            <a:r>
              <a:rPr lang="en-US" sz="2200" dirty="0" err="1">
                <a:latin typeface="Times New Roman" panose="02020603050405020304" pitchFamily="18" charset="0"/>
                <a:cs typeface="Times New Roman" panose="02020603050405020304" pitchFamily="18" charset="0"/>
              </a:rPr>
              <a:t>döwrüň</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filosofiýasy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adamy</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taryhyň</a:t>
            </a:r>
            <a:r>
              <a:rPr lang="tk-TM"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subýekti</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we </a:t>
            </a:r>
            <a:r>
              <a:rPr lang="en-US" sz="2200" dirty="0" err="1">
                <a:latin typeface="Times New Roman" panose="02020603050405020304" pitchFamily="18" charset="0"/>
                <a:cs typeface="Times New Roman" panose="02020603050405020304" pitchFamily="18" charset="0"/>
              </a:rPr>
              <a:t>obýekti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hökmünde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onuň</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ähli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gapma-garşylygynda</a:t>
            </a: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we</a:t>
            </a:r>
            <a:r>
              <a:rPr lang="tk-TM"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bitewiliginde</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görýär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Filosofiýa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diňe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adamyň</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dünýä</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bilen</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köpdürli</a:t>
            </a:r>
            <a:r>
              <a:rPr lang="tk-TM"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gatnaşyklaryny</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däl</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eýsem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öz-özi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bilen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gatnaşygyny</a:t>
            </a:r>
            <a:r>
              <a:rPr lang="en-US" sz="2200" dirty="0">
                <a:latin typeface="Times New Roman" panose="02020603050405020304" pitchFamily="18" charset="0"/>
                <a:cs typeface="Times New Roman" panose="02020603050405020304" pitchFamily="18" charset="0"/>
              </a:rPr>
              <a:t> hem </a:t>
            </a:r>
            <a:r>
              <a:rPr lang="en-US" sz="2200" dirty="0" err="1">
                <a:latin typeface="Times New Roman" panose="02020603050405020304" pitchFamily="18" charset="0"/>
                <a:cs typeface="Times New Roman" panose="02020603050405020304" pitchFamily="18" charset="0"/>
              </a:rPr>
              <a:t>derňeýär</a:t>
            </a:r>
            <a:r>
              <a:rPr lang="en-US" sz="2200" dirty="0" smtClean="0">
                <a:latin typeface="Times New Roman" panose="02020603050405020304" pitchFamily="18" charset="0"/>
                <a:cs typeface="Times New Roman" panose="02020603050405020304" pitchFamily="18" charset="0"/>
              </a:rPr>
              <a:t>.</a:t>
            </a:r>
            <a:r>
              <a:rPr lang="tk-TM"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Täze</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döwrüň</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filosofiýasynyň</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dürli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ugurlary</a:t>
            </a:r>
            <a:r>
              <a:rPr lang="en-US" sz="2200" dirty="0">
                <a:latin typeface="Times New Roman" panose="02020603050405020304" pitchFamily="18" charset="0"/>
                <a:cs typeface="Times New Roman" panose="02020603050405020304" pitchFamily="18" charset="0"/>
              </a:rPr>
              <a:t> we </a:t>
            </a:r>
            <a:r>
              <a:rPr lang="en-US" sz="2200" dirty="0" err="1">
                <a:latin typeface="Times New Roman" panose="02020603050405020304" pitchFamily="18" charset="0"/>
                <a:cs typeface="Times New Roman" panose="02020603050405020304" pitchFamily="18" charset="0"/>
              </a:rPr>
              <a:t>akymlary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aşakda</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247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 y="184638"/>
            <a:ext cx="11922369" cy="6374424"/>
          </a:xfrm>
        </p:spPr>
        <p:txBody>
          <a:bodyPr>
            <a:normAutofit/>
          </a:bodyPr>
          <a:lstStyle/>
          <a:p>
            <a:pPr algn="just"/>
            <a:r>
              <a:rPr lang="tk-TM"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Ylmyň</a:t>
            </a:r>
            <a:r>
              <a:rPr lang="en-US" sz="3000" b="1" dirty="0" smtClean="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filosofiýasy</a:t>
            </a:r>
            <a:r>
              <a:rPr lang="en-US" sz="3000" b="1"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XX </a:t>
            </a:r>
            <a:r>
              <a:rPr lang="en-US" sz="3000" dirty="0" err="1">
                <a:latin typeface="Times New Roman" panose="02020603050405020304" pitchFamily="18" charset="0"/>
                <a:cs typeface="Times New Roman" panose="02020603050405020304" pitchFamily="18" charset="0"/>
              </a:rPr>
              <a:t>asyryň</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ortalarynda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kemala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gelýär</a:t>
            </a:r>
            <a:r>
              <a:rPr lang="en-US" sz="3000" dirty="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Onuň</a:t>
            </a:r>
            <a:r>
              <a:rPr lang="tk-TM" sz="3000" dirty="0" smtClean="0">
                <a:latin typeface="Times New Roman" panose="02020603050405020304" pitchFamily="18" charset="0"/>
                <a:cs typeface="Times New Roman" panose="02020603050405020304" pitchFamily="18" charset="0"/>
              </a:rPr>
              <a:t>  d</a:t>
            </a:r>
            <a:r>
              <a:rPr lang="en-US" sz="3000" dirty="0" err="1" smtClean="0">
                <a:latin typeface="Times New Roman" panose="02020603050405020304" pitchFamily="18" charset="0"/>
                <a:cs typeface="Times New Roman" panose="02020603050405020304" pitchFamily="18" charset="0"/>
              </a:rPr>
              <a:t>öremegine</a:t>
            </a:r>
            <a:r>
              <a:rPr lang="en-US" sz="3000" dirty="0" smtClean="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pozitiwizm</a:t>
            </a:r>
            <a:r>
              <a:rPr lang="en-US" sz="3000" b="1"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akymynyň</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wekilleri</a:t>
            </a:r>
            <a:r>
              <a:rPr lang="en-US" sz="3000"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O.Kont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R.Awenarius</a:t>
            </a:r>
            <a:r>
              <a:rPr lang="en-US" sz="3000" b="1" dirty="0" smtClean="0">
                <a:latin typeface="Times New Roman" panose="02020603050405020304" pitchFamily="18" charset="0"/>
                <a:cs typeface="Times New Roman" panose="02020603050405020304" pitchFamily="18" charset="0"/>
              </a:rPr>
              <a:t>,</a:t>
            </a:r>
            <a:r>
              <a:rPr lang="tk-TM"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E.Mah</a:t>
            </a:r>
            <a:r>
              <a:rPr lang="en-US" sz="3000" b="1" dirty="0" smtClean="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ýaly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alymlar</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uly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goşant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goşýarlar</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Pozitiwistleriň</a:t>
            </a:r>
            <a:r>
              <a:rPr lang="en-US" sz="3000" dirty="0">
                <a:latin typeface="Times New Roman" panose="02020603050405020304" pitchFamily="18" charset="0"/>
                <a:cs typeface="Times New Roman" panose="02020603050405020304" pitchFamily="18" charset="0"/>
              </a:rPr>
              <a:t> </a:t>
            </a:r>
            <a:r>
              <a:rPr lang="tk-TM" sz="3000" dirty="0" smtClean="0">
                <a:latin typeface="Times New Roman" panose="02020603050405020304" pitchFamily="18" charset="0"/>
                <a:cs typeface="Times New Roman" panose="02020603050405020304" pitchFamily="18" charset="0"/>
              </a:rPr>
              <a:t>  n</a:t>
            </a:r>
            <a:r>
              <a:rPr lang="en-US" sz="3000" dirty="0" err="1" smtClean="0">
                <a:latin typeface="Times New Roman" panose="02020603050405020304" pitchFamily="18" charset="0"/>
                <a:cs typeface="Times New Roman" panose="02020603050405020304" pitchFamily="18" charset="0"/>
              </a:rPr>
              <a:t>ukdaýnazaryndan</a:t>
            </a:r>
            <a:r>
              <a:rPr lang="tk-TM"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filosofiýanyň</a:t>
            </a:r>
            <a:r>
              <a:rPr lang="en-US" sz="3000" dirty="0" smtClean="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maksady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abstrakt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akyl</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ýöretmekde</a:t>
            </a:r>
            <a:r>
              <a:rPr lang="en-US" sz="3000" dirty="0">
                <a:latin typeface="Times New Roman" panose="02020603050405020304" pitchFamily="18" charset="0"/>
                <a:cs typeface="Times New Roman" panose="02020603050405020304" pitchFamily="18" charset="0"/>
              </a:rPr>
              <a:t> we </a:t>
            </a:r>
            <a:r>
              <a:rPr lang="en-US" sz="3000" dirty="0" smtClean="0">
                <a:latin typeface="Times New Roman" panose="02020603050405020304" pitchFamily="18" charset="0"/>
                <a:cs typeface="Times New Roman" panose="02020603050405020304" pitchFamily="18" charset="0"/>
              </a:rPr>
              <a:t>meta</a:t>
            </a:r>
            <a:r>
              <a:rPr lang="tk-TM"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fiziki</a:t>
            </a:r>
            <a:r>
              <a:rPr lang="en-US" sz="3000" dirty="0" smtClean="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meseleleri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barlamakda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däl</a:t>
            </a:r>
            <a:r>
              <a:rPr lang="en-US" sz="3000" dirty="0">
                <a:latin typeface="Times New Roman" panose="02020603050405020304" pitchFamily="18" charset="0"/>
                <a:cs typeface="Times New Roman" panose="02020603050405020304" pitchFamily="18" charset="0"/>
              </a:rPr>
              <a:t>-de, bar </a:t>
            </a:r>
            <a:r>
              <a:rPr lang="en-US" sz="3000" dirty="0" err="1">
                <a:latin typeface="Times New Roman" panose="02020603050405020304" pitchFamily="18" charset="0"/>
                <a:cs typeface="Times New Roman" panose="02020603050405020304" pitchFamily="18" charset="0"/>
              </a:rPr>
              <a:t>zatlary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empiriki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beýan</a:t>
            </a:r>
            <a:r>
              <a:rPr lang="en-US" sz="3000" dirty="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etmek</a:t>
            </a:r>
            <a:r>
              <a:rPr lang="tk-TM"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arkaly</a:t>
            </a:r>
            <a:r>
              <a:rPr lang="en-US" sz="3000" dirty="0" smtClean="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a:t>
            </a:r>
            <a:r>
              <a:rPr lang="en-US" sz="3000" dirty="0" err="1">
                <a:latin typeface="Times New Roman" panose="02020603050405020304" pitchFamily="18" charset="0"/>
                <a:cs typeface="Times New Roman" panose="02020603050405020304" pitchFamily="18" charset="0"/>
              </a:rPr>
              <a:t>pozitiw</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bilimi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almakdadyr</a:t>
            </a:r>
            <a:r>
              <a:rPr lang="en-US" sz="3000" dirty="0">
                <a:latin typeface="Times New Roman" panose="02020603050405020304" pitchFamily="18" charset="0"/>
                <a:cs typeface="Times New Roman" panose="02020603050405020304" pitchFamily="18" charset="0"/>
              </a:rPr>
              <a:t>. Bu </a:t>
            </a:r>
            <a:r>
              <a:rPr lang="en-US" sz="3000" dirty="0" err="1">
                <a:latin typeface="Times New Roman" panose="02020603050405020304" pitchFamily="18" charset="0"/>
                <a:cs typeface="Times New Roman" panose="02020603050405020304" pitchFamily="18" charset="0"/>
              </a:rPr>
              <a:t>ýerde</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empirizm</a:t>
            </a:r>
            <a:r>
              <a:rPr lang="en-US" sz="3000" dirty="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ýörelgesi</a:t>
            </a:r>
            <a:r>
              <a:rPr lang="tk-TM"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pikir</a:t>
            </a:r>
            <a:r>
              <a:rPr lang="en-US" sz="3000" dirty="0" smtClean="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ýöretmekligiň</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ylmy</a:t>
            </a:r>
            <a:r>
              <a:rPr lang="en-US" sz="3000" dirty="0">
                <a:latin typeface="Times New Roman" panose="02020603050405020304" pitchFamily="18" charset="0"/>
                <a:cs typeface="Times New Roman" panose="02020603050405020304" pitchFamily="18" charset="0"/>
              </a:rPr>
              <a:t> we </a:t>
            </a:r>
            <a:r>
              <a:rPr lang="en-US" sz="3000" dirty="0" smtClean="0">
                <a:latin typeface="Times New Roman" panose="02020603050405020304" pitchFamily="18" charset="0"/>
                <a:cs typeface="Times New Roman" panose="02020603050405020304" pitchFamily="18" charset="0"/>
              </a:rPr>
              <a:t>meta</a:t>
            </a:r>
            <a:r>
              <a:rPr lang="tk-TM"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fiziki</a:t>
            </a:r>
            <a:r>
              <a:rPr lang="en-US" sz="3000" dirty="0" smtClean="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häsiýetiniň</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araçägini</a:t>
            </a:r>
            <a:r>
              <a:rPr lang="en-US" sz="3000" dirty="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kesgitleýän</a:t>
            </a:r>
            <a:r>
              <a:rPr lang="tk-TM"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ölçeg</a:t>
            </a:r>
            <a:r>
              <a:rPr lang="en-US" sz="3000" dirty="0" smtClean="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bolup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çykyş</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edýär</a:t>
            </a:r>
            <a:r>
              <a:rPr lang="en-US" sz="3000" dirty="0">
                <a:latin typeface="Times New Roman" panose="02020603050405020304" pitchFamily="18" charset="0"/>
                <a:cs typeface="Times New Roman" panose="02020603050405020304" pitchFamily="18" charset="0"/>
              </a:rPr>
              <a:t>.</a:t>
            </a:r>
          </a:p>
          <a:p>
            <a:pPr algn="just"/>
            <a:r>
              <a:rPr lang="tk-TM"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Ylmyň</a:t>
            </a:r>
            <a:r>
              <a:rPr lang="en-US" sz="3000" dirty="0" smtClean="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filosofiýasynyň</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ösüşine</a:t>
            </a:r>
            <a:r>
              <a:rPr lang="en-US" sz="3000"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analitiki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filosofiýanyň</a:t>
            </a:r>
            <a:r>
              <a:rPr lang="en-US" sz="3000" b="1" dirty="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görnükli</a:t>
            </a:r>
            <a:r>
              <a:rPr lang="tk-TM"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wekili</a:t>
            </a:r>
            <a:r>
              <a:rPr lang="en-US" sz="3000" dirty="0" smtClean="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Lýudwig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Witgenşteýniň</a:t>
            </a:r>
            <a:r>
              <a:rPr lang="en-US" sz="3000" b="1"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(1889-1951) </a:t>
            </a:r>
            <a:r>
              <a:rPr lang="en-US" sz="3000" dirty="0" err="1">
                <a:latin typeface="Times New Roman" panose="02020603050405020304" pitchFamily="18" charset="0"/>
                <a:cs typeface="Times New Roman" panose="02020603050405020304" pitchFamily="18" charset="0"/>
              </a:rPr>
              <a:t>pikirleri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uly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täsir</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edýär</a:t>
            </a:r>
            <a:r>
              <a:rPr lang="en-US" sz="3000" dirty="0" smtClean="0">
                <a:latin typeface="Times New Roman" panose="02020603050405020304" pitchFamily="18" charset="0"/>
                <a:cs typeface="Times New Roman" panose="02020603050405020304" pitchFamily="18" charset="0"/>
              </a:rPr>
              <a:t>.</a:t>
            </a:r>
            <a:r>
              <a:rPr lang="tk-TM"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Onuň</a:t>
            </a:r>
            <a:r>
              <a:rPr lang="en-US" sz="3000" dirty="0" smtClean="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pikiriçe</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filosofiýanyň</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ähli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meseleleri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ylmyň</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dilini</a:t>
            </a:r>
            <a:r>
              <a:rPr lang="en-US" sz="3000" dirty="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derňemek</a:t>
            </a:r>
            <a:r>
              <a:rPr lang="tk-TM"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bilen</a:t>
            </a:r>
            <a:r>
              <a:rPr lang="en-US" sz="3000" dirty="0" smtClean="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baglydyr</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Pikiriň</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dilde</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beýan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edilýänligi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sebäpli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dil</a:t>
            </a:r>
            <a:r>
              <a:rPr lang="en-US" sz="3000" dirty="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oýlanmanyň</a:t>
            </a:r>
            <a:r>
              <a:rPr lang="tk-TM"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çägidir</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Ondan</a:t>
            </a:r>
            <a:r>
              <a:rPr lang="en-US" sz="3000" dirty="0">
                <a:latin typeface="Times New Roman" panose="02020603050405020304" pitchFamily="18" charset="0"/>
                <a:cs typeface="Times New Roman" panose="02020603050405020304" pitchFamily="18" charset="0"/>
              </a:rPr>
              <a:t> hem </a:t>
            </a:r>
            <a:r>
              <a:rPr lang="en-US" sz="3000" dirty="0" err="1">
                <a:latin typeface="Times New Roman" panose="02020603050405020304" pitchFamily="18" charset="0"/>
                <a:cs typeface="Times New Roman" panose="02020603050405020304" pitchFamily="18" charset="0"/>
              </a:rPr>
              <a:t>başga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adamyň</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diliniň</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çägi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onuň</a:t>
            </a:r>
            <a:r>
              <a:rPr lang="en-US" sz="3000" dirty="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dünýäsiniň</a:t>
            </a:r>
            <a:r>
              <a:rPr lang="tk-TM" sz="3000" dirty="0" smtClean="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hem </a:t>
            </a:r>
            <a:r>
              <a:rPr lang="en-US" sz="3000" dirty="0" err="1">
                <a:latin typeface="Times New Roman" panose="02020603050405020304" pitchFamily="18" charset="0"/>
                <a:cs typeface="Times New Roman" panose="02020603050405020304" pitchFamily="18" charset="0"/>
              </a:rPr>
              <a:t>çägidir</a:t>
            </a:r>
            <a:r>
              <a:rPr lang="en-US" sz="3000" dirty="0">
                <a:latin typeface="Times New Roman" panose="02020603050405020304" pitchFamily="18" charset="0"/>
                <a:cs typeface="Times New Roman" panose="02020603050405020304" pitchFamily="18" charset="0"/>
              </a:rPr>
              <a:t>.</a:t>
            </a:r>
            <a:endParaRPr lang="ru-RU"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324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4591" y="633047"/>
            <a:ext cx="9636371" cy="1529862"/>
          </a:xfrm>
        </p:spPr>
        <p:txBody>
          <a:bodyPr>
            <a:noAutofit/>
          </a:bodyPr>
          <a:lstStyle/>
          <a:p>
            <a:pPr algn="ctr"/>
            <a:r>
              <a:rPr lang="ru-RU" sz="3200" b="1" dirty="0" err="1" smtClean="0">
                <a:latin typeface="Times New Roman" panose="02020603050405020304" pitchFamily="18" charset="0"/>
                <a:cs typeface="Times New Roman" panose="02020603050405020304" pitchFamily="18" charset="0"/>
              </a:rPr>
              <a:t>Orta</a:t>
            </a:r>
            <a:r>
              <a:rPr lang="ru-RU" sz="3200" b="1" dirty="0" smtClean="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asyr</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filosofiýasy</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onuň</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Gündogaryň</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we</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Günbataryň</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ýurtlarynda</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ösüş</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aýratynlyklary</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we</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özara</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baglanyşyklary</a:t>
            </a:r>
            <a:r>
              <a:rPr lang="ru-RU" sz="3200" b="1" dirty="0">
                <a:latin typeface="Times New Roman" panose="02020603050405020304" pitchFamily="18" charset="0"/>
                <a:cs typeface="Times New Roman" panose="02020603050405020304" pitchFamily="18" charset="0"/>
              </a:rPr>
              <a:t>. </a:t>
            </a:r>
            <a:r>
              <a:rPr lang="tk-TM" sz="3200" b="1" dirty="0">
                <a:latin typeface="Times New Roman" panose="02020603050405020304" pitchFamily="18" charset="0"/>
                <a:cs typeface="Times New Roman" panose="02020603050405020304" pitchFamily="18" charset="0"/>
              </a:rPr>
              <a:t/>
            </a:r>
            <a:br>
              <a:rPr lang="tk-TM" sz="3200" b="1" dirty="0">
                <a:latin typeface="Times New Roman" panose="02020603050405020304" pitchFamily="18" charset="0"/>
                <a:cs typeface="Times New Roman" panose="02020603050405020304" pitchFamily="18" charset="0"/>
              </a:rPr>
            </a:br>
            <a:endParaRPr lang="ru-RU" sz="3200" b="1" dirty="0"/>
          </a:p>
        </p:txBody>
      </p:sp>
      <p:sp>
        <p:nvSpPr>
          <p:cNvPr id="3" name="Объект 2"/>
          <p:cNvSpPr>
            <a:spLocks noGrp="1"/>
          </p:cNvSpPr>
          <p:nvPr>
            <p:ph idx="1"/>
          </p:nvPr>
        </p:nvSpPr>
        <p:spPr>
          <a:xfrm>
            <a:off x="105509" y="2373923"/>
            <a:ext cx="11755314" cy="4255477"/>
          </a:xfrm>
        </p:spPr>
        <p:txBody>
          <a:bodyPr>
            <a:normAutofit lnSpcReduction="10000"/>
          </a:bodyPr>
          <a:lstStyle/>
          <a:p>
            <a:pPr marL="457200" lvl="1" indent="0" algn="just">
              <a:buNone/>
            </a:pPr>
            <a:r>
              <a:rPr lang="tk-TM" dirty="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Orta</a:t>
            </a:r>
            <a:r>
              <a:rPr lang="en-US" sz="2600" dirty="0" smtClean="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asyr</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filosofiýasy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müň</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ýyla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golaý</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takmynan</a:t>
            </a:r>
            <a:r>
              <a:rPr lang="en-US" sz="2600" dirty="0">
                <a:latin typeface="Times New Roman" panose="02020603050405020304" pitchFamily="18" charset="0"/>
                <a:cs typeface="Times New Roman" panose="02020603050405020304" pitchFamily="18" charset="0"/>
              </a:rPr>
              <a:t>, V </a:t>
            </a:r>
            <a:r>
              <a:rPr lang="en-US" sz="2600" dirty="0" err="1">
                <a:latin typeface="Times New Roman" panose="02020603050405020304" pitchFamily="18" charset="0"/>
                <a:cs typeface="Times New Roman" panose="02020603050405020304" pitchFamily="18" charset="0"/>
              </a:rPr>
              <a:t>asyrdan</a:t>
            </a:r>
            <a:r>
              <a:rPr lang="en-US" sz="2600" dirty="0">
                <a:latin typeface="Times New Roman" panose="02020603050405020304" pitchFamily="18" charset="0"/>
                <a:cs typeface="Times New Roman" panose="02020603050405020304" pitchFamily="18" charset="0"/>
              </a:rPr>
              <a:t> XV </a:t>
            </a:r>
            <a:r>
              <a:rPr lang="en-US" sz="2600" dirty="0" err="1">
                <a:latin typeface="Times New Roman" panose="02020603050405020304" pitchFamily="18" charset="0"/>
                <a:cs typeface="Times New Roman" panose="02020603050405020304" pitchFamily="18" charset="0"/>
              </a:rPr>
              <a:t>asyra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çenli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döwri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öz</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içine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alýar</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Orta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asyr</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filosofiýasy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özboluşly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häsiýete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eýe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bolup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onuň</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ösüşine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Günbatarda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hristian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filosofiýasy</a:t>
            </a:r>
            <a:r>
              <a:rPr lang="en-US" sz="2600" dirty="0">
                <a:latin typeface="Times New Roman" panose="02020603050405020304" pitchFamily="18" charset="0"/>
                <a:cs typeface="Times New Roman" panose="02020603050405020304" pitchFamily="18" charset="0"/>
              </a:rPr>
              <a:t> we </a:t>
            </a:r>
            <a:r>
              <a:rPr lang="en-US" sz="2600" dirty="0" err="1">
                <a:latin typeface="Times New Roman" panose="02020603050405020304" pitchFamily="18" charset="0"/>
                <a:cs typeface="Times New Roman" panose="02020603050405020304" pitchFamily="18" charset="0"/>
              </a:rPr>
              <a:t>Gündogarda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musulman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filosofiýasy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uly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goşant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goşupdyr</a:t>
            </a:r>
            <a:r>
              <a:rPr lang="en-US" sz="2600" dirty="0">
                <a:latin typeface="Times New Roman" panose="02020603050405020304" pitchFamily="18" charset="0"/>
                <a:cs typeface="Times New Roman" panose="02020603050405020304" pitchFamily="18" charset="0"/>
              </a:rPr>
              <a:t>.</a:t>
            </a:r>
            <a:r>
              <a:rPr lang="ru-RU" sz="26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V III-XII </a:t>
            </a:r>
            <a:r>
              <a:rPr lang="tk-TM" sz="2600" dirty="0">
                <a:latin typeface="Times New Roman" panose="02020603050405020304" pitchFamily="18" charset="0"/>
                <a:cs typeface="Times New Roman" panose="02020603050405020304" pitchFamily="18" charset="0"/>
              </a:rPr>
              <a:t> asyrlarda Günbatar Ýewropada </a:t>
            </a:r>
            <a:r>
              <a:rPr lang="en-US" sz="2600" dirty="0">
                <a:latin typeface="Times New Roman" panose="02020603050405020304" pitchFamily="18" charset="0"/>
                <a:cs typeface="Times New Roman" panose="02020603050405020304" pitchFamily="18" charset="0"/>
              </a:rPr>
              <a:t>y</a:t>
            </a:r>
            <a:r>
              <a:rPr lang="tk-TM" sz="2600" dirty="0">
                <a:latin typeface="Times New Roman" panose="02020603050405020304" pitchFamily="18" charset="0"/>
                <a:cs typeface="Times New Roman" panose="02020603050405020304" pitchFamily="18" charset="0"/>
              </a:rPr>
              <a:t>kdysady we medeni ösüşiň pes derejede bolan mahalynda, Gündogarda arap haliflarynyň şol döwür üçin öňdebaryjy ykdysadyýeti arap ylmynyň hem-de medeniýetiniň rowaçlanmagyna sebäp bolupdyr. </a:t>
            </a:r>
            <a:r>
              <a:rPr lang="tk-TM" sz="2600" dirty="0" smtClean="0">
                <a:latin typeface="Times New Roman" panose="02020603050405020304" pitchFamily="18" charset="0"/>
                <a:cs typeface="Times New Roman" panose="02020603050405020304" pitchFamily="18" charset="0"/>
              </a:rPr>
              <a:t>Yslam </a:t>
            </a:r>
            <a:r>
              <a:rPr lang="tk-TM" sz="2600" dirty="0">
                <a:latin typeface="Times New Roman" panose="02020603050405020304" pitchFamily="18" charset="0"/>
                <a:cs typeface="Times New Roman" panose="02020603050405020304" pitchFamily="18" charset="0"/>
              </a:rPr>
              <a:t>halifaty Al </a:t>
            </a:r>
            <a:r>
              <a:rPr lang="tk-TM" sz="2600" dirty="0" smtClean="0">
                <a:latin typeface="Times New Roman" panose="02020603050405020304" pitchFamily="18" charset="0"/>
                <a:cs typeface="Times New Roman" panose="02020603050405020304" pitchFamily="18" charset="0"/>
              </a:rPr>
              <a:t>Mamuny özüniň hökümdarlyk eden ýyllarynda Bagdatda Ylymlar akademiýasyny (akyldarlar öyi) açdyrypdyr. Bu akademiýanyň baş maksady gadymy grek ýunan filosoflarynyň filosofiki eserlerini arap, pars we türki dillere terjime etmek bolupdyr we bu ugurda gazanylan üstünliler gündogaryň ylymda ösmegine täsir edipdir. </a:t>
            </a:r>
            <a:endParaRPr lang="ru-RU" sz="2600" dirty="0">
              <a:latin typeface="Times New Roman" panose="02020603050405020304" pitchFamily="18" charset="0"/>
              <a:cs typeface="Times New Roman" panose="02020603050405020304" pitchFamily="18" charset="0"/>
            </a:endParaRPr>
          </a:p>
          <a:p>
            <a:endParaRPr lang="ru-RU" sz="2600" dirty="0"/>
          </a:p>
        </p:txBody>
      </p:sp>
    </p:spTree>
    <p:extLst>
      <p:ext uri="{BB962C8B-B14F-4D97-AF65-F5344CB8AC3E}">
        <p14:creationId xmlns:p14="http://schemas.microsoft.com/office/powerpoint/2010/main" val="1352452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422031"/>
            <a:ext cx="6805246" cy="6180991"/>
          </a:xfrm>
        </p:spPr>
        <p:txBody>
          <a:bodyPr>
            <a:normAutofit fontScale="92500" lnSpcReduction="10000"/>
          </a:bodyPr>
          <a:lstStyle/>
          <a:p>
            <a:pPr algn="just"/>
            <a:r>
              <a:rPr lang="tk-TM" sz="2800" dirty="0">
                <a:latin typeface="Times New Roman" pitchFamily="18" charset="0"/>
                <a:cs typeface="Times New Roman" pitchFamily="18" charset="0"/>
              </a:rPr>
              <a:t>Mälim bolşy ýaly, </a:t>
            </a:r>
            <a:r>
              <a:rPr lang="en-US" sz="2800" dirty="0">
                <a:latin typeface="Times New Roman" pitchFamily="18" charset="0"/>
                <a:cs typeface="Times New Roman" pitchFamily="18" charset="0"/>
              </a:rPr>
              <a:t>IX-XII </a:t>
            </a:r>
            <a:r>
              <a:rPr lang="tk-TM" sz="2800" dirty="0">
                <a:latin typeface="Times New Roman" pitchFamily="18" charset="0"/>
                <a:cs typeface="Times New Roman" pitchFamily="18" charset="0"/>
              </a:rPr>
              <a:t>asyrlarda orta Aziýada şol sanda Türkmenistanda ylym, filosofiýa,edebiýat, sungat, we  medeniýet özüniň uly ösüşini başdan geçirdi. Umuman Merkezi Aziýada ylymyň ýokary derejä ýetmegine şol döwürlerde dörän türkmen döwletleri bolan Gaznaly türkmen döwleti, Seljukly türkmen döwleti , Köneürgenç türkmen döwletleri  türkmen medeniýetiniň </a:t>
            </a:r>
            <a:r>
              <a:rPr lang="tk-TM" sz="2800" dirty="0" smtClean="0">
                <a:latin typeface="Times New Roman" pitchFamily="18" charset="0"/>
                <a:cs typeface="Times New Roman" pitchFamily="18" charset="0"/>
              </a:rPr>
              <a:t>ösmeginde </a:t>
            </a:r>
            <a:r>
              <a:rPr lang="tk-TM" sz="2800" dirty="0">
                <a:latin typeface="Times New Roman" pitchFamily="18" charset="0"/>
                <a:cs typeface="Times New Roman" pitchFamily="18" charset="0"/>
              </a:rPr>
              <a:t>uly işler edipdirler.  </a:t>
            </a:r>
            <a:r>
              <a:rPr lang="tk-TM" sz="2800" dirty="0" smtClean="0">
                <a:latin typeface="Times New Roman" pitchFamily="18" charset="0"/>
                <a:cs typeface="Times New Roman" pitchFamily="18" charset="0"/>
              </a:rPr>
              <a:t>Merkezi Aziýada Mangol çozuşlaryndan öň birnäçe medreseler akademiýalar we kitaphanalar bolupdyr. Ýöne Mangol basybaljylarynyň bu topraklary basyp almagy bilen bar kitaphanalary ýakdyryp alymlary öldürip akademýalary we medreseleri ýykdyryp ylmyň ýok bolmasyna sebäp bolupdyr</a:t>
            </a:r>
          </a:p>
          <a:p>
            <a:pPr marL="0" indent="0">
              <a:buNone/>
            </a:pPr>
            <a:endParaRPr lang="ru-RU"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3846" y="1169376"/>
            <a:ext cx="5158154" cy="5688623"/>
          </a:xfrm>
          <a:prstGeom prst="rect">
            <a:avLst/>
          </a:prstGeom>
        </p:spPr>
      </p:pic>
    </p:spTree>
    <p:extLst>
      <p:ext uri="{BB962C8B-B14F-4D97-AF65-F5344CB8AC3E}">
        <p14:creationId xmlns:p14="http://schemas.microsoft.com/office/powerpoint/2010/main" val="2551915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81355" y="246185"/>
            <a:ext cx="10040814" cy="1607063"/>
          </a:xfrm>
        </p:spPr>
        <p:txBody>
          <a:bodyPr/>
          <a:lstStyle/>
          <a:p>
            <a:pPr algn="ctr"/>
            <a:r>
              <a:rPr lang="ru-RU" sz="2800" b="1" dirty="0" err="1">
                <a:latin typeface="Times New Roman" panose="02020603050405020304" pitchFamily="18" charset="0"/>
                <a:cs typeface="Times New Roman" panose="02020603050405020304" pitchFamily="18" charset="0"/>
              </a:rPr>
              <a:t>Orta</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asyrlarda</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ýaşan</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türkmen</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akyldarlarynyň</a:t>
            </a:r>
            <a:r>
              <a:rPr lang="ru-RU" sz="2800" b="1" dirty="0">
                <a:latin typeface="Times New Roman" panose="02020603050405020304" pitchFamily="18" charset="0"/>
                <a:cs typeface="Times New Roman" panose="02020603050405020304" pitchFamily="18" charset="0"/>
              </a:rPr>
              <a:t> – </a:t>
            </a:r>
            <a:r>
              <a:rPr lang="ru-RU" sz="2800" b="1" dirty="0" err="1">
                <a:latin typeface="Times New Roman" panose="02020603050405020304" pitchFamily="18" charset="0"/>
                <a:cs typeface="Times New Roman" panose="02020603050405020304" pitchFamily="18" charset="0"/>
              </a:rPr>
              <a:t>Al</a:t>
            </a:r>
            <a:r>
              <a:rPr lang="ru-RU" sz="2800" b="1" dirty="0">
                <a:latin typeface="Times New Roman" panose="02020603050405020304" pitchFamily="18" charset="0"/>
                <a:cs typeface="Times New Roman" panose="02020603050405020304" pitchFamily="18" charset="0"/>
              </a:rPr>
              <a:t>-H</a:t>
            </a:r>
            <a:r>
              <a:rPr lang="sq-AL" sz="2800" b="1" dirty="0">
                <a:latin typeface="Times New Roman" panose="02020603050405020304" pitchFamily="18" charset="0"/>
                <a:cs typeface="Times New Roman" panose="02020603050405020304" pitchFamily="18" charset="0"/>
              </a:rPr>
              <a:t>o</a:t>
            </a:r>
            <a:r>
              <a:rPr lang="ru-RU" sz="2800" b="1" dirty="0" err="1">
                <a:latin typeface="Times New Roman" panose="02020603050405020304" pitchFamily="18" charset="0"/>
                <a:cs typeface="Times New Roman" panose="02020603050405020304" pitchFamily="18" charset="0"/>
              </a:rPr>
              <a:t>rezminiň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Farabynyň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Ibn-Sinanyň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Abu</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Reýhan</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Birunynyň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Omar</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Haýýamyň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we</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beýlekileriň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filosofiki</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garaýyşlary</a:t>
            </a:r>
            <a:r>
              <a:rPr lang="ru-RU" sz="2800" b="1" dirty="0">
                <a:latin typeface="Times New Roman" panose="02020603050405020304" pitchFamily="18" charset="0"/>
                <a:cs typeface="Times New Roman" panose="02020603050405020304" pitchFamily="18" charset="0"/>
              </a:rPr>
              <a:t>.</a:t>
            </a:r>
            <a:r>
              <a:rPr lang="tk-TM" sz="2800" b="1" dirty="0">
                <a:latin typeface="Times New Roman" panose="02020603050405020304" pitchFamily="18" charset="0"/>
                <a:cs typeface="Times New Roman" panose="02020603050405020304" pitchFamily="18" charset="0"/>
              </a:rPr>
              <a:t/>
            </a:r>
            <a:br>
              <a:rPr lang="tk-TM" sz="2800" b="1" dirty="0">
                <a:latin typeface="Times New Roman" panose="02020603050405020304" pitchFamily="18" charset="0"/>
                <a:cs typeface="Times New Roman" panose="02020603050405020304" pitchFamily="18" charset="0"/>
              </a:rPr>
            </a:br>
            <a:endParaRPr lang="ru-RU" sz="2800" b="1" dirty="0"/>
          </a:p>
        </p:txBody>
      </p:sp>
      <p:sp>
        <p:nvSpPr>
          <p:cNvPr id="5" name="Объект 4"/>
          <p:cNvSpPr>
            <a:spLocks noGrp="1"/>
          </p:cNvSpPr>
          <p:nvPr>
            <p:ph idx="1"/>
          </p:nvPr>
        </p:nvSpPr>
        <p:spPr>
          <a:xfrm>
            <a:off x="0" y="1749670"/>
            <a:ext cx="11825654" cy="4888522"/>
          </a:xfrm>
        </p:spPr>
        <p:txBody>
          <a:bodyPr>
            <a:normAutofit fontScale="92500" lnSpcReduction="10000"/>
          </a:bodyPr>
          <a:lstStyle/>
          <a:p>
            <a:pPr algn="just"/>
            <a:r>
              <a:rPr lang="tk-TM" sz="2800" dirty="0">
                <a:latin typeface="Times New Roman" pitchFamily="18" charset="0"/>
                <a:cs typeface="Times New Roman" pitchFamily="18" charset="0"/>
              </a:rPr>
              <a:t>Pars taryhçysy Gubar Mirgulam Muhammediň bellemegine görä Merwde orta asyrlarda 14 sany kitaphana bolupdyr. Bu kitaphanalaryň köpüsi Seljukly soltanlary, wezirleri hatynlary we döwrüň alymlary tarapyndan döredilipdir. Orta asyrlarda Merwde gurulan kitaphanalaryň köpüsi medreselerde metjitlerde we patşanyň köşgünde ýerleşdirilipdir.  </a:t>
            </a:r>
            <a:endParaRPr lang="ru-RU" sz="2800" dirty="0">
              <a:latin typeface="Times New Roman" pitchFamily="18" charset="0"/>
              <a:cs typeface="Times New Roman" pitchFamily="18" charset="0"/>
            </a:endParaRPr>
          </a:p>
          <a:p>
            <a:pPr algn="just"/>
            <a:r>
              <a:rPr lang="tk-TM" sz="2800" dirty="0">
                <a:latin typeface="Times New Roman" panose="02020603050405020304" pitchFamily="18" charset="0"/>
                <a:cs typeface="Times New Roman" panose="02020603050405020304" pitchFamily="18" charset="0"/>
              </a:rPr>
              <a:t>Horezmiň ýagny Ürgenjiň kitaphanalary barada aýdanymyzda orta asyr meşhur alymlaryň (Istahry,  Ýakudy, Makdisi ) berýän taryhy maglumatlaryna esaslanyp Köneürgençde yslamdan öň hem kitaphanalaryň bolandygyny belläp bileris. Horezimdäki akademiýalarda  öz ylmy işlerin dowam etdiren Beýhaki Ürgençdäki açylan bu akademiýa Halif Mamunyň açandygyny öz eserlerinde beýan edýär. . Şeýlelik-de Ürgenç Orta asyrlarda  ylymyň, bilimiň, medeniýetiň we söwdanyň ösen merkezine öwrülipdir we birnäçe ylymda yz goýan dünýä belli  akyldarlar </a:t>
            </a:r>
            <a:r>
              <a:rPr lang="tk-TM" sz="2800" dirty="0" smtClean="0">
                <a:latin typeface="Times New Roman" panose="02020603050405020304" pitchFamily="18" charset="0"/>
                <a:cs typeface="Times New Roman" panose="02020603050405020304" pitchFamily="18" charset="0"/>
              </a:rPr>
              <a:t>ýetişdiripdir. </a:t>
            </a:r>
            <a:endParaRPr lang="tk-TM" sz="28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436238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a:r>
              <a:rPr lang="tk-TM" dirty="0" smtClean="0"/>
              <a:t>Orta asyrlarda gündogaryň ösmegine goşant goşan türkmen şahsyýetler</a:t>
            </a:r>
            <a:endParaRPr lang="ru-RU" dirty="0"/>
          </a:p>
        </p:txBody>
      </p:sp>
      <p:sp>
        <p:nvSpPr>
          <p:cNvPr id="2" name="Содержимое 1"/>
          <p:cNvSpPr>
            <a:spLocks noGrp="1"/>
          </p:cNvSpPr>
          <p:nvPr>
            <p:ph sz="half" idx="1"/>
          </p:nvPr>
        </p:nvSpPr>
        <p:spPr>
          <a:xfrm>
            <a:off x="140677" y="1853247"/>
            <a:ext cx="7763608" cy="4790461"/>
          </a:xfrm>
        </p:spPr>
        <p:txBody>
          <a:bodyPr>
            <a:noAutofit/>
          </a:bodyPr>
          <a:lstStyle/>
          <a:p>
            <a:pPr algn="just"/>
            <a:r>
              <a:rPr lang="ru-RU" sz="1900" b="1" dirty="0" err="1">
                <a:latin typeface="Times New Roman" panose="02020603050405020304" pitchFamily="18" charset="0"/>
                <a:cs typeface="Times New Roman" panose="02020603050405020304" pitchFamily="18" charset="0"/>
              </a:rPr>
              <a:t>Muhammet</a:t>
            </a:r>
            <a:r>
              <a:rPr lang="ru-RU" sz="1900" b="1" dirty="0">
                <a:latin typeface="Times New Roman" panose="02020603050405020304" pitchFamily="18" charset="0"/>
                <a:cs typeface="Times New Roman" panose="02020603050405020304" pitchFamily="18" charset="0"/>
              </a:rPr>
              <a:t> </a:t>
            </a:r>
            <a:r>
              <a:rPr lang="ru-RU" sz="1900" b="1" dirty="0" err="1">
                <a:latin typeface="Times New Roman" panose="02020603050405020304" pitchFamily="18" charset="0"/>
                <a:cs typeface="Times New Roman" panose="02020603050405020304" pitchFamily="18" charset="0"/>
              </a:rPr>
              <a:t>Al</a:t>
            </a:r>
            <a:r>
              <a:rPr lang="ru-RU" sz="1900" b="1" dirty="0">
                <a:latin typeface="Times New Roman" panose="02020603050405020304" pitchFamily="18" charset="0"/>
                <a:cs typeface="Times New Roman" panose="02020603050405020304" pitchFamily="18" charset="0"/>
              </a:rPr>
              <a:t>- </a:t>
            </a:r>
            <a:r>
              <a:rPr lang="ru-RU" sz="1900" b="1" dirty="0" err="1">
                <a:latin typeface="Times New Roman" panose="02020603050405020304" pitchFamily="18" charset="0"/>
                <a:cs typeface="Times New Roman" panose="02020603050405020304" pitchFamily="18" charset="0"/>
              </a:rPr>
              <a:t>Biruni</a:t>
            </a:r>
            <a:r>
              <a:rPr lang="ru-RU" sz="1900" b="1" dirty="0">
                <a:latin typeface="Times New Roman" panose="02020603050405020304" pitchFamily="18" charset="0"/>
                <a:cs typeface="Times New Roman" panose="02020603050405020304" pitchFamily="18" charset="0"/>
              </a:rPr>
              <a:t>  </a:t>
            </a:r>
            <a:r>
              <a:rPr lang="ru-RU" sz="1900" dirty="0">
                <a:latin typeface="Times New Roman" panose="02020603050405020304" pitchFamily="18" charset="0"/>
                <a:cs typeface="Times New Roman" panose="02020603050405020304" pitchFamily="18" charset="0"/>
              </a:rPr>
              <a:t>973-da </a:t>
            </a:r>
            <a:r>
              <a:rPr lang="ru-RU" sz="1900" dirty="0" err="1">
                <a:latin typeface="Times New Roman" panose="02020603050405020304" pitchFamily="18" charset="0"/>
                <a:cs typeface="Times New Roman" panose="02020603050405020304" pitchFamily="18" charset="0"/>
              </a:rPr>
              <a:t>Kyýat</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şaherinde</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eneden</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bolýar</a:t>
            </a:r>
            <a:r>
              <a:rPr lang="ru-RU" sz="1900" dirty="0" smtClean="0">
                <a:latin typeface="Times New Roman" panose="02020603050405020304" pitchFamily="18" charset="0"/>
                <a:cs typeface="Times New Roman" panose="02020603050405020304" pitchFamily="18" charset="0"/>
              </a:rPr>
              <a:t>.</a:t>
            </a:r>
            <a:r>
              <a:rPr lang="tk-TM"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Onuň</a:t>
            </a:r>
            <a:r>
              <a:rPr lang="ru-RU" sz="1900" dirty="0" smtClean="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halypasy</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Abu</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Nasyr</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Yrak</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bolupdyr</a:t>
            </a:r>
            <a:r>
              <a:rPr lang="ru-RU" sz="1900" dirty="0" smtClean="0">
                <a:latin typeface="Times New Roman" panose="02020603050405020304" pitchFamily="18" charset="0"/>
                <a:cs typeface="Times New Roman" panose="02020603050405020304" pitchFamily="18" charset="0"/>
              </a:rPr>
              <a:t>.</a:t>
            </a:r>
            <a:r>
              <a:rPr lang="tk-TM"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Biruni</a:t>
            </a:r>
            <a:r>
              <a:rPr lang="ru-RU" sz="1900" dirty="0" smtClean="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taryh</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astronimiýa,formaseftika</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ylmy</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bilen</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meşgullanypdyr</a:t>
            </a:r>
            <a:r>
              <a:rPr lang="ru-RU" sz="1900" dirty="0" smtClean="0">
                <a:latin typeface="Times New Roman" panose="02020603050405020304" pitchFamily="18" charset="0"/>
                <a:cs typeface="Times New Roman" panose="02020603050405020304" pitchFamily="18" charset="0"/>
              </a:rPr>
              <a:t>.</a:t>
            </a:r>
            <a:r>
              <a:rPr lang="tk-TM"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Ol</a:t>
            </a:r>
            <a:r>
              <a:rPr lang="tk-TM" sz="1900" dirty="0" smtClean="0">
                <a:latin typeface="Times New Roman" panose="02020603050405020304" pitchFamily="18" charset="0"/>
                <a:cs typeface="Times New Roman" panose="02020603050405020304" pitchFamily="18" charset="0"/>
              </a:rPr>
              <a:t> 23 ýyşynda </a:t>
            </a:r>
            <a:r>
              <a:rPr lang="ru-RU" sz="1900" dirty="0" smtClean="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ilkinji</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globusy</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oýlap</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tapypdyr</a:t>
            </a:r>
            <a:r>
              <a:rPr lang="ru-RU" sz="1900" dirty="0" smtClean="0">
                <a:latin typeface="Times New Roman" panose="02020603050405020304" pitchFamily="18" charset="0"/>
                <a:cs typeface="Times New Roman" panose="02020603050405020304" pitchFamily="18" charset="0"/>
              </a:rPr>
              <a:t>.</a:t>
            </a:r>
            <a:r>
              <a:rPr lang="tk-TM" sz="1900" dirty="0" smtClean="0">
                <a:latin typeface="Times New Roman" panose="02020603050405020304" pitchFamily="18" charset="0"/>
                <a:cs typeface="Times New Roman" panose="02020603050405020304" pitchFamily="18" charset="0"/>
              </a:rPr>
              <a:t> Şeýle-de ýeriň şar şekillidigini, onuň älemiň merkezi däldigini,  güniň töwereginden aýlanýandygyny öz eserlerinde belläpdir. </a:t>
            </a:r>
            <a:r>
              <a:rPr lang="ru-RU" sz="1900" dirty="0" err="1" smtClean="0">
                <a:latin typeface="Times New Roman" panose="02020603050405020304" pitchFamily="18" charset="0"/>
                <a:cs typeface="Times New Roman" panose="02020603050405020304" pitchFamily="18" charset="0"/>
              </a:rPr>
              <a:t>Onuň</a:t>
            </a:r>
            <a:r>
              <a:rPr lang="ru-RU" sz="1900" dirty="0" smtClean="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Minaralogiýa</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Gideziýa</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Ýyldyzlar</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hakynda</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we</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Gaznalylara</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bagyşlap</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Hindistan</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eserini</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şeýlede</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Mesudyň</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kanuny</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atly</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eserleri</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ýazýar</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bu</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eserlerini</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arap</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we</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pars</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dillerinde</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ýazylypdyr</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Biruni</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geçen</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nesillerden</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galan</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ýagdygärlikler</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atly</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eserini</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ziýarileriň</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hökumdary</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Wuşmagiriň</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howandarlygynda</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ýazýar.Bu</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kitabyň</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rusçasy</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Hranalogiýa</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diýip</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atlandyryp</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bu</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kitap</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häzire</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çenli</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bar.Biruni</a:t>
            </a:r>
            <a:r>
              <a:rPr lang="ru-RU" sz="1900" dirty="0">
                <a:latin typeface="Times New Roman" panose="02020603050405020304" pitchFamily="18" charset="0"/>
                <a:cs typeface="Times New Roman" panose="02020603050405020304" pitchFamily="18" charset="0"/>
              </a:rPr>
              <a:t> 1004 </a:t>
            </a:r>
            <a:r>
              <a:rPr lang="ru-RU" sz="1900" dirty="0" err="1">
                <a:latin typeface="Times New Roman" panose="02020603050405020304" pitchFamily="18" charset="0"/>
                <a:cs typeface="Times New Roman" panose="02020603050405020304" pitchFamily="18" charset="0"/>
              </a:rPr>
              <a:t>ý</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Gürgenje</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gelýar,ol</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ýerde</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Ibn</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Sine</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bilen</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tanyşýar</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Soňra</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Soltan</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Mahmyt</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Gaznalynyň</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köşgüne</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çagyrylýar</a:t>
            </a:r>
            <a:r>
              <a:rPr lang="ru-RU" sz="1900" dirty="0" smtClean="0">
                <a:latin typeface="Times New Roman" panose="02020603050405020304" pitchFamily="18" charset="0"/>
                <a:cs typeface="Times New Roman" panose="02020603050405020304" pitchFamily="18" charset="0"/>
              </a:rPr>
              <a:t>.</a:t>
            </a:r>
            <a:r>
              <a:rPr lang="tk-TM"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Ol</a:t>
            </a:r>
            <a:r>
              <a:rPr lang="ru-RU" sz="1900" dirty="0" smtClean="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ýerde</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Beýhaki</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bn</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tanyşýar</a:t>
            </a:r>
            <a:r>
              <a:rPr lang="ru-RU" sz="1900" dirty="0" smtClean="0">
                <a:latin typeface="Times New Roman" panose="02020603050405020304" pitchFamily="18" charset="0"/>
                <a:cs typeface="Times New Roman" panose="02020603050405020304" pitchFamily="18" charset="0"/>
              </a:rPr>
              <a:t>.</a:t>
            </a:r>
            <a:r>
              <a:rPr lang="tk-TM"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Biruni</a:t>
            </a:r>
            <a:r>
              <a:rPr lang="ru-RU" sz="1900" dirty="0" smtClean="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Soltan</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Mahmyt</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Gaznalynyň</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Hindistana</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eden</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ýorüşlerine</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gatnaşyp</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Hindistan</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esrini</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ýazýar</a:t>
            </a:r>
            <a:r>
              <a:rPr lang="ru-RU" sz="1900" dirty="0" smtClean="0">
                <a:latin typeface="Times New Roman" panose="02020603050405020304" pitchFamily="18" charset="0"/>
                <a:cs typeface="Times New Roman" panose="02020603050405020304" pitchFamily="18" charset="0"/>
              </a:rPr>
              <a:t>.</a:t>
            </a:r>
            <a:r>
              <a:rPr lang="tk-TM"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Ol</a:t>
            </a:r>
            <a:r>
              <a:rPr lang="ru-RU" sz="1900" dirty="0" smtClean="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gaznalylar</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köşgünde</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Soltan</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Mesut</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ölene</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çenli</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zähmet</a:t>
            </a:r>
            <a:r>
              <a:rPr lang="ru-RU" sz="1900" dirty="0">
                <a:latin typeface="Times New Roman" panose="02020603050405020304" pitchFamily="18" charset="0"/>
                <a:cs typeface="Times New Roman" panose="02020603050405020304" pitchFamily="18" charset="0"/>
              </a:rPr>
              <a:t> </a:t>
            </a:r>
            <a:r>
              <a:rPr lang="tk-TM" sz="1900" dirty="0" smtClean="0">
                <a:latin typeface="Times New Roman" panose="02020603050405020304" pitchFamily="18" charset="0"/>
                <a:cs typeface="Times New Roman" panose="02020603050405020304" pitchFamily="18" charset="0"/>
              </a:rPr>
              <a:t>onuň özünden soňky nesillere 150- den gowrak ylmy eser miras galdyrypdyr. </a:t>
            </a:r>
            <a:endParaRPr lang="ru-RU" sz="1900" dirty="0">
              <a:latin typeface="Times New Roman" panose="02020603050405020304" pitchFamily="18" charset="0"/>
              <a:cs typeface="Times New Roman" panose="02020603050405020304" pitchFamily="18" charset="0"/>
            </a:endParaRPr>
          </a:p>
          <a:p>
            <a:pPr algn="just"/>
            <a:endParaRPr lang="ru-RU" sz="1600" dirty="0"/>
          </a:p>
        </p:txBody>
      </p:sp>
      <p:pic>
        <p:nvPicPr>
          <p:cNvPr id="8" name="Рисунок 7" descr="Screenshot_2015-03-31-09-09-46.png"/>
          <p:cNvPicPr>
            <a:picLocks noChangeAspect="1"/>
          </p:cNvPicPr>
          <p:nvPr/>
        </p:nvPicPr>
        <p:blipFill>
          <a:blip r:embed="rId2"/>
          <a:stretch>
            <a:fillRect/>
          </a:stretch>
        </p:blipFill>
        <p:spPr>
          <a:xfrm>
            <a:off x="8054488" y="1925514"/>
            <a:ext cx="3999765" cy="4718195"/>
          </a:xfrm>
          <a:prstGeom prst="rect">
            <a:avLst/>
          </a:prstGeom>
        </p:spPr>
      </p:pic>
    </p:spTree>
    <p:extLst>
      <p:ext uri="{BB962C8B-B14F-4D97-AF65-F5344CB8AC3E}">
        <p14:creationId xmlns:p14="http://schemas.microsoft.com/office/powerpoint/2010/main" val="1289493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152400"/>
            <a:ext cx="8229600" cy="847708"/>
          </a:xfrm>
        </p:spPr>
        <p:txBody>
          <a:bodyPr/>
          <a:lstStyle/>
          <a:p>
            <a:pPr algn="ctr"/>
            <a:r>
              <a:rPr lang="ru-RU" sz="4400" dirty="0" err="1"/>
              <a:t>Mahmyt</a:t>
            </a:r>
            <a:r>
              <a:rPr lang="ru-RU" sz="4400" dirty="0"/>
              <a:t> </a:t>
            </a:r>
            <a:r>
              <a:rPr lang="ru-RU" sz="4400" dirty="0" err="1"/>
              <a:t>Kaşgarly</a:t>
            </a:r>
            <a:endParaRPr lang="ru-RU" dirty="0"/>
          </a:p>
        </p:txBody>
      </p:sp>
      <p:sp>
        <p:nvSpPr>
          <p:cNvPr id="3" name="Содержимое 2"/>
          <p:cNvSpPr>
            <a:spLocks noGrp="1"/>
          </p:cNvSpPr>
          <p:nvPr>
            <p:ph sz="half" idx="1"/>
          </p:nvPr>
        </p:nvSpPr>
        <p:spPr>
          <a:xfrm>
            <a:off x="0" y="1142984"/>
            <a:ext cx="6945923" cy="5500726"/>
          </a:xfrm>
        </p:spPr>
        <p:txBody>
          <a:bodyPr>
            <a:noAutofit/>
          </a:bodyPr>
          <a:lstStyle/>
          <a:p>
            <a:pPr algn="just"/>
            <a:r>
              <a:rPr lang="ru-RU" sz="1900" dirty="0" err="1">
                <a:latin typeface="Times New Roman" panose="02020603050405020304" pitchFamily="18" charset="0"/>
                <a:cs typeface="Times New Roman" panose="02020603050405020304" pitchFamily="18" charset="0"/>
              </a:rPr>
              <a:t>Mahmyt</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Kaşgarly</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Nuh</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neslinden</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bäri</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ady</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tutulýan</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beýik</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türki</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halkyň</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ruhy</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we</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söz</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baýlygyny</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ýazga</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geçiren</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şahsyýetdir.Ol</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dürden</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gymmatly</a:t>
            </a:r>
            <a:r>
              <a:rPr lang="ru-RU" sz="1900" dirty="0" smtClean="0">
                <a:latin typeface="Times New Roman" panose="02020603050405020304" pitchFamily="18" charset="0"/>
                <a:cs typeface="Times New Roman" panose="02020603050405020304" pitchFamily="18" charset="0"/>
              </a:rPr>
              <a:t>,</a:t>
            </a:r>
            <a:r>
              <a:rPr lang="tk-TM"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baldan</a:t>
            </a:r>
            <a:r>
              <a:rPr lang="ru-RU" sz="1900" dirty="0" smtClean="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datly</a:t>
            </a:r>
            <a:r>
              <a:rPr lang="ru-RU" sz="1900" dirty="0" smtClean="0">
                <a:latin typeface="Times New Roman" panose="02020603050405020304" pitchFamily="18" charset="0"/>
                <a:cs typeface="Times New Roman" panose="02020603050405020304" pitchFamily="18" charset="0"/>
              </a:rPr>
              <a:t>,</a:t>
            </a:r>
            <a:r>
              <a:rPr lang="tk-TM"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şeker</a:t>
            </a:r>
            <a:r>
              <a:rPr lang="ru-RU" sz="1900" dirty="0" smtClean="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sözli</a:t>
            </a:r>
            <a:r>
              <a:rPr lang="ru-RU" sz="1900" dirty="0" smtClean="0">
                <a:latin typeface="Times New Roman" panose="02020603050405020304" pitchFamily="18" charset="0"/>
                <a:cs typeface="Times New Roman" panose="02020603050405020304" pitchFamily="18" charset="0"/>
              </a:rPr>
              <a:t>,</a:t>
            </a:r>
            <a:r>
              <a:rPr lang="tk-TM"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aydyň</a:t>
            </a:r>
            <a:r>
              <a:rPr lang="ru-RU" sz="1900" dirty="0" smtClean="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beýanly</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türkmen</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diliniň</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söz</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baýlygyny</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nesilleriň</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nesibesine</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gowşuran</a:t>
            </a:r>
            <a:r>
              <a:rPr lang="ru-RU" sz="1900" dirty="0" smtClean="0">
                <a:latin typeface="Times New Roman" panose="02020603050405020304" pitchFamily="18" charset="0"/>
                <a:cs typeface="Times New Roman" panose="02020603050405020304" pitchFamily="18" charset="0"/>
              </a:rPr>
              <a:t>,</a:t>
            </a:r>
            <a:r>
              <a:rPr lang="tk-TM"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türkmen</a:t>
            </a:r>
            <a:r>
              <a:rPr lang="ru-RU" sz="1900" dirty="0" smtClean="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diliniň</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ilkinji</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ensoklopediýasyny</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düzen</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alymdyr</a:t>
            </a:r>
            <a:r>
              <a:rPr lang="ru-RU" sz="1900" dirty="0">
                <a:latin typeface="Times New Roman" panose="02020603050405020304" pitchFamily="18" charset="0"/>
                <a:cs typeface="Times New Roman" panose="02020603050405020304" pitchFamily="18" charset="0"/>
              </a:rPr>
              <a:t>.</a:t>
            </a:r>
          </a:p>
          <a:p>
            <a:pPr algn="just"/>
            <a:r>
              <a:rPr lang="ru-RU" sz="1900" dirty="0" err="1">
                <a:latin typeface="Times New Roman" panose="02020603050405020304" pitchFamily="18" charset="0"/>
                <a:cs typeface="Times New Roman" panose="02020603050405020304" pitchFamily="18" charset="0"/>
              </a:rPr>
              <a:t>Mahmyt</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Kaşgarly</a:t>
            </a:r>
            <a:r>
              <a:rPr lang="ru-RU" sz="1900" dirty="0">
                <a:latin typeface="Times New Roman" panose="02020603050405020304" pitchFamily="18" charset="0"/>
                <a:cs typeface="Times New Roman" panose="02020603050405020304" pitchFamily="18" charset="0"/>
              </a:rPr>
              <a:t> 1008-da </a:t>
            </a:r>
            <a:r>
              <a:rPr lang="ru-RU" sz="1900" dirty="0" err="1">
                <a:latin typeface="Times New Roman" panose="02020603050405020304" pitchFamily="18" charset="0"/>
                <a:cs typeface="Times New Roman" panose="02020603050405020304" pitchFamily="18" charset="0"/>
              </a:rPr>
              <a:t>Gündogar</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türkistanyň</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uly</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welayaty</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Kaşgarda</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dogulýar.Onuň</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Kaşgar</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Lakany</a:t>
            </a:r>
            <a:r>
              <a:rPr lang="ru-RU" sz="1900" dirty="0">
                <a:latin typeface="Times New Roman" panose="02020603050405020304" pitchFamily="18" charset="0"/>
                <a:cs typeface="Times New Roman" panose="02020603050405020304" pitchFamily="18" charset="0"/>
              </a:rPr>
              <a:t>(</a:t>
            </a:r>
            <a:r>
              <a:rPr lang="ru-RU" sz="1900" dirty="0" err="1">
                <a:latin typeface="Times New Roman" panose="02020603050405020304" pitchFamily="18" charset="0"/>
                <a:cs typeface="Times New Roman" panose="02020603050405020304" pitchFamily="18" charset="0"/>
              </a:rPr>
              <a:t>nesbe</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dogan</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şäheri</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bilen</a:t>
            </a:r>
            <a:r>
              <a:rPr lang="ru-RU" sz="1900" dirty="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baglanyşykly</a:t>
            </a:r>
            <a:r>
              <a:rPr lang="tk-TM" sz="1900" dirty="0" smtClean="0">
                <a:latin typeface="Times New Roman" panose="02020603050405020304" pitchFamily="18" charset="0"/>
                <a:cs typeface="Times New Roman" panose="02020603050405020304" pitchFamily="18" charset="0"/>
              </a:rPr>
              <a:t>dy</a:t>
            </a:r>
            <a:r>
              <a:rPr lang="ru-RU" sz="1900" dirty="0" smtClean="0">
                <a:latin typeface="Times New Roman" panose="02020603050405020304" pitchFamily="18" charset="0"/>
                <a:cs typeface="Times New Roman" panose="02020603050405020304" pitchFamily="18" charset="0"/>
              </a:rPr>
              <a:t>r</a:t>
            </a:r>
            <a:r>
              <a:rPr lang="ru-RU" sz="1900" dirty="0">
                <a:latin typeface="Times New Roman" panose="02020603050405020304" pitchFamily="18" charset="0"/>
                <a:cs typeface="Times New Roman" panose="02020603050405020304" pitchFamily="18" charset="0"/>
              </a:rPr>
              <a:t>.</a:t>
            </a:r>
          </a:p>
          <a:p>
            <a:pPr algn="just"/>
            <a:r>
              <a:rPr lang="ru-RU" sz="1900" dirty="0" err="1">
                <a:latin typeface="Times New Roman" panose="02020603050405020304" pitchFamily="18" charset="0"/>
                <a:cs typeface="Times New Roman" panose="02020603050405020304" pitchFamily="18" charset="0"/>
              </a:rPr>
              <a:t>Onuň</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Türki</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diller</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diwany</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atly</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eserinde</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türkmen</a:t>
            </a:r>
            <a:r>
              <a:rPr lang="ru-RU" sz="1900" dirty="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diliniň</a:t>
            </a:r>
            <a:r>
              <a:rPr lang="tk-TM"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inçeliklerini</a:t>
            </a:r>
            <a:r>
              <a:rPr lang="ru-RU" sz="1900" dirty="0" smtClean="0">
                <a:latin typeface="Times New Roman" panose="02020603050405020304" pitchFamily="18" charset="0"/>
                <a:cs typeface="Times New Roman" panose="02020603050405020304" pitchFamily="18" charset="0"/>
              </a:rPr>
              <a:t>,</a:t>
            </a:r>
            <a:r>
              <a:rPr lang="tk-TM"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deňeşdirmeli</a:t>
            </a:r>
            <a:r>
              <a:rPr lang="ru-RU" sz="1900" dirty="0" smtClean="0">
                <a:latin typeface="Times New Roman" panose="02020603050405020304" pitchFamily="18" charset="0"/>
                <a:cs typeface="Times New Roman" panose="02020603050405020304" pitchFamily="18" charset="0"/>
              </a:rPr>
              <a:t>,</a:t>
            </a:r>
            <a:r>
              <a:rPr lang="tk-TM"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dili</a:t>
            </a:r>
            <a:r>
              <a:rPr lang="ru-RU" sz="1900" dirty="0" smtClean="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öwrenmek</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üçin</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özünden</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täze</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düzgenleri</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girizýär</a:t>
            </a:r>
            <a:r>
              <a:rPr lang="ru-RU" sz="1900" dirty="0" smtClean="0">
                <a:latin typeface="Times New Roman" panose="02020603050405020304" pitchFamily="18" charset="0"/>
                <a:cs typeface="Times New Roman" panose="02020603050405020304" pitchFamily="18" charset="0"/>
              </a:rPr>
              <a:t>.</a:t>
            </a:r>
            <a:r>
              <a:rPr lang="tk-TM"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Ol</a:t>
            </a:r>
            <a:r>
              <a:rPr lang="ru-RU" sz="1900" dirty="0" smtClean="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türkmen</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dil</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bilminiň</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ylmy</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esasyny</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goýan</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ilkinji</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alym</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we</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türkmen</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dilçynaslyk</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ylmyndaky</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kerwenbaşy</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hasaplanylýar</a:t>
            </a:r>
            <a:r>
              <a:rPr lang="ru-RU" sz="1900" dirty="0">
                <a:latin typeface="Times New Roman" panose="02020603050405020304" pitchFamily="18" charset="0"/>
                <a:cs typeface="Times New Roman" panose="02020603050405020304" pitchFamily="18" charset="0"/>
              </a:rPr>
              <a:t>.</a:t>
            </a:r>
          </a:p>
          <a:p>
            <a:pPr algn="just"/>
            <a:r>
              <a:rPr lang="ru-RU" sz="1900" dirty="0" err="1">
                <a:latin typeface="Times New Roman" panose="02020603050405020304" pitchFamily="18" charset="0"/>
                <a:cs typeface="Times New Roman" panose="02020603050405020304" pitchFamily="18" charset="0"/>
              </a:rPr>
              <a:t>Mahmyt</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Kaşgarly</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bu</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kitabyny</a:t>
            </a:r>
            <a:r>
              <a:rPr lang="ru-RU" sz="1900" dirty="0">
                <a:latin typeface="Times New Roman" panose="02020603050405020304" pitchFamily="18" charset="0"/>
                <a:cs typeface="Times New Roman" panose="02020603050405020304" pitchFamily="18" charset="0"/>
              </a:rPr>
              <a:t> 1072-da </a:t>
            </a:r>
            <a:r>
              <a:rPr lang="ru-RU" sz="1900" dirty="0" err="1">
                <a:latin typeface="Times New Roman" panose="02020603050405020304" pitchFamily="18" charset="0"/>
                <a:cs typeface="Times New Roman" panose="02020603050405020304" pitchFamily="18" charset="0"/>
              </a:rPr>
              <a:t>ýazyp</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başlap</a:t>
            </a:r>
            <a:r>
              <a:rPr lang="ru-RU" sz="1900" dirty="0">
                <a:latin typeface="Times New Roman" panose="02020603050405020304" pitchFamily="18" charset="0"/>
                <a:cs typeface="Times New Roman" panose="02020603050405020304" pitchFamily="18" charset="0"/>
              </a:rPr>
              <a:t> 1074- </a:t>
            </a:r>
            <a:r>
              <a:rPr lang="ru-RU" sz="1900" dirty="0" err="1">
                <a:latin typeface="Times New Roman" panose="02020603050405020304" pitchFamily="18" charset="0"/>
                <a:cs typeface="Times New Roman" panose="02020603050405020304" pitchFamily="18" charset="0"/>
              </a:rPr>
              <a:t>fewralynda</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hepdäniň</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ýekşenbe</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güni</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ýazyp</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gutarypdyr</a:t>
            </a:r>
            <a:r>
              <a:rPr lang="ru-RU" sz="1900" dirty="0" smtClean="0">
                <a:latin typeface="Times New Roman" panose="02020603050405020304" pitchFamily="18" charset="0"/>
                <a:cs typeface="Times New Roman" panose="02020603050405020304" pitchFamily="18" charset="0"/>
              </a:rPr>
              <a:t>.</a:t>
            </a:r>
            <a:r>
              <a:rPr lang="tk-TM"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Soňra</a:t>
            </a:r>
            <a:r>
              <a:rPr lang="ru-RU" sz="1900" dirty="0" smtClean="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ol</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kitaby</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bagdat</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halkyna</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sowgat</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edipdir</a:t>
            </a:r>
            <a:r>
              <a:rPr lang="ru-RU" sz="1900" dirty="0" smtClean="0">
                <a:latin typeface="Times New Roman" panose="02020603050405020304" pitchFamily="18" charset="0"/>
                <a:cs typeface="Times New Roman" panose="02020603050405020304" pitchFamily="18" charset="0"/>
              </a:rPr>
              <a:t>.</a:t>
            </a:r>
            <a:r>
              <a:rPr lang="tk-TM" sz="1900" dirty="0" smtClean="0">
                <a:latin typeface="Times New Roman" panose="02020603050405020304" pitchFamily="18" charset="0"/>
                <a:cs typeface="Times New Roman" panose="02020603050405020304" pitchFamily="18" charset="0"/>
              </a:rPr>
              <a:t> Şeýle-de ol öz kärtasynda ilkinji ýaponýany görkezen alymdyr. </a:t>
            </a:r>
            <a:r>
              <a:rPr lang="ru-RU" sz="1900" dirty="0" err="1" smtClean="0">
                <a:latin typeface="Times New Roman" panose="02020603050405020304" pitchFamily="18" charset="0"/>
                <a:cs typeface="Times New Roman" panose="02020603050405020304" pitchFamily="18" charset="0"/>
              </a:rPr>
              <a:t>Ol</a:t>
            </a:r>
            <a:r>
              <a:rPr lang="ru-RU" sz="1900" dirty="0" smtClean="0">
                <a:latin typeface="Times New Roman" panose="02020603050405020304" pitchFamily="18" charset="0"/>
                <a:cs typeface="Times New Roman" panose="02020603050405020304" pitchFamily="18" charset="0"/>
              </a:rPr>
              <a:t> </a:t>
            </a:r>
            <a:r>
              <a:rPr lang="ru-RU" sz="1900" dirty="0">
                <a:latin typeface="Times New Roman" panose="02020603050405020304" pitchFamily="18" charset="0"/>
                <a:cs typeface="Times New Roman" panose="02020603050405020304" pitchFamily="18" charset="0"/>
              </a:rPr>
              <a:t>1105 </a:t>
            </a:r>
            <a:r>
              <a:rPr lang="ru-RU" sz="1900" dirty="0" err="1">
                <a:latin typeface="Times New Roman" panose="02020603050405020304" pitchFamily="18" charset="0"/>
                <a:cs typeface="Times New Roman" panose="02020603050405020304" pitchFamily="18" charset="0"/>
              </a:rPr>
              <a:t>Kaşgarda</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aradan</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çykýar</a:t>
            </a:r>
            <a:r>
              <a:rPr lang="ru-RU" sz="1900" dirty="0">
                <a:latin typeface="Times New Roman" panose="02020603050405020304" pitchFamily="18" charset="0"/>
                <a:cs typeface="Times New Roman" panose="02020603050405020304" pitchFamily="18" charset="0"/>
              </a:rPr>
              <a:t>. </a:t>
            </a:r>
          </a:p>
        </p:txBody>
      </p:sp>
      <p:pic>
        <p:nvPicPr>
          <p:cNvPr id="6" name="Содержимое 5" descr="Screenshot_2015-03-31-09-13-24.png"/>
          <p:cNvPicPr>
            <a:picLocks noGrp="1" noChangeAspect="1"/>
          </p:cNvPicPr>
          <p:nvPr>
            <p:ph sz="half" idx="2"/>
          </p:nvPr>
        </p:nvPicPr>
        <p:blipFill>
          <a:blip r:embed="rId2"/>
          <a:stretch>
            <a:fillRect/>
          </a:stretch>
        </p:blipFill>
        <p:spPr>
          <a:xfrm>
            <a:off x="6945923" y="1142984"/>
            <a:ext cx="4932149" cy="5327075"/>
          </a:xfrm>
        </p:spPr>
      </p:pic>
    </p:spTree>
    <p:extLst>
      <p:ext uri="{BB962C8B-B14F-4D97-AF65-F5344CB8AC3E}">
        <p14:creationId xmlns:p14="http://schemas.microsoft.com/office/powerpoint/2010/main" val="4264603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1162" y="152400"/>
            <a:ext cx="9709638" cy="633394"/>
          </a:xfrm>
        </p:spPr>
        <p:txBody>
          <a:bodyPr>
            <a:normAutofit fontScale="90000"/>
          </a:bodyPr>
          <a:lstStyle/>
          <a:p>
            <a:pPr algn="ctr"/>
            <a:r>
              <a:rPr lang="tk-TM" dirty="0" smtClean="0"/>
              <a:t>Ibn Sina</a:t>
            </a:r>
            <a:endParaRPr lang="ru-RU" dirty="0"/>
          </a:p>
        </p:txBody>
      </p:sp>
      <p:sp>
        <p:nvSpPr>
          <p:cNvPr id="3" name="Содержимое 2"/>
          <p:cNvSpPr>
            <a:spLocks noGrp="1"/>
          </p:cNvSpPr>
          <p:nvPr>
            <p:ph sz="half" idx="1"/>
          </p:nvPr>
        </p:nvSpPr>
        <p:spPr>
          <a:xfrm>
            <a:off x="114300" y="1000108"/>
            <a:ext cx="7280030" cy="5857892"/>
          </a:xfrm>
        </p:spPr>
        <p:txBody>
          <a:bodyPr>
            <a:normAutofit fontScale="62500" lnSpcReduction="20000"/>
          </a:bodyPr>
          <a:lstStyle/>
          <a:p>
            <a:pPr marL="0" indent="0" algn="just">
              <a:lnSpc>
                <a:spcPct val="170000"/>
              </a:lnSpc>
              <a:buNone/>
            </a:pPr>
            <a:r>
              <a:rPr lang="tk-TM"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Ibn-Sina</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Biruniniň</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döwürdeşi</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bolup</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ol</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öz</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ýaşan</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döwrüniň</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iň</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kämil</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şahsyýeti</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hasaplanypdyr.Ol</a:t>
            </a:r>
            <a:r>
              <a:rPr lang="ru-RU" sz="1900" dirty="0" smtClean="0">
                <a:latin typeface="Times New Roman" panose="02020603050405020304" pitchFamily="18" charset="0"/>
                <a:cs typeface="Times New Roman" panose="02020603050405020304" pitchFamily="18" charset="0"/>
              </a:rPr>
              <a:t> 300 </a:t>
            </a:r>
            <a:r>
              <a:rPr lang="ru-RU" sz="1900" dirty="0" err="1" smtClean="0">
                <a:latin typeface="Times New Roman" panose="02020603050405020304" pitchFamily="18" charset="0"/>
                <a:cs typeface="Times New Roman" panose="02020603050405020304" pitchFamily="18" charset="0"/>
              </a:rPr>
              <a:t>den</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gowrak</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eserleriň</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awtorydyr</a:t>
            </a:r>
            <a:r>
              <a:rPr lang="ru-RU" sz="1900" dirty="0" smtClean="0">
                <a:latin typeface="Times New Roman" panose="02020603050405020304" pitchFamily="18" charset="0"/>
                <a:cs typeface="Times New Roman" panose="02020603050405020304" pitchFamily="18" charset="0"/>
              </a:rPr>
              <a:t>.</a:t>
            </a:r>
            <a:r>
              <a:rPr lang="tk-TM"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Onuň</a:t>
            </a:r>
            <a:r>
              <a:rPr lang="ru-RU" sz="1900" dirty="0" smtClean="0">
                <a:latin typeface="Times New Roman" panose="02020603050405020304" pitchFamily="18" charset="0"/>
                <a:cs typeface="Times New Roman" panose="02020603050405020304" pitchFamily="18" charset="0"/>
              </a:rPr>
              <a:t> “</a:t>
            </a:r>
            <a:r>
              <a:rPr lang="ru-RU" sz="1900" b="1" dirty="0" err="1" smtClean="0">
                <a:latin typeface="Times New Roman" panose="02020603050405020304" pitchFamily="18" charset="0"/>
                <a:cs typeface="Times New Roman" panose="02020603050405020304" pitchFamily="18" charset="0"/>
              </a:rPr>
              <a:t>Tebipçilik</a:t>
            </a:r>
            <a:r>
              <a:rPr lang="ru-RU" sz="1900" b="1" dirty="0" smtClean="0">
                <a:latin typeface="Times New Roman" panose="02020603050405020304" pitchFamily="18" charset="0"/>
                <a:cs typeface="Times New Roman" panose="02020603050405020304" pitchFamily="18" charset="0"/>
              </a:rPr>
              <a:t> </a:t>
            </a:r>
            <a:r>
              <a:rPr lang="ru-RU" sz="1900" b="1" dirty="0" err="1" smtClean="0">
                <a:latin typeface="Times New Roman" panose="02020603050405020304" pitchFamily="18" charset="0"/>
                <a:cs typeface="Times New Roman" panose="02020603050405020304" pitchFamily="18" charset="0"/>
              </a:rPr>
              <a:t>ylymynyň</a:t>
            </a:r>
            <a:r>
              <a:rPr lang="ru-RU" sz="1900" b="1" dirty="0" smtClean="0">
                <a:latin typeface="Times New Roman" panose="02020603050405020304" pitchFamily="18" charset="0"/>
                <a:cs typeface="Times New Roman" panose="02020603050405020304" pitchFamily="18" charset="0"/>
              </a:rPr>
              <a:t> </a:t>
            </a:r>
            <a:r>
              <a:rPr lang="ru-RU" sz="1900" b="1" dirty="0" err="1" smtClean="0">
                <a:latin typeface="Times New Roman" panose="02020603050405020304" pitchFamily="18" charset="0"/>
                <a:cs typeface="Times New Roman" panose="02020603050405020304" pitchFamily="18" charset="0"/>
              </a:rPr>
              <a:t>kanuny</a:t>
            </a:r>
            <a:r>
              <a:rPr lang="ru-RU" sz="1900" b="1" dirty="0" smtClean="0">
                <a:latin typeface="Times New Roman" panose="02020603050405020304" pitchFamily="18" charset="0"/>
                <a:cs typeface="Times New Roman" panose="02020603050405020304" pitchFamily="18" charset="0"/>
              </a:rPr>
              <a:t>”,”</a:t>
            </a:r>
            <a:r>
              <a:rPr lang="ru-RU" sz="1900" b="1" dirty="0" err="1" smtClean="0">
                <a:latin typeface="Times New Roman" panose="02020603050405020304" pitchFamily="18" charset="0"/>
                <a:cs typeface="Times New Roman" panose="02020603050405020304" pitchFamily="18" charset="0"/>
              </a:rPr>
              <a:t>Bilimler</a:t>
            </a:r>
            <a:r>
              <a:rPr lang="ru-RU" sz="1900" b="1" dirty="0" smtClean="0">
                <a:latin typeface="Times New Roman" panose="02020603050405020304" pitchFamily="18" charset="0"/>
                <a:cs typeface="Times New Roman" panose="02020603050405020304" pitchFamily="18" charset="0"/>
              </a:rPr>
              <a:t> </a:t>
            </a:r>
            <a:r>
              <a:rPr lang="ru-RU" sz="1900" b="1" dirty="0" err="1" smtClean="0">
                <a:latin typeface="Times New Roman" panose="02020603050405020304" pitchFamily="18" charset="0"/>
                <a:cs typeface="Times New Roman" panose="02020603050405020304" pitchFamily="18" charset="0"/>
              </a:rPr>
              <a:t>kitaby</a:t>
            </a:r>
            <a:r>
              <a:rPr lang="ru-RU" sz="1900" b="1" dirty="0" smtClean="0">
                <a:latin typeface="Times New Roman" panose="02020603050405020304" pitchFamily="18" charset="0"/>
                <a:cs typeface="Times New Roman" panose="02020603050405020304" pitchFamily="18" charset="0"/>
              </a:rPr>
              <a:t>”,”</a:t>
            </a:r>
            <a:r>
              <a:rPr lang="ru-RU" sz="1900" b="1" dirty="0" err="1" smtClean="0">
                <a:latin typeface="Times New Roman" panose="02020603050405020304" pitchFamily="18" charset="0"/>
                <a:cs typeface="Times New Roman" panose="02020603050405020304" pitchFamily="18" charset="0"/>
              </a:rPr>
              <a:t>Bu</a:t>
            </a:r>
            <a:r>
              <a:rPr lang="ru-RU" sz="1900" b="1" dirty="0" smtClean="0">
                <a:latin typeface="Times New Roman" panose="02020603050405020304" pitchFamily="18" charset="0"/>
                <a:cs typeface="Times New Roman" panose="02020603050405020304" pitchFamily="18" charset="0"/>
              </a:rPr>
              <a:t> </a:t>
            </a:r>
            <a:r>
              <a:rPr lang="ru-RU" sz="1900" b="1" dirty="0" err="1" smtClean="0">
                <a:latin typeface="Times New Roman" panose="02020603050405020304" pitchFamily="18" charset="0"/>
                <a:cs typeface="Times New Roman" panose="02020603050405020304" pitchFamily="18" charset="0"/>
              </a:rPr>
              <a:t>tadbiri</a:t>
            </a:r>
            <a:r>
              <a:rPr lang="ru-RU" sz="1900" b="1" dirty="0" smtClean="0">
                <a:latin typeface="Times New Roman" panose="02020603050405020304" pitchFamily="18" charset="0"/>
                <a:cs typeface="Times New Roman" panose="02020603050405020304" pitchFamily="18" charset="0"/>
              </a:rPr>
              <a:t> </a:t>
            </a:r>
            <a:r>
              <a:rPr lang="ru-RU" sz="1900" b="1" dirty="0" err="1" smtClean="0">
                <a:latin typeface="Times New Roman" panose="02020603050405020304" pitchFamily="18" charset="0"/>
                <a:cs typeface="Times New Roman" panose="02020603050405020304" pitchFamily="18" charset="0"/>
              </a:rPr>
              <a:t>manzel</a:t>
            </a:r>
            <a:r>
              <a:rPr lang="ru-RU" sz="1900" b="1"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kitaplary</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döwrüniň</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okaýjylarynda</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uly</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gyzyklanma</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döredipdir</a:t>
            </a:r>
            <a:r>
              <a:rPr lang="ru-RU" sz="1900" dirty="0" smtClean="0">
                <a:latin typeface="Times New Roman" panose="02020603050405020304" pitchFamily="18" charset="0"/>
                <a:cs typeface="Times New Roman" panose="02020603050405020304" pitchFamily="18" charset="0"/>
              </a:rPr>
              <a:t>.</a:t>
            </a:r>
            <a:r>
              <a:rPr lang="tk-TM"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Şeýlede</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onuň</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medissina</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ylmyna</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goşan</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goşandy</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örän</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ulydyr</a:t>
            </a:r>
            <a:r>
              <a:rPr lang="ru-RU" sz="1900" dirty="0" smtClean="0">
                <a:latin typeface="Times New Roman" panose="02020603050405020304" pitchFamily="18" charset="0"/>
                <a:cs typeface="Times New Roman" panose="02020603050405020304" pitchFamily="18" charset="0"/>
              </a:rPr>
              <a:t>.</a:t>
            </a:r>
            <a:r>
              <a:rPr lang="tk-TM"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Alymlaryň</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aýtmaklaryna</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görä</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Ibn</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Sinanyň</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eserleri</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häzirki</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döwründe</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Ýewropanyň</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medissinasynda</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giňden</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peýdalanylýar</a:t>
            </a:r>
            <a:r>
              <a:rPr lang="ru-RU" sz="1900" dirty="0" smtClean="0">
                <a:latin typeface="Times New Roman" panose="02020603050405020304" pitchFamily="18" charset="0"/>
                <a:cs typeface="Times New Roman" panose="02020603050405020304" pitchFamily="18" charset="0"/>
              </a:rPr>
              <a:t>.</a:t>
            </a:r>
          </a:p>
          <a:p>
            <a:pPr marL="0" indent="0" algn="just">
              <a:lnSpc>
                <a:spcPct val="170000"/>
              </a:lnSpc>
              <a:buNone/>
            </a:pPr>
            <a:r>
              <a:rPr lang="tk-TM"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Türkmenler</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tarapyndan</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Lukman</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hekim</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diýip</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tanalýan</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bu</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orta</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asyr</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akyldary</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diňe</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medissina</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ylmynyň</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üstünde</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işleman</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eýsem</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pedagogiki</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düşünjeleri</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we</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okatmagyň</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usullary</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hakyndaky</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ýazan</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ýazgylary</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nesillere</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terbiýeçilik</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mekdep</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bolup</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durýar</a:t>
            </a:r>
            <a:r>
              <a:rPr lang="ru-RU" sz="1900" dirty="0" smtClean="0">
                <a:latin typeface="Times New Roman" panose="02020603050405020304" pitchFamily="18" charset="0"/>
                <a:cs typeface="Times New Roman" panose="02020603050405020304" pitchFamily="18" charset="0"/>
              </a:rPr>
              <a:t>.</a:t>
            </a:r>
            <a:r>
              <a:rPr lang="tk-TM"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Ol</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adamyň</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asylly</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ýa</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ýaramaz</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bolup</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ýetişmegiň</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sebäbi</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özüne</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baglydyr</a:t>
            </a:r>
            <a:r>
              <a:rPr lang="ru-RU" sz="1900" dirty="0" smtClean="0">
                <a:latin typeface="Times New Roman" panose="02020603050405020304" pitchFamily="18" charset="0"/>
                <a:cs typeface="Times New Roman" panose="02020603050405020304" pitchFamily="18" charset="0"/>
              </a:rPr>
              <a:t>,</a:t>
            </a:r>
            <a:r>
              <a:rPr lang="tk-TM"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dünýadäki</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bar</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zatlar</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öz</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tebigaty</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boýunça</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kämilleşmäge</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ymtylmagy</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onuň</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ahlak</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sypatdyr</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diýen</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pedagogiki</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pikiri</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öňe</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sürüpdir.Ol</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her</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bar</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adamyň</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öz</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isleg</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bähbitlerni</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kanagatlandyrmak</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bilen</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bir</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hatarda</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öz</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ýaşaýan</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jemgiýetinde-de</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peýda</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getirmelidigni</a:t>
            </a:r>
            <a:r>
              <a:rPr lang="ru-RU" sz="1900" dirty="0" smtClean="0">
                <a:latin typeface="Times New Roman" panose="02020603050405020304" pitchFamily="18" charset="0"/>
                <a:cs typeface="Times New Roman" panose="02020603050405020304" pitchFamily="18" charset="0"/>
              </a:rPr>
              <a:t> </a:t>
            </a:r>
            <a:r>
              <a:rPr lang="ru-RU" sz="1900" dirty="0" err="1" smtClean="0">
                <a:latin typeface="Times New Roman" panose="02020603050405020304" pitchFamily="18" charset="0"/>
                <a:cs typeface="Times New Roman" panose="02020603050405020304" pitchFamily="18" charset="0"/>
              </a:rPr>
              <a:t>nygtaýar</a:t>
            </a:r>
            <a:r>
              <a:rPr lang="ru-RU" sz="1900" dirty="0" smtClean="0">
                <a:latin typeface="Times New Roman" panose="02020603050405020304" pitchFamily="18" charset="0"/>
                <a:cs typeface="Times New Roman" panose="02020603050405020304" pitchFamily="18" charset="0"/>
              </a:rPr>
              <a:t>.</a:t>
            </a:r>
            <a:r>
              <a:rPr lang="tk-TM" sz="1900" dirty="0" smtClean="0">
                <a:latin typeface="Times New Roman" panose="02020603050405020304" pitchFamily="18" charset="0"/>
                <a:cs typeface="Times New Roman" panose="02020603050405020304" pitchFamily="18" charset="0"/>
              </a:rPr>
              <a:t> Ibn Sina filosof logikanyň meselelerine hem aýratyn üns beripdir. Ol logikany pikiriň öz tebigatyndan alynýan pikriň kanunlary we görnüşleri baradaky ylym diýip kesgitleýär. Logika hakykylyk baradaky ylym bolup, pikir ýäretmaniň görnüşlerini we subut etmekligi öwrenýär. </a:t>
            </a:r>
          </a:p>
          <a:p>
            <a:pPr marL="0" indent="0" algn="just">
              <a:lnSpc>
                <a:spcPct val="170000"/>
              </a:lnSpc>
              <a:buNone/>
            </a:pPr>
            <a:r>
              <a:rPr lang="tk-TM" sz="1900" dirty="0" smtClean="0">
                <a:latin typeface="Times New Roman" panose="02020603050405020304" pitchFamily="18" charset="0"/>
                <a:cs typeface="Times New Roman" panose="02020603050405020304" pitchFamily="18" charset="0"/>
              </a:rPr>
              <a:t>Ibn  Sinanyň “Söýgi barada” atly eserinde beýan eden Gözel Zanan ak göwünli hyzmat etmek baradaky pikiri turbadurlaryň şygyrýetiniň hem-de orta asyryň soňunda Ýewropada Danteniň söýgi taglymatynyň esasyny düzýär. </a:t>
            </a:r>
          </a:p>
          <a:p>
            <a:pPr marL="0" indent="0" algn="just">
              <a:lnSpc>
                <a:spcPct val="170000"/>
              </a:lnSpc>
              <a:buNone/>
            </a:pPr>
            <a:r>
              <a:rPr lang="tk-TM" sz="1900" dirty="0" smtClean="0">
                <a:latin typeface="Times New Roman" panose="02020603050405020304" pitchFamily="18" charset="0"/>
                <a:cs typeface="Times New Roman" panose="02020603050405020304" pitchFamily="18" charset="0"/>
              </a:rPr>
              <a:t>Ibn Sina adamyň ruhy baýlygyny artdyrmakda, onuň ruhybelentligini üpjün etmekde ynsan ömrüniň manysyny açyp görkezýän filosofiýa ylmyna uly ähmiýet beripdir. “Filosofiýa oýlanmak sungatydyr, adam bu sungatdan özüniň ýaşamagynyň näme maksadynyň barlygyna düşünmegiň we öz kalbyna asyllylyk guýmak, ony kämilleşdirmek üçin öz işini nämä gönükdirmek gerekdigini sapagyny alýar “ diýip belläpdir. </a:t>
            </a:r>
            <a:endParaRPr lang="ru-RU" sz="1900" dirty="0" smtClean="0">
              <a:latin typeface="Times New Roman" panose="02020603050405020304" pitchFamily="18" charset="0"/>
              <a:cs typeface="Times New Roman" panose="02020603050405020304" pitchFamily="18" charset="0"/>
            </a:endParaRPr>
          </a:p>
          <a:p>
            <a:pPr marL="0" indent="0" algn="just">
              <a:lnSpc>
                <a:spcPct val="170000"/>
              </a:lnSpc>
              <a:buNone/>
            </a:pPr>
            <a:endParaRPr lang="ru-RU" dirty="0" smtClean="0"/>
          </a:p>
          <a:p>
            <a:endParaRPr lang="ru-RU" dirty="0"/>
          </a:p>
        </p:txBody>
      </p:sp>
      <p:pic>
        <p:nvPicPr>
          <p:cNvPr id="6" name="Содержимое 5" descr="Screenshot_2015-03-31-14-54-31.png"/>
          <p:cNvPicPr>
            <a:picLocks noGrp="1" noChangeAspect="1"/>
          </p:cNvPicPr>
          <p:nvPr>
            <p:ph sz="half" idx="2"/>
          </p:nvPr>
        </p:nvPicPr>
        <p:blipFill>
          <a:blip r:embed="rId2"/>
          <a:stretch>
            <a:fillRect/>
          </a:stretch>
        </p:blipFill>
        <p:spPr>
          <a:xfrm>
            <a:off x="7535008" y="1149595"/>
            <a:ext cx="4440115" cy="5494115"/>
          </a:xfrm>
        </p:spPr>
      </p:pic>
    </p:spTree>
    <p:extLst>
      <p:ext uri="{BB962C8B-B14F-4D97-AF65-F5344CB8AC3E}">
        <p14:creationId xmlns:p14="http://schemas.microsoft.com/office/powerpoint/2010/main" val="704861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6862" y="152400"/>
            <a:ext cx="9823938" cy="847708"/>
          </a:xfrm>
        </p:spPr>
        <p:txBody>
          <a:bodyPr/>
          <a:lstStyle/>
          <a:p>
            <a:pPr algn="ctr"/>
            <a:r>
              <a:rPr lang="tk-TM" sz="3200" dirty="0" smtClean="0"/>
              <a:t>Gyýasseddin </a:t>
            </a:r>
            <a:r>
              <a:rPr lang="tk-TM" sz="3200" dirty="0"/>
              <a:t>Abul Kasym Omar ibn Ybraýym</a:t>
            </a:r>
            <a:endParaRPr lang="ru-RU" sz="3200" dirty="0"/>
          </a:p>
        </p:txBody>
      </p:sp>
      <p:sp>
        <p:nvSpPr>
          <p:cNvPr id="3" name="Содержимое 2"/>
          <p:cNvSpPr>
            <a:spLocks noGrp="1"/>
          </p:cNvSpPr>
          <p:nvPr>
            <p:ph sz="half" idx="1"/>
          </p:nvPr>
        </p:nvSpPr>
        <p:spPr>
          <a:xfrm>
            <a:off x="246185" y="1214437"/>
            <a:ext cx="6392007" cy="5429273"/>
          </a:xfrm>
        </p:spPr>
        <p:txBody>
          <a:bodyPr>
            <a:noAutofit/>
          </a:bodyPr>
          <a:lstStyle/>
          <a:p>
            <a:pPr marL="0" indent="0" algn="just">
              <a:buNone/>
            </a:pPr>
            <a:r>
              <a:rPr lang="tk-TM" sz="1200" dirty="0" smtClean="0"/>
              <a:t>	</a:t>
            </a:r>
            <a:r>
              <a:rPr lang="tk-TM" sz="1500" dirty="0" smtClean="0">
                <a:latin typeface="Times New Roman" panose="02020603050405020304" pitchFamily="18" charset="0"/>
                <a:cs typeface="Times New Roman" panose="02020603050405020304" pitchFamily="18" charset="0"/>
              </a:rPr>
              <a:t>Beýik </a:t>
            </a:r>
            <a:r>
              <a:rPr lang="tk-TM" sz="1500" dirty="0">
                <a:latin typeface="Times New Roman" panose="02020603050405020304" pitchFamily="18" charset="0"/>
                <a:cs typeface="Times New Roman" panose="02020603050405020304" pitchFamily="18" charset="0"/>
              </a:rPr>
              <a:t>Seljukly Türkmen döwletiniň dowam eden döwründe ýaşan Omar Haýýam (1040-1123) 1040-njy ýylda Nişapurda çadyrçy ussanyň maşgalasynda eneden bolýar. Onyň ady Gyýasseddin Abul Kasym Omar ibn Ybraýym bolupdyr. Ol 1074-nji ýylda Mälik şanyň weziri Nyzamalmülkiň çakylygy boýunça Yspyhana köşge  weziriň we soltanyň maslahatçysy edilip çagyrylýar. Ol şol ýerde Mälik şanyň islegi esasynda gün senenamasyny işläp düzýär. Onuň işläp düzen bu gün senenamasy Aý senenamasy ýagny hijri kamary senenamasyndan tapawutlulykda ýeriň güniň daşyndan aýlanyp başlandygyndan alyp gaýdylýar. Ol öz döwrüniň meşhur matematigi, astranomigi bolman eýsem şol bir wagtyň özünde  şahyr hem bolupdyr. Onuň ýazan iki setirli uly manyly rubagylary häzire çenli gelip ýetipdir</a:t>
            </a:r>
            <a:r>
              <a:rPr lang="tk-TM" sz="1500" dirty="0" smtClean="0">
                <a:latin typeface="Times New Roman" panose="02020603050405020304" pitchFamily="18" charset="0"/>
                <a:cs typeface="Times New Roman" panose="02020603050405020304" pitchFamily="18" charset="0"/>
              </a:rPr>
              <a:t>.</a:t>
            </a:r>
          </a:p>
          <a:p>
            <a:pPr marL="0" indent="0" algn="just">
              <a:buNone/>
            </a:pPr>
            <a:r>
              <a:rPr lang="tk-TM" sz="1500" dirty="0" smtClean="0">
                <a:latin typeface="Times New Roman" panose="02020603050405020304" pitchFamily="18" charset="0"/>
                <a:cs typeface="Times New Roman" panose="02020603050405020304" pitchFamily="18" charset="0"/>
              </a:rPr>
              <a:t>	Omar Haýýam öz döwrüniň ýiti filosof alymy hem-de ýokary çeperçilik we çuň manyly rubagylary bilen düýäde meşhurlyk gazanan şahyr bolupdyr. Omar Haýýamyň  filosofiki garaýyşlary  pantaistik we dualistik häsiýetli bolupdyr. Onuň pikirinw görä, dünýäni ilkinji dörediji hudaýdyr. “Tebigata hem Hudaýa hem diňe paýhas arkaly akyl ýetirip bolýar”. Şeýlede ol Filosofiýanyň  wezipesi ähliumumy barlyga akyl ýetirmekden ybaratdyr diýip belleýär. </a:t>
            </a:r>
            <a:endParaRPr lang="tk-TM" sz="1500" dirty="0">
              <a:latin typeface="Times New Roman" panose="02020603050405020304" pitchFamily="18" charset="0"/>
              <a:cs typeface="Times New Roman" panose="02020603050405020304" pitchFamily="18" charset="0"/>
            </a:endParaRPr>
          </a:p>
          <a:p>
            <a:pPr marL="0" indent="0" algn="just">
              <a:buNone/>
            </a:pPr>
            <a:r>
              <a:rPr lang="tk-TM" sz="1500" dirty="0" smtClean="0">
                <a:latin typeface="Times New Roman" panose="02020603050405020304" pitchFamily="18" charset="0"/>
                <a:cs typeface="Times New Roman" panose="02020603050405020304" pitchFamily="18" charset="0"/>
              </a:rPr>
              <a:t>	Omar Haýýamyň rubagylarynda adamzadyň maddy dünýädaki ösüşiniň iň ýokary basgançagydygyny, bu ýagdaýyň onuň akyl-huşundan ybaratdygyny nygtamak bilen ynsanperwerlige, watansöýjülige, zähmetsöýerlige, ýokary ahlaklylyga, şu dünýäniň eşretlerinden peýdalanmaga, ruhybelentlige çagyrypdyr, terkidünýäligi, zalymlygy, adalatsyzlygy ýazgarypdyr. </a:t>
            </a:r>
            <a:endParaRPr lang="ru-RU" sz="1500" dirty="0">
              <a:latin typeface="Times New Roman" panose="02020603050405020304" pitchFamily="18" charset="0"/>
              <a:cs typeface="Times New Roman" panose="02020603050405020304" pitchFamily="18" charset="0"/>
            </a:endParaRPr>
          </a:p>
        </p:txBody>
      </p:sp>
      <p:pic>
        <p:nvPicPr>
          <p:cNvPr id="5" name="Содержимое 4" descr="Screenshot_2015-03-31-14-51-43.png"/>
          <p:cNvPicPr>
            <a:picLocks noGrp="1" noChangeAspect="1"/>
          </p:cNvPicPr>
          <p:nvPr>
            <p:ph sz="half" idx="2"/>
          </p:nvPr>
        </p:nvPicPr>
        <p:blipFill>
          <a:blip r:embed="rId2"/>
          <a:stretch>
            <a:fillRect/>
          </a:stretch>
        </p:blipFill>
        <p:spPr>
          <a:xfrm>
            <a:off x="6901962" y="1214438"/>
            <a:ext cx="5073160" cy="5429272"/>
          </a:xfrm>
        </p:spPr>
      </p:pic>
    </p:spTree>
    <p:extLst>
      <p:ext uri="{BB962C8B-B14F-4D97-AF65-F5344CB8AC3E}">
        <p14:creationId xmlns:p14="http://schemas.microsoft.com/office/powerpoint/2010/main" val="457740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tk-TM" dirty="0"/>
              <a:t>Muhammet ibn Musa al-Horezm</a:t>
            </a:r>
            <a:endParaRPr lang="ru-RU" dirty="0"/>
          </a:p>
        </p:txBody>
      </p:sp>
      <p:sp>
        <p:nvSpPr>
          <p:cNvPr id="3" name="Объект 2"/>
          <p:cNvSpPr>
            <a:spLocks noGrp="1"/>
          </p:cNvSpPr>
          <p:nvPr>
            <p:ph sz="half" idx="1"/>
          </p:nvPr>
        </p:nvSpPr>
        <p:spPr>
          <a:xfrm>
            <a:off x="0" y="1354015"/>
            <a:ext cx="6919546" cy="5275385"/>
          </a:xfrm>
        </p:spPr>
        <p:txBody>
          <a:bodyPr>
            <a:noAutofit/>
          </a:bodyPr>
          <a:lstStyle/>
          <a:p>
            <a:pPr algn="just"/>
            <a:r>
              <a:rPr lang="tk-TM" sz="3200" dirty="0" smtClean="0">
                <a:latin typeface="Times New Roman" panose="02020603050405020304" pitchFamily="18" charset="0"/>
                <a:cs typeface="Times New Roman" panose="02020603050405020304" pitchFamily="18" charset="0"/>
              </a:rPr>
              <a:t>Dünýä ylmynyň dürli pudaklarynyň ösüşine uly goşant goşan alymlaryň biri Muhammet ibn Musa al-Horezmidir Könürgençli alym al-Horezminiň matematika,  astranomiýa, ylmyna goşan goşandy uludyr. Horezmi  dünýä ylmyna Algebrany beren alymdyr. Ol Bagdat halyfy Mamunyny tarapyndan açylan Akyldarlar öýüne ýolbaşçylyk edipdir. </a:t>
            </a:r>
            <a:endParaRPr lang="ru-RU" sz="3200"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19546" y="1274763"/>
            <a:ext cx="5144635" cy="5240337"/>
          </a:xfrm>
        </p:spPr>
      </p:pic>
    </p:spTree>
    <p:extLst>
      <p:ext uri="{BB962C8B-B14F-4D97-AF65-F5344CB8AC3E}">
        <p14:creationId xmlns:p14="http://schemas.microsoft.com/office/powerpoint/2010/main" val="8957985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291</TotalTime>
  <Words>1298</Words>
  <Application>Microsoft Office PowerPoint</Application>
  <PresentationFormat>Широкоэкранный</PresentationFormat>
  <Paragraphs>45</Paragraphs>
  <Slides>17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Arial</vt:lpstr>
      <vt:lpstr>Century Gothic</vt:lpstr>
      <vt:lpstr>Times New Roman</vt:lpstr>
      <vt:lpstr>Wingdings 3</vt:lpstr>
      <vt:lpstr>Ион</vt:lpstr>
      <vt:lpstr>Gündogar akyldarlaryň filosofiki garaýyşlary </vt:lpstr>
      <vt:lpstr>Orta asyr filosofiýasy, onuň Gündogaryň we Günbataryň ýurtlarynda ösüş aýratynlyklary we özara baglanyşyklary.  </vt:lpstr>
      <vt:lpstr>Презентация PowerPoint</vt:lpstr>
      <vt:lpstr>Orta asyrlarda ýaşan türkmen akyldarlarynyň – Al-Horezminiň, Farabynyň, Ibn-Sinanyň, Abu Reýhan Birunynyň, Omar Haýýamyň we beýlekileriň filosofiki garaýyşlary. </vt:lpstr>
      <vt:lpstr>Orta asyrlarda gündogaryň ösmegine goşant goşan türkmen şahsyýetler</vt:lpstr>
      <vt:lpstr>Mahmyt Kaşgarly</vt:lpstr>
      <vt:lpstr>Ibn Sina</vt:lpstr>
      <vt:lpstr>Gyýasseddin Abul Kasym Omar ibn Ybraýym</vt:lpstr>
      <vt:lpstr>Muhammet ibn Musa al-Horezm</vt:lpstr>
      <vt:lpstr>Al Farabi </vt:lpstr>
      <vt:lpstr>Döwletmämmet Azadynyň, Magtymguly Pyragynyň, olaryň yzyna eýeriji türkmen nusgawy şahyrlaryň we akyldarlaryň filosofiki garaýyşlary. </vt:lpstr>
      <vt:lpstr>Презентация PowerPoint</vt:lpstr>
      <vt:lpstr>Magtymguly Pragy</vt:lpstr>
      <vt:lpstr>Mämmetweli Kemine</vt:lpstr>
      <vt:lpstr>Презентация PowerPoint</vt:lpstr>
      <vt:lpstr>XX asyrda Türkmenistanda filosofiýa ylmynyň ösüşi. Türkmen jemgyýetinde häzirki zaman filosofiki meseleler.  </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Lenovo</dc:creator>
  <cp:lastModifiedBy>Lenovo</cp:lastModifiedBy>
  <cp:revision>22</cp:revision>
  <dcterms:created xsi:type="dcterms:W3CDTF">2019-02-23T03:53:39Z</dcterms:created>
  <dcterms:modified xsi:type="dcterms:W3CDTF">2019-10-15T09:24:06Z</dcterms:modified>
</cp:coreProperties>
</file>