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64" r:id="rId5"/>
    <p:sldId id="267" r:id="rId6"/>
    <p:sldId id="262" r:id="rId7"/>
    <p:sldId id="259" r:id="rId8"/>
    <p:sldId id="266" r:id="rId9"/>
    <p:sldId id="263" r:id="rId10"/>
    <p:sldId id="265" r:id="rId11"/>
    <p:sldId id="275" r:id="rId12"/>
    <p:sldId id="278" r:id="rId13"/>
    <p:sldId id="268" r:id="rId14"/>
    <p:sldId id="269" r:id="rId15"/>
    <p:sldId id="270" r:id="rId16"/>
    <p:sldId id="271" r:id="rId17"/>
    <p:sldId id="272" r:id="rId18"/>
    <p:sldId id="273" r:id="rId19"/>
    <p:sldId id="274" r:id="rId20"/>
  </p:sldIdLst>
  <p:sldSz cx="9144000" cy="6858000" type="screen4x3"/>
  <p:notesSz cx="6858000" cy="9144000"/>
  <p:defaultTextStyle>
    <a:defPPr>
      <a:defRPr lang="tk-T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84" autoAdjust="0"/>
  </p:normalViewPr>
  <p:slideViewPr>
    <p:cSldViewPr>
      <p:cViewPr varScale="1">
        <p:scale>
          <a:sx n="78" d="100"/>
          <a:sy n="78" d="100"/>
        </p:scale>
        <p:origin x="-165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tk-TM"/>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tk-TM"/>
          </a:p>
        </p:txBody>
      </p:sp>
      <p:sp>
        <p:nvSpPr>
          <p:cNvPr id="4" name="Дата 3"/>
          <p:cNvSpPr>
            <a:spLocks noGrp="1"/>
          </p:cNvSpPr>
          <p:nvPr>
            <p:ph type="dt" sz="half" idx="10"/>
          </p:nvPr>
        </p:nvSpPr>
        <p:spPr/>
        <p:txBody>
          <a:bodyPr/>
          <a:lstStyle/>
          <a:p>
            <a:fld id="{C75CE741-DEB3-4B38-92B0-52BFB962D485}" type="datetimeFigureOut">
              <a:rPr lang="tk-TM" smtClean="0"/>
              <a:t>23.12.20</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388790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10"/>
          </p:nvPr>
        </p:nvSpPr>
        <p:spPr/>
        <p:txBody>
          <a:bodyPr/>
          <a:lstStyle/>
          <a:p>
            <a:fld id="{C75CE741-DEB3-4B38-92B0-52BFB962D485}" type="datetimeFigureOut">
              <a:rPr lang="tk-TM" smtClean="0"/>
              <a:t>23.12.20</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2613253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tk-TM"/>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10"/>
          </p:nvPr>
        </p:nvSpPr>
        <p:spPr/>
        <p:txBody>
          <a:bodyPr/>
          <a:lstStyle/>
          <a:p>
            <a:fld id="{C75CE741-DEB3-4B38-92B0-52BFB962D485}" type="datetimeFigureOut">
              <a:rPr lang="tk-TM" smtClean="0"/>
              <a:t>23.12.20</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1381102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10"/>
          </p:nvPr>
        </p:nvSpPr>
        <p:spPr/>
        <p:txBody>
          <a:bodyPr/>
          <a:lstStyle/>
          <a:p>
            <a:fld id="{C75CE741-DEB3-4B38-92B0-52BFB962D485}" type="datetimeFigureOut">
              <a:rPr lang="tk-TM" smtClean="0"/>
              <a:t>23.12.20</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12184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tk-TM"/>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75CE741-DEB3-4B38-92B0-52BFB962D485}" type="datetimeFigureOut">
              <a:rPr lang="tk-TM" smtClean="0"/>
              <a:t>23.12.20</a:t>
            </a:fld>
            <a:endParaRPr lang="tk-TM"/>
          </a:p>
        </p:txBody>
      </p:sp>
      <p:sp>
        <p:nvSpPr>
          <p:cNvPr id="5" name="Нижний колонтитул 4"/>
          <p:cNvSpPr>
            <a:spLocks noGrp="1"/>
          </p:cNvSpPr>
          <p:nvPr>
            <p:ph type="ftr" sz="quarter" idx="11"/>
          </p:nvPr>
        </p:nvSpPr>
        <p:spPr/>
        <p:txBody>
          <a:bodyPr/>
          <a:lstStyle/>
          <a:p>
            <a:endParaRPr lang="tk-TM"/>
          </a:p>
        </p:txBody>
      </p:sp>
      <p:sp>
        <p:nvSpPr>
          <p:cNvPr id="6" name="Номер слайда 5"/>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591632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5" name="Дата 4"/>
          <p:cNvSpPr>
            <a:spLocks noGrp="1"/>
          </p:cNvSpPr>
          <p:nvPr>
            <p:ph type="dt" sz="half" idx="10"/>
          </p:nvPr>
        </p:nvSpPr>
        <p:spPr/>
        <p:txBody>
          <a:bodyPr/>
          <a:lstStyle/>
          <a:p>
            <a:fld id="{C75CE741-DEB3-4B38-92B0-52BFB962D485}" type="datetimeFigureOut">
              <a:rPr lang="tk-TM" smtClean="0"/>
              <a:t>23.12.20</a:t>
            </a:fld>
            <a:endParaRPr lang="tk-TM"/>
          </a:p>
        </p:txBody>
      </p:sp>
      <p:sp>
        <p:nvSpPr>
          <p:cNvPr id="6" name="Нижний колонтитул 5"/>
          <p:cNvSpPr>
            <a:spLocks noGrp="1"/>
          </p:cNvSpPr>
          <p:nvPr>
            <p:ph type="ftr" sz="quarter" idx="11"/>
          </p:nvPr>
        </p:nvSpPr>
        <p:spPr/>
        <p:txBody>
          <a:bodyPr/>
          <a:lstStyle/>
          <a:p>
            <a:endParaRPr lang="tk-TM"/>
          </a:p>
        </p:txBody>
      </p:sp>
      <p:sp>
        <p:nvSpPr>
          <p:cNvPr id="7" name="Номер слайда 6"/>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259821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tk-TM"/>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7" name="Дата 6"/>
          <p:cNvSpPr>
            <a:spLocks noGrp="1"/>
          </p:cNvSpPr>
          <p:nvPr>
            <p:ph type="dt" sz="half" idx="10"/>
          </p:nvPr>
        </p:nvSpPr>
        <p:spPr/>
        <p:txBody>
          <a:bodyPr/>
          <a:lstStyle/>
          <a:p>
            <a:fld id="{C75CE741-DEB3-4B38-92B0-52BFB962D485}" type="datetimeFigureOut">
              <a:rPr lang="tk-TM" smtClean="0"/>
              <a:t>23.12.20</a:t>
            </a:fld>
            <a:endParaRPr lang="tk-TM"/>
          </a:p>
        </p:txBody>
      </p:sp>
      <p:sp>
        <p:nvSpPr>
          <p:cNvPr id="8" name="Нижний колонтитул 7"/>
          <p:cNvSpPr>
            <a:spLocks noGrp="1"/>
          </p:cNvSpPr>
          <p:nvPr>
            <p:ph type="ftr" sz="quarter" idx="11"/>
          </p:nvPr>
        </p:nvSpPr>
        <p:spPr/>
        <p:txBody>
          <a:bodyPr/>
          <a:lstStyle/>
          <a:p>
            <a:endParaRPr lang="tk-TM"/>
          </a:p>
        </p:txBody>
      </p:sp>
      <p:sp>
        <p:nvSpPr>
          <p:cNvPr id="9" name="Номер слайда 8"/>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4248130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tk-TM"/>
          </a:p>
        </p:txBody>
      </p:sp>
      <p:sp>
        <p:nvSpPr>
          <p:cNvPr id="3" name="Дата 2"/>
          <p:cNvSpPr>
            <a:spLocks noGrp="1"/>
          </p:cNvSpPr>
          <p:nvPr>
            <p:ph type="dt" sz="half" idx="10"/>
          </p:nvPr>
        </p:nvSpPr>
        <p:spPr/>
        <p:txBody>
          <a:bodyPr/>
          <a:lstStyle/>
          <a:p>
            <a:fld id="{C75CE741-DEB3-4B38-92B0-52BFB962D485}" type="datetimeFigureOut">
              <a:rPr lang="tk-TM" smtClean="0"/>
              <a:t>23.12.20</a:t>
            </a:fld>
            <a:endParaRPr lang="tk-TM"/>
          </a:p>
        </p:txBody>
      </p:sp>
      <p:sp>
        <p:nvSpPr>
          <p:cNvPr id="4" name="Нижний колонтитул 3"/>
          <p:cNvSpPr>
            <a:spLocks noGrp="1"/>
          </p:cNvSpPr>
          <p:nvPr>
            <p:ph type="ftr" sz="quarter" idx="11"/>
          </p:nvPr>
        </p:nvSpPr>
        <p:spPr/>
        <p:txBody>
          <a:bodyPr/>
          <a:lstStyle/>
          <a:p>
            <a:endParaRPr lang="tk-TM"/>
          </a:p>
        </p:txBody>
      </p:sp>
      <p:sp>
        <p:nvSpPr>
          <p:cNvPr id="5" name="Номер слайда 4"/>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3827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75CE741-DEB3-4B38-92B0-52BFB962D485}" type="datetimeFigureOut">
              <a:rPr lang="tk-TM" smtClean="0"/>
              <a:t>23.12.20</a:t>
            </a:fld>
            <a:endParaRPr lang="tk-TM"/>
          </a:p>
        </p:txBody>
      </p:sp>
      <p:sp>
        <p:nvSpPr>
          <p:cNvPr id="3" name="Нижний колонтитул 2"/>
          <p:cNvSpPr>
            <a:spLocks noGrp="1"/>
          </p:cNvSpPr>
          <p:nvPr>
            <p:ph type="ftr" sz="quarter" idx="11"/>
          </p:nvPr>
        </p:nvSpPr>
        <p:spPr/>
        <p:txBody>
          <a:bodyPr/>
          <a:lstStyle/>
          <a:p>
            <a:endParaRPr lang="tk-TM"/>
          </a:p>
        </p:txBody>
      </p:sp>
      <p:sp>
        <p:nvSpPr>
          <p:cNvPr id="4" name="Номер слайда 3"/>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87913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tk-TM"/>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5CE741-DEB3-4B38-92B0-52BFB962D485}" type="datetimeFigureOut">
              <a:rPr lang="tk-TM" smtClean="0"/>
              <a:t>23.12.20</a:t>
            </a:fld>
            <a:endParaRPr lang="tk-TM"/>
          </a:p>
        </p:txBody>
      </p:sp>
      <p:sp>
        <p:nvSpPr>
          <p:cNvPr id="6" name="Нижний колонтитул 5"/>
          <p:cNvSpPr>
            <a:spLocks noGrp="1"/>
          </p:cNvSpPr>
          <p:nvPr>
            <p:ph type="ftr" sz="quarter" idx="11"/>
          </p:nvPr>
        </p:nvSpPr>
        <p:spPr/>
        <p:txBody>
          <a:bodyPr/>
          <a:lstStyle/>
          <a:p>
            <a:endParaRPr lang="tk-TM"/>
          </a:p>
        </p:txBody>
      </p:sp>
      <p:sp>
        <p:nvSpPr>
          <p:cNvPr id="7" name="Номер слайда 6"/>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2093812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tk-TM"/>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k-TM"/>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75CE741-DEB3-4B38-92B0-52BFB962D485}" type="datetimeFigureOut">
              <a:rPr lang="tk-TM" smtClean="0"/>
              <a:t>23.12.20</a:t>
            </a:fld>
            <a:endParaRPr lang="tk-TM"/>
          </a:p>
        </p:txBody>
      </p:sp>
      <p:sp>
        <p:nvSpPr>
          <p:cNvPr id="6" name="Нижний колонтитул 5"/>
          <p:cNvSpPr>
            <a:spLocks noGrp="1"/>
          </p:cNvSpPr>
          <p:nvPr>
            <p:ph type="ftr" sz="quarter" idx="11"/>
          </p:nvPr>
        </p:nvSpPr>
        <p:spPr/>
        <p:txBody>
          <a:bodyPr/>
          <a:lstStyle/>
          <a:p>
            <a:endParaRPr lang="tk-TM"/>
          </a:p>
        </p:txBody>
      </p:sp>
      <p:sp>
        <p:nvSpPr>
          <p:cNvPr id="7" name="Номер слайда 6"/>
          <p:cNvSpPr>
            <a:spLocks noGrp="1"/>
          </p:cNvSpPr>
          <p:nvPr>
            <p:ph type="sldNum" sz="quarter" idx="12"/>
          </p:nvPr>
        </p:nvSpPr>
        <p:spPr/>
        <p:txBody>
          <a:bodyPr/>
          <a:lstStyle/>
          <a:p>
            <a:fld id="{C89D72DC-6C59-4E30-89CE-E4A4289DA99E}" type="slidenum">
              <a:rPr lang="tk-TM" smtClean="0"/>
              <a:t>‹#›</a:t>
            </a:fld>
            <a:endParaRPr lang="tk-TM"/>
          </a:p>
        </p:txBody>
      </p:sp>
    </p:spTree>
    <p:extLst>
      <p:ext uri="{BB962C8B-B14F-4D97-AF65-F5344CB8AC3E}">
        <p14:creationId xmlns:p14="http://schemas.microsoft.com/office/powerpoint/2010/main" val="3682682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tk-TM"/>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tk-TM"/>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5CE741-DEB3-4B38-92B0-52BFB962D485}" type="datetimeFigureOut">
              <a:rPr lang="tk-TM" smtClean="0"/>
              <a:t>23.12.20</a:t>
            </a:fld>
            <a:endParaRPr lang="tk-TM"/>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k-TM"/>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9D72DC-6C59-4E30-89CE-E4A4289DA99E}" type="slidenum">
              <a:rPr lang="tk-TM" smtClean="0"/>
              <a:t>‹#›</a:t>
            </a:fld>
            <a:endParaRPr lang="tk-TM"/>
          </a:p>
        </p:txBody>
      </p:sp>
    </p:spTree>
    <p:extLst>
      <p:ext uri="{BB962C8B-B14F-4D97-AF65-F5344CB8AC3E}">
        <p14:creationId xmlns:p14="http://schemas.microsoft.com/office/powerpoint/2010/main" val="124993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k-TM"/>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476672"/>
            <a:ext cx="7772400" cy="1470025"/>
          </a:xfrm>
        </p:spPr>
        <p:txBody>
          <a:bodyPr>
            <a:normAutofit/>
          </a:bodyPr>
          <a:lstStyle/>
          <a:p>
            <a:r>
              <a:rPr lang="tk-TM" b="1" dirty="0" smtClean="0">
                <a:solidFill>
                  <a:schemeClr val="tx1">
                    <a:lumMod val="95000"/>
                    <a:lumOff val="5000"/>
                  </a:schemeClr>
                </a:solidFill>
                <a:latin typeface="Algerian" pitchFamily="82" charset="0"/>
              </a:rPr>
              <a:t>TÜRKMENISTANYŇ GAZYLMA BAÝLYKLARY</a:t>
            </a:r>
            <a:endParaRPr lang="tk-TM" b="1" dirty="0">
              <a:solidFill>
                <a:schemeClr val="tx1">
                  <a:lumMod val="95000"/>
                  <a:lumOff val="5000"/>
                </a:schemeClr>
              </a:solidFill>
              <a:latin typeface="Algerian" pitchFamily="82" charset="0"/>
            </a:endParaRPr>
          </a:p>
        </p:txBody>
      </p:sp>
      <p:sp>
        <p:nvSpPr>
          <p:cNvPr id="3" name="Подзаголовок 2"/>
          <p:cNvSpPr>
            <a:spLocks noGrp="1"/>
          </p:cNvSpPr>
          <p:nvPr>
            <p:ph type="subTitle" idx="1"/>
          </p:nvPr>
        </p:nvSpPr>
        <p:spPr/>
        <p:txBody>
          <a:bodyPr/>
          <a:lstStyle/>
          <a:p>
            <a:endParaRPr lang="tk-TM" dirty="0"/>
          </a:p>
        </p:txBody>
      </p:sp>
      <p:pic>
        <p:nvPicPr>
          <p:cNvPr id="1027" name="Picture 3" descr="C:\Users\user\Desktop\download.jpe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6832"/>
            <a:ext cx="6559038" cy="4427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297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images.jpe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548680"/>
            <a:ext cx="5832648" cy="25922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user\Desktop\images.jpe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865325"/>
            <a:ext cx="4824536" cy="1928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25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260648"/>
            <a:ext cx="7772400" cy="1470025"/>
          </a:xfrm>
        </p:spPr>
        <p:txBody>
          <a:bodyPr/>
          <a:lstStyle/>
          <a:p>
            <a:r>
              <a:rPr lang="tk-TM" dirty="0" smtClean="0"/>
              <a:t>DEMIR MAGDANLARY</a:t>
            </a:r>
            <a:endParaRPr lang="tk-TM" dirty="0"/>
          </a:p>
        </p:txBody>
      </p:sp>
      <p:sp>
        <p:nvSpPr>
          <p:cNvPr id="3" name="Подзаголовок 2"/>
          <p:cNvSpPr>
            <a:spLocks noGrp="1"/>
          </p:cNvSpPr>
          <p:nvPr>
            <p:ph type="subTitle" idx="1"/>
          </p:nvPr>
        </p:nvSpPr>
        <p:spPr>
          <a:xfrm>
            <a:off x="1331640" y="1700808"/>
            <a:ext cx="6400800" cy="1752600"/>
          </a:xfrm>
        </p:spPr>
        <p:txBody>
          <a:bodyPr>
            <a:noAutofit/>
          </a:bodyPr>
          <a:lstStyle/>
          <a:p>
            <a:r>
              <a:rPr lang="tk-TM" sz="2400" i="1" dirty="0" smtClean="0">
                <a:solidFill>
                  <a:schemeClr val="tx1"/>
                </a:solidFill>
                <a:latin typeface="Constantia" pitchFamily="18" charset="0"/>
              </a:rPr>
              <a:t>   Reňkli magdanlardan gurşun,sink Köýtendagda Günbatar Köpetdagda, Garadagda bar. Alýuminiý çig maly Tüwergyrda, Gyzylgaýada, Bathyzda. Seýrek dus gelýän metallar: simap- Köpetdagda, Kelete Arçman aralykda Magtymguly şäherçesinin dg-da, molibden-Uly Balkanda, stronsiý-Garabogazgolyň go-gd kenarynda Merkezi Garagumda, Tüwergrda, Köýtendagda tapylypdyr</a:t>
            </a:r>
            <a:r>
              <a:rPr lang="tk-TM" sz="2400" dirty="0" smtClean="0">
                <a:solidFill>
                  <a:schemeClr val="tx1"/>
                </a:solidFill>
              </a:rPr>
              <a:t>.</a:t>
            </a:r>
            <a:endParaRPr lang="tk-TM" sz="2400" dirty="0">
              <a:solidFill>
                <a:schemeClr val="tx1"/>
              </a:solidFill>
            </a:endParaRPr>
          </a:p>
        </p:txBody>
      </p:sp>
    </p:spTree>
    <p:extLst>
      <p:ext uri="{BB962C8B-B14F-4D97-AF65-F5344CB8AC3E}">
        <p14:creationId xmlns:p14="http://schemas.microsoft.com/office/powerpoint/2010/main" val="70757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esktop\22d4030efcbe32e21410abb2fb00a4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857" y="287720"/>
            <a:ext cx="4307144"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user\Desktop\unna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040" y="2990480"/>
            <a:ext cx="4762500" cy="366712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user\Desktop\1200px-Alumin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937" y="3429000"/>
            <a:ext cx="3960440" cy="277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3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60648"/>
            <a:ext cx="7772400" cy="1470025"/>
          </a:xfrm>
        </p:spPr>
        <p:txBody>
          <a:bodyPr>
            <a:normAutofit/>
          </a:bodyPr>
          <a:lstStyle/>
          <a:p>
            <a:r>
              <a:rPr lang="tk-TM" sz="3200" dirty="0" smtClean="0">
                <a:latin typeface="Algerian" pitchFamily="82" charset="0"/>
              </a:rPr>
              <a:t>Dag-himiýa çig mallary</a:t>
            </a:r>
            <a:endParaRPr lang="tk-TM" sz="3200" dirty="0">
              <a:latin typeface="Algerian" pitchFamily="82" charset="0"/>
            </a:endParaRPr>
          </a:p>
        </p:txBody>
      </p:sp>
      <p:sp>
        <p:nvSpPr>
          <p:cNvPr id="3" name="Подзаголовок 2"/>
          <p:cNvSpPr>
            <a:spLocks noGrp="1"/>
          </p:cNvSpPr>
          <p:nvPr>
            <p:ph type="subTitle" idx="1"/>
          </p:nvPr>
        </p:nvSpPr>
        <p:spPr>
          <a:xfrm>
            <a:off x="1115616" y="1700808"/>
            <a:ext cx="6400800" cy="1752600"/>
          </a:xfrm>
        </p:spPr>
        <p:txBody>
          <a:bodyPr>
            <a:normAutofit lnSpcReduction="10000"/>
          </a:bodyPr>
          <a:lstStyle/>
          <a:p>
            <a:r>
              <a:rPr lang="tk-TM" sz="2000" dirty="0" smtClean="0">
                <a:solidFill>
                  <a:schemeClr val="tx1"/>
                </a:solidFill>
                <a:latin typeface="Constantia" pitchFamily="18" charset="0"/>
              </a:rPr>
              <a:t>  Ýurdumyz bu tebigy baýlyklara orän baý. Ol çig mallaryň arasynda esasy orny kükürt magdany tutýar. Köýtendagda,Magdanlyda kükürt magdany ýokary ýura jynslaryna häsiýetli bolup 0-700m çuňlukda ýerleşip galyňlygy 1-26 m barabar. Magdanly käni 1929-njy açylyp 1935-nji ýylda senagat maksatlary üçin gazylyp alyndy.</a:t>
            </a:r>
            <a:endParaRPr lang="tk-TM" sz="2000" dirty="0">
              <a:solidFill>
                <a:schemeClr val="tx1"/>
              </a:solidFill>
              <a:latin typeface="Constantia" pitchFamily="18" charset="0"/>
            </a:endParaRPr>
          </a:p>
        </p:txBody>
      </p:sp>
      <p:pic>
        <p:nvPicPr>
          <p:cNvPr id="6146" name="Picture 2" descr="C:\Users\user\Desktop\A0bOuPImQ6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3645024"/>
            <a:ext cx="518457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696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16632"/>
            <a:ext cx="7772400" cy="1470025"/>
          </a:xfrm>
        </p:spPr>
        <p:txBody>
          <a:bodyPr>
            <a:normAutofit/>
          </a:bodyPr>
          <a:lstStyle/>
          <a:p>
            <a:r>
              <a:rPr lang="tk-TM" b="1" dirty="0" smtClean="0">
                <a:latin typeface="Algerian" pitchFamily="82" charset="0"/>
              </a:rPr>
              <a:t>OZOKERIT</a:t>
            </a:r>
            <a:endParaRPr lang="tk-TM" b="1" dirty="0">
              <a:latin typeface="Algerian" pitchFamily="82" charset="0"/>
            </a:endParaRPr>
          </a:p>
        </p:txBody>
      </p:sp>
      <p:sp>
        <p:nvSpPr>
          <p:cNvPr id="3" name="Подзаголовок 2"/>
          <p:cNvSpPr>
            <a:spLocks noGrp="1"/>
          </p:cNvSpPr>
          <p:nvPr>
            <p:ph type="subTitle" idx="1"/>
          </p:nvPr>
        </p:nvSpPr>
        <p:spPr>
          <a:xfrm>
            <a:off x="1547664" y="1484784"/>
            <a:ext cx="6400800" cy="1752600"/>
          </a:xfrm>
        </p:spPr>
        <p:txBody>
          <a:bodyPr>
            <a:noAutofit/>
          </a:bodyPr>
          <a:lstStyle/>
          <a:p>
            <a:r>
              <a:rPr lang="tk-TM" sz="2400" dirty="0" smtClean="0">
                <a:solidFill>
                  <a:schemeClr val="tx1"/>
                </a:solidFill>
              </a:rPr>
              <a:t>Emele gelşini öwrenen alymlar ony nebit bilen baglanyşdyrýarlar. Türkmenistanda ozokerit Çeleken ýarymadasynda gazylyp alynýar. Bu sebitde ozokerit 2 hili ýagdaýda: damar ýa-da ýeriň jaýryklary boýunça çykmagy netijesinde Aýmed-Meşed ýatagyndan gazylyp alynýar. Ikinji gatlaklaýyn halda Dagajyk,Alygul we Gorap ýataklarynda bar.</a:t>
            </a:r>
            <a:endParaRPr lang="tk-TM" sz="2400" dirty="0">
              <a:solidFill>
                <a:schemeClr val="tx1"/>
              </a:solidFill>
            </a:endParaRPr>
          </a:p>
        </p:txBody>
      </p:sp>
    </p:spTree>
    <p:extLst>
      <p:ext uri="{BB962C8B-B14F-4D97-AF65-F5344CB8AC3E}">
        <p14:creationId xmlns:p14="http://schemas.microsoft.com/office/powerpoint/2010/main" val="114980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esktop\ozokerit.jpg.pagespeed.ce.wjcSUkQSG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836712"/>
            <a:ext cx="712879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20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60648"/>
            <a:ext cx="7772400" cy="1470025"/>
          </a:xfrm>
        </p:spPr>
        <p:txBody>
          <a:bodyPr/>
          <a:lstStyle/>
          <a:p>
            <a:r>
              <a:rPr lang="tk-TM" dirty="0" smtClean="0">
                <a:latin typeface="Algerian" pitchFamily="82" charset="0"/>
              </a:rPr>
              <a:t>HEK DAŞLARY</a:t>
            </a:r>
            <a:endParaRPr lang="tk-TM" dirty="0">
              <a:latin typeface="Algerian" pitchFamily="82" charset="0"/>
            </a:endParaRPr>
          </a:p>
        </p:txBody>
      </p:sp>
      <p:sp>
        <p:nvSpPr>
          <p:cNvPr id="3" name="Подзаголовок 2"/>
          <p:cNvSpPr>
            <a:spLocks noGrp="1"/>
          </p:cNvSpPr>
          <p:nvPr>
            <p:ph type="subTitle" idx="1"/>
          </p:nvPr>
        </p:nvSpPr>
        <p:spPr>
          <a:xfrm>
            <a:off x="1403648" y="1628800"/>
            <a:ext cx="6400800" cy="1752600"/>
          </a:xfrm>
        </p:spPr>
        <p:txBody>
          <a:bodyPr>
            <a:noAutofit/>
          </a:bodyPr>
          <a:lstStyle/>
          <a:p>
            <a:r>
              <a:rPr lang="tk-TM" sz="3600" b="1" i="1" dirty="0" smtClean="0">
                <a:solidFill>
                  <a:schemeClr val="tx1"/>
                </a:solidFill>
                <a:effectLst>
                  <a:outerShdw blurRad="38100" dist="38100" dir="2700000" algn="tl">
                    <a:srgbClr val="000000">
                      <a:alpha val="43137"/>
                    </a:srgbClr>
                  </a:outerShdw>
                </a:effectLst>
                <a:latin typeface="Constantia" pitchFamily="18" charset="0"/>
              </a:rPr>
              <a:t>  </a:t>
            </a:r>
            <a:r>
              <a:rPr lang="tk-TM" sz="2400" i="1" dirty="0" smtClean="0">
                <a:solidFill>
                  <a:schemeClr val="tx1"/>
                </a:solidFill>
                <a:latin typeface="Constantia" pitchFamily="18" charset="0"/>
              </a:rPr>
              <a:t>Hek daşlary dag himiýa senagatynyň çig malyna degişli bolup, esasan, Köýtendagda, Magdanlyda we Garajumalakda bar. Birinjisi Magdanly şäherinden 4km dg-gd-da ýerleşýär. Galyňlygy 28-86m. Ikinji ýatak Magdanly şäherinden 60km-likde ýerleşýär. Galyňlygy 21-74m bolup, ätiýaçlygy 105,1 mln t.</a:t>
            </a:r>
            <a:endParaRPr lang="tk-TM" sz="2400" i="1" dirty="0">
              <a:solidFill>
                <a:schemeClr val="tx1"/>
              </a:solidFill>
              <a:latin typeface="Constantia" pitchFamily="18" charset="0"/>
            </a:endParaRPr>
          </a:p>
        </p:txBody>
      </p:sp>
    </p:spTree>
    <p:extLst>
      <p:ext uri="{BB962C8B-B14F-4D97-AF65-F5344CB8AC3E}">
        <p14:creationId xmlns:p14="http://schemas.microsoft.com/office/powerpoint/2010/main" val="2559878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esktop\6a59378b61b205ef7d3a2f5cf8d2e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416824"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728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88640"/>
            <a:ext cx="7772400" cy="1470025"/>
          </a:xfrm>
        </p:spPr>
        <p:txBody>
          <a:bodyPr/>
          <a:lstStyle/>
          <a:p>
            <a:r>
              <a:rPr lang="tk-TM" i="1" dirty="0" smtClean="0">
                <a:effectLst>
                  <a:outerShdw blurRad="38100" dist="38100" dir="2700000" algn="tl">
                    <a:srgbClr val="000000">
                      <a:alpha val="43137"/>
                    </a:srgbClr>
                  </a:outerShdw>
                </a:effectLst>
                <a:latin typeface="Algerian" pitchFamily="82" charset="0"/>
              </a:rPr>
              <a:t>GURLUŞYK ÇIG MALLARY</a:t>
            </a:r>
            <a:endParaRPr lang="tk-TM" i="1" dirty="0">
              <a:effectLst>
                <a:outerShdw blurRad="38100" dist="38100" dir="2700000" algn="tl">
                  <a:srgbClr val="000000">
                    <a:alpha val="43137"/>
                  </a:srgbClr>
                </a:outerShdw>
              </a:effectLst>
              <a:latin typeface="Algerian" pitchFamily="82" charset="0"/>
            </a:endParaRPr>
          </a:p>
        </p:txBody>
      </p:sp>
      <p:sp>
        <p:nvSpPr>
          <p:cNvPr id="3" name="Подзаголовок 2"/>
          <p:cNvSpPr>
            <a:spLocks noGrp="1"/>
          </p:cNvSpPr>
          <p:nvPr>
            <p:ph type="subTitle" idx="1"/>
          </p:nvPr>
        </p:nvSpPr>
        <p:spPr>
          <a:xfrm>
            <a:off x="1331640" y="1556792"/>
            <a:ext cx="6400800" cy="1752600"/>
          </a:xfrm>
        </p:spPr>
        <p:txBody>
          <a:bodyPr>
            <a:noAutofit/>
          </a:bodyPr>
          <a:lstStyle/>
          <a:p>
            <a:pPr algn="just"/>
            <a:r>
              <a:rPr lang="tk-TM" sz="2400" dirty="0" smtClean="0">
                <a:solidFill>
                  <a:schemeClr val="tx1"/>
                </a:solidFill>
                <a:latin typeface="Constantia" pitchFamily="18" charset="0"/>
              </a:rPr>
              <a:t>      Türkmenistan gurluşyk üçin çig mallara baý hasaplanýar. Türkmenistanda gurluşyk işlerini geçirmek üçin çäge Änewde, Baýramalyda, Täze zähmetde, Büzmeýinde, Garabogazyň 4km dg-da, Repetekde, Daşoguzyň 5km go-da, Tejeniň Gurudaňdan çägeliginde, Seýdi şäheriniň 10km go-gb-da we beýleki ýerlerde bar.</a:t>
            </a:r>
            <a:endParaRPr lang="tk-TM" sz="2400" dirty="0">
              <a:solidFill>
                <a:schemeClr val="tx1"/>
              </a:solidFill>
              <a:latin typeface="Constantia" pitchFamily="18" charset="0"/>
            </a:endParaRPr>
          </a:p>
        </p:txBody>
      </p:sp>
    </p:spTree>
    <p:extLst>
      <p:ext uri="{BB962C8B-B14F-4D97-AF65-F5344CB8AC3E}">
        <p14:creationId xmlns:p14="http://schemas.microsoft.com/office/powerpoint/2010/main" val="479866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esktop\unnam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425" y="827088"/>
            <a:ext cx="48768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83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229600" cy="1143000"/>
          </a:xfrm>
        </p:spPr>
        <p:txBody>
          <a:bodyPr>
            <a:normAutofit fontScale="90000"/>
          </a:bodyPr>
          <a:lstStyle/>
          <a:p>
            <a:r>
              <a:rPr lang="tk-TM" dirty="0" smtClean="0">
                <a:latin typeface="Algerian" pitchFamily="82" charset="0"/>
              </a:rPr>
              <a:t>Meýilnama</a:t>
            </a:r>
            <a:br>
              <a:rPr lang="tk-TM" dirty="0" smtClean="0">
                <a:latin typeface="Algerian" pitchFamily="82" charset="0"/>
              </a:rPr>
            </a:br>
            <a:endParaRPr lang="tk-TM" dirty="0">
              <a:latin typeface="Algerian" pitchFamily="82" charset="0"/>
            </a:endParaRPr>
          </a:p>
        </p:txBody>
      </p:sp>
      <p:sp>
        <p:nvSpPr>
          <p:cNvPr id="3" name="Объект 2"/>
          <p:cNvSpPr>
            <a:spLocks noGrp="1"/>
          </p:cNvSpPr>
          <p:nvPr>
            <p:ph idx="1"/>
          </p:nvPr>
        </p:nvSpPr>
        <p:spPr>
          <a:xfrm>
            <a:off x="539552" y="1124744"/>
            <a:ext cx="8280920" cy="6000750"/>
          </a:xfrm>
        </p:spPr>
        <p:txBody>
          <a:bodyPr>
            <a:normAutofit/>
          </a:bodyPr>
          <a:lstStyle/>
          <a:p>
            <a:pPr marL="457200" indent="-457200">
              <a:buFont typeface="+mj-lt"/>
              <a:buAutoNum type="arabicPeriod"/>
            </a:pPr>
            <a:r>
              <a:rPr lang="tk-TM" sz="2800" b="1" i="1" dirty="0" smtClean="0">
                <a:latin typeface="Constantia" pitchFamily="18" charset="0"/>
              </a:rPr>
              <a:t>Türkmenistanda nebitiň öndürilişi</a:t>
            </a:r>
          </a:p>
          <a:p>
            <a:pPr marL="457200" indent="-457200">
              <a:buFont typeface="+mj-lt"/>
              <a:buAutoNum type="arabicPeriod"/>
            </a:pPr>
            <a:r>
              <a:rPr lang="tk-TM" sz="2800" b="1" i="1" dirty="0" smtClean="0">
                <a:latin typeface="Constantia" pitchFamily="18" charset="0"/>
              </a:rPr>
              <a:t>Gazma baýlyklaryň gornüşleri</a:t>
            </a:r>
          </a:p>
          <a:p>
            <a:pPr marL="514350" indent="-514350">
              <a:buFont typeface="+mj-lt"/>
              <a:buAutoNum type="arabicPeriod"/>
            </a:pPr>
            <a:r>
              <a:rPr lang="tk-TM" sz="2800" b="1" i="1" dirty="0" smtClean="0">
                <a:latin typeface="Constantia" pitchFamily="18" charset="0"/>
              </a:rPr>
              <a:t>Gaz senagaty</a:t>
            </a:r>
          </a:p>
          <a:p>
            <a:pPr marL="457200" indent="-457200">
              <a:buFont typeface="+mj-lt"/>
              <a:buAutoNum type="arabicPeriod"/>
            </a:pPr>
            <a:r>
              <a:rPr lang="tk-TM" sz="2800" b="1" i="1" dirty="0" smtClean="0">
                <a:latin typeface="Constantia" pitchFamily="18" charset="0"/>
              </a:rPr>
              <a:t>Kömür baýlyklary</a:t>
            </a:r>
          </a:p>
          <a:p>
            <a:pPr marL="457200" indent="-457200">
              <a:buFont typeface="+mj-lt"/>
              <a:buAutoNum type="arabicPeriod"/>
            </a:pPr>
            <a:r>
              <a:rPr lang="tk-TM" sz="2800" b="1" i="1" dirty="0" smtClean="0">
                <a:latin typeface="Constantia" pitchFamily="18" charset="0"/>
              </a:rPr>
              <a:t>Demir magdanlary</a:t>
            </a:r>
          </a:p>
          <a:p>
            <a:pPr marL="457200" indent="-457200">
              <a:buFont typeface="+mj-lt"/>
              <a:buAutoNum type="arabicPeriod"/>
            </a:pPr>
            <a:r>
              <a:rPr lang="tk-TM" sz="2800" b="1" i="1" dirty="0" smtClean="0">
                <a:latin typeface="Constantia" pitchFamily="18" charset="0"/>
              </a:rPr>
              <a:t>Dag-himiýa çig mallary</a:t>
            </a:r>
          </a:p>
          <a:p>
            <a:pPr marL="457200" indent="-457200">
              <a:buFont typeface="+mj-lt"/>
              <a:buAutoNum type="arabicPeriod"/>
            </a:pPr>
            <a:r>
              <a:rPr lang="tk-TM" sz="2800" b="1" i="1" dirty="0" smtClean="0">
                <a:latin typeface="Constantia" pitchFamily="18" charset="0"/>
              </a:rPr>
              <a:t>Ozokerit</a:t>
            </a:r>
          </a:p>
          <a:p>
            <a:pPr marL="457200" indent="-457200">
              <a:buFont typeface="+mj-lt"/>
              <a:buAutoNum type="arabicPeriod"/>
            </a:pPr>
            <a:r>
              <a:rPr lang="tk-TM" sz="2800" b="1" i="1" dirty="0" smtClean="0">
                <a:latin typeface="Constantia" pitchFamily="18" charset="0"/>
              </a:rPr>
              <a:t>Hek daşlary</a:t>
            </a:r>
          </a:p>
          <a:p>
            <a:pPr marL="457200" indent="-457200">
              <a:buFont typeface="+mj-lt"/>
              <a:buAutoNum type="arabicPeriod"/>
            </a:pPr>
            <a:r>
              <a:rPr lang="tk-TM" sz="2800" b="1" i="1" dirty="0" smtClean="0">
                <a:latin typeface="Constantia" pitchFamily="18" charset="0"/>
              </a:rPr>
              <a:t>Gurluşyk çig mallary</a:t>
            </a:r>
          </a:p>
        </p:txBody>
      </p:sp>
    </p:spTree>
    <p:extLst>
      <p:ext uri="{BB962C8B-B14F-4D97-AF65-F5344CB8AC3E}">
        <p14:creationId xmlns:p14="http://schemas.microsoft.com/office/powerpoint/2010/main" val="201896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548680"/>
            <a:ext cx="6696744" cy="1143000"/>
          </a:xfrm>
        </p:spPr>
        <p:txBody>
          <a:bodyPr>
            <a:noAutofit/>
          </a:bodyPr>
          <a:lstStyle/>
          <a:p>
            <a:r>
              <a:rPr lang="tk-TM" sz="3200" dirty="0" smtClean="0">
                <a:latin typeface="Algerian" pitchFamily="82" charset="0"/>
              </a:rPr>
              <a:t>Türkmenistanda NebitiŇ ÖndürüliŞi</a:t>
            </a:r>
            <a:endParaRPr lang="tk-TM" sz="3200" dirty="0">
              <a:latin typeface="Algerian" pitchFamily="82" charset="0"/>
            </a:endParaRPr>
          </a:p>
        </p:txBody>
      </p:sp>
      <p:sp>
        <p:nvSpPr>
          <p:cNvPr id="3" name="Объект 2"/>
          <p:cNvSpPr>
            <a:spLocks noGrp="1"/>
          </p:cNvSpPr>
          <p:nvPr>
            <p:ph idx="1"/>
          </p:nvPr>
        </p:nvSpPr>
        <p:spPr>
          <a:xfrm>
            <a:off x="539552" y="2132856"/>
            <a:ext cx="8229600" cy="4525963"/>
          </a:xfrm>
        </p:spPr>
        <p:txBody>
          <a:bodyPr>
            <a:noAutofit/>
          </a:bodyPr>
          <a:lstStyle/>
          <a:p>
            <a:pPr marL="0" indent="0">
              <a:buNone/>
            </a:pPr>
            <a:r>
              <a:rPr lang="tk-TM" sz="2400" i="1" dirty="0" smtClean="0">
                <a:latin typeface="Constantia" pitchFamily="18" charset="0"/>
              </a:rPr>
              <a:t>Türkmenistanda nebiti öndürmek 1980-nji ýyllardan soňra pese düşdi. Onuň düýp sebäbi Russiýanyň Günbatar Sibir ykdysady etrabynda ýeriň astyndan atylyp çykan nebitiň tapylmagy bilen bagly boldy. Ýöne Türkmenistan döwleti Garaşsyzlygyň ilkinji ýyllaryndan başlap gazylma baýlyklaryň (nebitiň, gazyň) çykarylyşyny ýyl-ýyldan artdyrmaga başlady. Şeýlelikde, Türkmenistanyň ýer jümmüşiniň galyň çökündi gatlaklary şu gün Garaşsyz, baky Bitarap Türkmenistan döwletiniň gazma baýlyklarynyň gory bolup durýar.</a:t>
            </a:r>
            <a:endParaRPr lang="tk-TM" sz="2400" i="1" dirty="0">
              <a:latin typeface="Constantia" pitchFamily="18" charset="0"/>
            </a:endParaRPr>
          </a:p>
        </p:txBody>
      </p:sp>
    </p:spTree>
    <p:extLst>
      <p:ext uri="{BB962C8B-B14F-4D97-AF65-F5344CB8AC3E}">
        <p14:creationId xmlns:p14="http://schemas.microsoft.com/office/powerpoint/2010/main" val="226753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tk-TM" dirty="0"/>
          </a:p>
        </p:txBody>
      </p:sp>
      <p:pic>
        <p:nvPicPr>
          <p:cNvPr id="2051" name="Picture 3" descr="C:\Users\user\Desktop\FUAv7vvaT0NdwQIrYoTIuuymihwAQ0-920x3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424936"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496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download.jpe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531560"/>
            <a:ext cx="4733065" cy="259462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esktop\images.jpeg-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501008"/>
            <a:ext cx="4694636" cy="312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30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04664"/>
            <a:ext cx="8229600" cy="1143000"/>
          </a:xfrm>
        </p:spPr>
        <p:txBody>
          <a:bodyPr>
            <a:normAutofit fontScale="90000"/>
          </a:bodyPr>
          <a:lstStyle/>
          <a:p>
            <a:r>
              <a:rPr lang="tk-TM" sz="3600" dirty="0" smtClean="0">
                <a:latin typeface="Algerian" pitchFamily="82" charset="0"/>
              </a:rPr>
              <a:t>Gazma BaýlyklaryŇ Görnüşleri</a:t>
            </a:r>
            <a:r>
              <a:rPr lang="tk-TM" sz="2400" dirty="0">
                <a:latin typeface="Constantia" pitchFamily="18" charset="0"/>
              </a:rPr>
              <a:t/>
            </a:r>
            <a:br>
              <a:rPr lang="tk-TM" sz="2400" dirty="0">
                <a:latin typeface="Constantia" pitchFamily="18" charset="0"/>
              </a:rPr>
            </a:br>
            <a:r>
              <a:rPr lang="tk-TM" sz="2400" dirty="0">
                <a:latin typeface="Constantia" pitchFamily="18" charset="0"/>
              </a:rPr>
              <a:t/>
            </a:r>
            <a:br>
              <a:rPr lang="tk-TM" sz="2400" dirty="0">
                <a:latin typeface="Constantia" pitchFamily="18" charset="0"/>
              </a:rPr>
            </a:br>
            <a:r>
              <a:rPr lang="tk-TM" sz="2400" dirty="0" smtClean="0">
                <a:latin typeface="Constantia" pitchFamily="18" charset="0"/>
              </a:rPr>
              <a:t>Türkmenistanyň çäklerindäki gazma baýlyklaryň aşakdaky ýaly toparlaryny tapawutlandyrmak mümkin:</a:t>
            </a:r>
            <a:endParaRPr lang="tk-TM" sz="2400" dirty="0">
              <a:latin typeface="Constantia" pitchFamily="18" charset="0"/>
            </a:endParaRPr>
          </a:p>
        </p:txBody>
      </p:sp>
      <p:sp>
        <p:nvSpPr>
          <p:cNvPr id="3" name="Объект 2"/>
          <p:cNvSpPr>
            <a:spLocks noGrp="1"/>
          </p:cNvSpPr>
          <p:nvPr>
            <p:ph idx="1"/>
          </p:nvPr>
        </p:nvSpPr>
        <p:spPr>
          <a:xfrm>
            <a:off x="467544" y="1916832"/>
            <a:ext cx="8229600" cy="4525963"/>
          </a:xfrm>
        </p:spPr>
        <p:txBody>
          <a:bodyPr>
            <a:normAutofit/>
          </a:bodyPr>
          <a:lstStyle/>
          <a:p>
            <a:r>
              <a:rPr lang="tk-TM" sz="2000" b="1" dirty="0" smtClean="0">
                <a:latin typeface="Constantia" pitchFamily="18" charset="0"/>
              </a:rPr>
              <a:t>Peýdaly gazma baýlyklar </a:t>
            </a:r>
            <a:r>
              <a:rPr lang="tk-TM" sz="2000" i="1" dirty="0" smtClean="0">
                <a:latin typeface="Constantia" pitchFamily="18" charset="0"/>
              </a:rPr>
              <a:t>– nebit, tebigy gaz, gaz kondensaty, kömür, ýanyjy slanesler.</a:t>
            </a:r>
          </a:p>
          <a:p>
            <a:r>
              <a:rPr lang="tk-TM" sz="2000" b="1" dirty="0" smtClean="0">
                <a:latin typeface="Constantia" pitchFamily="18" charset="0"/>
              </a:rPr>
              <a:t>Peýdaly metal gazma baýlyklar </a:t>
            </a:r>
            <a:r>
              <a:rPr lang="tk-TM" sz="2000" i="1" dirty="0" smtClean="0">
                <a:latin typeface="Constantia" pitchFamily="18" charset="0"/>
              </a:rPr>
              <a:t>– demir, gurşun, sink, mis, alýuminiý, simap, molibden, stronsiý, sirokiý we başg</a:t>
            </a:r>
          </a:p>
          <a:p>
            <a:r>
              <a:rPr lang="tk-TM" sz="2000" b="1" dirty="0" smtClean="0">
                <a:latin typeface="Constantia" pitchFamily="18" charset="0"/>
              </a:rPr>
              <a:t>Peýdaly metal däl gazma baýlyklar – </a:t>
            </a:r>
            <a:r>
              <a:rPr lang="tk-TM" sz="2000" i="1" dirty="0" smtClean="0">
                <a:latin typeface="Constantia" pitchFamily="18" charset="0"/>
              </a:rPr>
              <a:t>kükürt, kaliý, bentonit, fosforit, ýod, brom, barit, ozokerit, selestin, mineral duzlar, nahar duzy we başg.</a:t>
            </a:r>
          </a:p>
          <a:p>
            <a:r>
              <a:rPr lang="tk-TM" sz="2000" b="1" dirty="0" smtClean="0">
                <a:latin typeface="Constantia" pitchFamily="18" charset="0"/>
              </a:rPr>
              <a:t>Peýdaly gaty halyndaky gazma baýlyklar – </a:t>
            </a:r>
            <a:r>
              <a:rPr lang="tk-TM" sz="2000" i="1" dirty="0" smtClean="0">
                <a:latin typeface="Constantia" pitchFamily="18" charset="0"/>
              </a:rPr>
              <a:t>sementiň, çüýşäniň we kerpijiň çig maly, dolomit, gez, gips, çagyl, hek hem-de bezeg daşlary we başg.</a:t>
            </a:r>
          </a:p>
          <a:p>
            <a:r>
              <a:rPr lang="tk-TM" sz="2000" b="1" dirty="0" smtClean="0">
                <a:latin typeface="Constantia" pitchFamily="18" charset="0"/>
              </a:rPr>
              <a:t>Peýdaly, süýji, mineral we senagat suw baýlyklary – </a:t>
            </a:r>
            <a:r>
              <a:rPr lang="tk-TM" sz="2000" i="1" dirty="0" smtClean="0">
                <a:latin typeface="Constantia" pitchFamily="18" charset="0"/>
              </a:rPr>
              <a:t>Arçmanyň kükürtwodorotly, Mollagaranyň ýokary minerallaşan duzly suwy we başg.</a:t>
            </a:r>
            <a:endParaRPr lang="tk-TM" sz="2000" b="1" dirty="0" smtClean="0">
              <a:latin typeface="Constantia" pitchFamily="18" charset="0"/>
            </a:endParaRPr>
          </a:p>
          <a:p>
            <a:endParaRPr lang="tk-TM" sz="2000" b="1" dirty="0">
              <a:latin typeface="Constantia" pitchFamily="18" charset="0"/>
            </a:endParaRPr>
          </a:p>
        </p:txBody>
      </p:sp>
    </p:spTree>
    <p:extLst>
      <p:ext uri="{BB962C8B-B14F-4D97-AF65-F5344CB8AC3E}">
        <p14:creationId xmlns:p14="http://schemas.microsoft.com/office/powerpoint/2010/main" val="1141922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normAutofit/>
          </a:bodyPr>
          <a:lstStyle/>
          <a:p>
            <a:r>
              <a:rPr lang="tk-TM" sz="3200" dirty="0" smtClean="0">
                <a:latin typeface="Algerian" pitchFamily="82" charset="0"/>
              </a:rPr>
              <a:t>GAZ SENAGATY</a:t>
            </a:r>
            <a:endParaRPr lang="tk-TM" sz="3200" dirty="0">
              <a:latin typeface="Algerian" pitchFamily="82" charset="0"/>
            </a:endParaRPr>
          </a:p>
        </p:txBody>
      </p:sp>
      <p:sp>
        <p:nvSpPr>
          <p:cNvPr id="3" name="Объект 2"/>
          <p:cNvSpPr>
            <a:spLocks noGrp="1"/>
          </p:cNvSpPr>
          <p:nvPr>
            <p:ph idx="1"/>
          </p:nvPr>
        </p:nvSpPr>
        <p:spPr>
          <a:xfrm>
            <a:off x="539552" y="1340768"/>
            <a:ext cx="8280920" cy="4525963"/>
          </a:xfrm>
        </p:spPr>
        <p:txBody>
          <a:bodyPr>
            <a:normAutofit/>
          </a:bodyPr>
          <a:lstStyle/>
          <a:p>
            <a:pPr marL="0" indent="0">
              <a:buNone/>
            </a:pPr>
            <a:r>
              <a:rPr lang="tk-TM" sz="2400" i="1" dirty="0" smtClean="0">
                <a:latin typeface="Constantia" pitchFamily="18" charset="0"/>
              </a:rPr>
              <a:t>      </a:t>
            </a:r>
            <a:r>
              <a:rPr lang="tk-TM" sz="2400" b="1" i="1" dirty="0" smtClean="0">
                <a:solidFill>
                  <a:schemeClr val="accent2"/>
                </a:solidFill>
                <a:latin typeface="Constantia" pitchFamily="18" charset="0"/>
              </a:rPr>
              <a:t>1</a:t>
            </a:r>
            <a:r>
              <a:rPr lang="tk-TM" sz="2400" b="1" i="1" dirty="0" smtClean="0">
                <a:solidFill>
                  <a:srgbClr val="C00000"/>
                </a:solidFill>
                <a:latin typeface="Constantia" pitchFamily="18" charset="0"/>
              </a:rPr>
              <a:t>966</a:t>
            </a:r>
            <a:r>
              <a:rPr lang="tk-TM" sz="2400" i="1" dirty="0" smtClean="0">
                <a:latin typeface="Constantia" pitchFamily="18" charset="0"/>
              </a:rPr>
              <a:t>-njy ýylda Ojak ýaly uly tebigy gaz ýataklarynyň açylmagy bilen Türkmenistanyň gaz senagat pudagy emele geldi</a:t>
            </a:r>
            <a:r>
              <a:rPr lang="tk-TM" sz="2400" i="1" dirty="0" smtClean="0">
                <a:solidFill>
                  <a:srgbClr val="C00000"/>
                </a:solidFill>
                <a:latin typeface="Constantia" pitchFamily="18" charset="0"/>
              </a:rPr>
              <a:t>. </a:t>
            </a:r>
            <a:r>
              <a:rPr lang="tk-TM" sz="2400" b="1" i="1" dirty="0" smtClean="0">
                <a:solidFill>
                  <a:srgbClr val="C00000"/>
                </a:solidFill>
                <a:latin typeface="Constantia" pitchFamily="18" charset="0"/>
              </a:rPr>
              <a:t>1965</a:t>
            </a:r>
            <a:r>
              <a:rPr lang="tk-TM" sz="2400" i="1" dirty="0" smtClean="0">
                <a:latin typeface="Constantia" pitchFamily="18" charset="0"/>
              </a:rPr>
              <a:t>-nji ýylda Türkmenistanda 1mlrd 157 mln kub metr, </a:t>
            </a:r>
            <a:r>
              <a:rPr lang="tk-TM" sz="2400" b="1" i="1" dirty="0" smtClean="0">
                <a:solidFill>
                  <a:srgbClr val="C00000"/>
                </a:solidFill>
                <a:latin typeface="Constantia" pitchFamily="18" charset="0"/>
              </a:rPr>
              <a:t>1970</a:t>
            </a:r>
            <a:r>
              <a:rPr lang="tk-TM" sz="2400" i="1" dirty="0" smtClean="0">
                <a:latin typeface="Constantia" pitchFamily="18" charset="0"/>
              </a:rPr>
              <a:t>-nji ýylda 13mlrd kub metr, </a:t>
            </a:r>
            <a:r>
              <a:rPr lang="tk-TM" sz="2400" b="1" i="1" dirty="0" smtClean="0">
                <a:solidFill>
                  <a:srgbClr val="C00000"/>
                </a:solidFill>
                <a:latin typeface="Constantia" pitchFamily="18" charset="0"/>
              </a:rPr>
              <a:t>1989</a:t>
            </a:r>
            <a:r>
              <a:rPr lang="tk-TM" sz="2400" i="1" dirty="0" smtClean="0">
                <a:latin typeface="Constantia" pitchFamily="18" charset="0"/>
              </a:rPr>
              <a:t>-njy ýylda 90mlrd kub metr tebigy gaz gazylyp alyndy. Soňky 25 ýylyň gazyň gazylyp alnyşy 90 essä golaý artdy. Bu bolsa Günbatar Ýewropa – Fransiýa, Italiýa ýaly döwletlere gazyň alnyşy 72 mlrd kub metre barabar boldy. Ol Döwletabat, Dönmez, Böwrüdeşik, Kükürtli, Kerpiçli, Balguýy, sakar, Malaý, Gyzylgum, Garadeşik, Samandepe, Tejen, Mollaker, Saýrap, Naýyp, Baýramaly ýataklaryndan çykarylýar.</a:t>
            </a:r>
            <a:endParaRPr lang="tk-TM" sz="2400" i="1" dirty="0">
              <a:latin typeface="Constantia" pitchFamily="18" charset="0"/>
            </a:endParaRPr>
          </a:p>
        </p:txBody>
      </p:sp>
    </p:spTree>
    <p:extLst>
      <p:ext uri="{BB962C8B-B14F-4D97-AF65-F5344CB8AC3E}">
        <p14:creationId xmlns:p14="http://schemas.microsoft.com/office/powerpoint/2010/main" val="24437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R31ySw5FmfzTDjZQN2CmgkuKvwCMssKKi5QttQHgRYw5pbyQrWH3n7Q4zkw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80492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1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tk-TM" sz="3200" dirty="0" smtClean="0">
                <a:latin typeface="Algerian" pitchFamily="82" charset="0"/>
              </a:rPr>
              <a:t>Kömür baýlyklary</a:t>
            </a:r>
            <a:endParaRPr lang="tk-TM" sz="3200" dirty="0">
              <a:latin typeface="Algerian" pitchFamily="82" charset="0"/>
            </a:endParaRPr>
          </a:p>
        </p:txBody>
      </p:sp>
      <p:sp>
        <p:nvSpPr>
          <p:cNvPr id="3" name="Объект 2"/>
          <p:cNvSpPr>
            <a:spLocks noGrp="1"/>
          </p:cNvSpPr>
          <p:nvPr>
            <p:ph idx="1"/>
          </p:nvPr>
        </p:nvSpPr>
        <p:spPr>
          <a:xfrm>
            <a:off x="539552" y="1484784"/>
            <a:ext cx="8229600" cy="4525963"/>
          </a:xfrm>
        </p:spPr>
        <p:txBody>
          <a:bodyPr>
            <a:normAutofit/>
          </a:bodyPr>
          <a:lstStyle/>
          <a:p>
            <a:pPr marL="0" indent="0">
              <a:buNone/>
            </a:pPr>
            <a:r>
              <a:rPr lang="tk-TM" sz="2400" i="1" dirty="0" smtClean="0">
                <a:latin typeface="Constantia" pitchFamily="18" charset="0"/>
              </a:rPr>
              <a:t>Tüwergyryň, Uly Balkanyň, Köýtendagyň aşaky we orta ýura döwrüniň jynslarynda kömrüň iki görnüşiniň barlygy anyklanyldy. Tüwergyrda Çaýyrly, Gapakly, Günbatar we Gündogar Amanbulak meýdançalarynda kömür gatlaklarynyň galyňlygy 0,4 – 8,7 metr bolup dürli çuňluklarda (150-428 m) gabat gelýärler. Geçirilen barlaglara görä, bu meýdançalarda 0 – 600 metr çuňlukda 401,1 mln t daş kömrüň ätiýaçlygyň bardygy ykrar edildi. Türkmen alymlarynyň-geologlarynyň ýazmaklaryna görä, bu ýeriň kömri 1991-nji ýyldan bäri ýylda 2 müň tonna möçberinde gazylyp alnyp dökün hökmünde ulanylýar.</a:t>
            </a:r>
            <a:endParaRPr lang="tk-TM" sz="2400" i="1" dirty="0">
              <a:latin typeface="Constantia" pitchFamily="18" charset="0"/>
            </a:endParaRPr>
          </a:p>
        </p:txBody>
      </p:sp>
    </p:spTree>
    <p:extLst>
      <p:ext uri="{BB962C8B-B14F-4D97-AF65-F5344CB8AC3E}">
        <p14:creationId xmlns:p14="http://schemas.microsoft.com/office/powerpoint/2010/main" val="372672630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665</Words>
  <Application>Microsoft Office PowerPoint</Application>
  <PresentationFormat>Экран (4:3)</PresentationFormat>
  <Paragraphs>33</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TÜRKMENISTANYŇ GAZYLMA BAÝLYKLARY</vt:lpstr>
      <vt:lpstr>Meýilnama </vt:lpstr>
      <vt:lpstr>Türkmenistanda NebitiŇ ÖndürüliŞi</vt:lpstr>
      <vt:lpstr>Презентация PowerPoint</vt:lpstr>
      <vt:lpstr>Презентация PowerPoint</vt:lpstr>
      <vt:lpstr>Gazma BaýlyklaryŇ Görnüşleri  Türkmenistanyň çäklerindäki gazma baýlyklaryň aşakdaky ýaly toparlaryny tapawutlandyrmak mümkin:</vt:lpstr>
      <vt:lpstr>GAZ SENAGATY</vt:lpstr>
      <vt:lpstr>Презентация PowerPoint</vt:lpstr>
      <vt:lpstr>Kömür baýlyklary</vt:lpstr>
      <vt:lpstr>Презентация PowerPoint</vt:lpstr>
      <vt:lpstr>DEMIR MAGDANLARY</vt:lpstr>
      <vt:lpstr>Презентация PowerPoint</vt:lpstr>
      <vt:lpstr>Dag-himiýa çig mallary</vt:lpstr>
      <vt:lpstr>OZOKERIT</vt:lpstr>
      <vt:lpstr>Презентация PowerPoint</vt:lpstr>
      <vt:lpstr>HEK DAŞLARY</vt:lpstr>
      <vt:lpstr>Презентация PowerPoint</vt:lpstr>
      <vt:lpstr>GURLUŞYK ÇIG MALLARY</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TÜRKMENISTANYŇ GAZYLMA BAÝLYKLARY</dc:title>
  <dc:creator>user</dc:creator>
  <cp:lastModifiedBy>user</cp:lastModifiedBy>
  <cp:revision>23</cp:revision>
  <dcterms:created xsi:type="dcterms:W3CDTF">2020-12-23T10:27:14Z</dcterms:created>
  <dcterms:modified xsi:type="dcterms:W3CDTF">2020-12-23T14:38:20Z</dcterms:modified>
</cp:coreProperties>
</file>