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3" r:id="rId2"/>
    <p:sldId id="278" r:id="rId3"/>
    <p:sldId id="279" r:id="rId4"/>
    <p:sldId id="280" r:id="rId5"/>
    <p:sldId id="282" r:id="rId6"/>
    <p:sldId id="281" r:id="rId7"/>
    <p:sldId id="284" r:id="rId8"/>
    <p:sldId id="283" r:id="rId9"/>
    <p:sldId id="285" r:id="rId10"/>
    <p:sldId id="286" r:id="rId11"/>
    <p:sldId id="287" r:id="rId12"/>
    <p:sldId id="288" r:id="rId13"/>
    <p:sldId id="289" r:id="rId14"/>
    <p:sldId id="292" r:id="rId15"/>
    <p:sldId id="290" r:id="rId16"/>
    <p:sldId id="29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0000FF"/>
    <a:srgbClr val="529526"/>
    <a:srgbClr val="AD0101"/>
    <a:srgbClr val="B2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varScale="1">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F279D-8822-4C8A-978E-E7E83042A9F0}" type="datetimeFigureOut">
              <a:rPr lang="ru-RU" smtClean="0"/>
              <a:t>28.12.2019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6856D-0469-4223-ADC3-ADC7B8C4EC4E}" type="slidenum">
              <a:rPr lang="ru-RU" smtClean="0"/>
              <a:t>‹#›</a:t>
            </a:fld>
            <a:endParaRPr lang="ru-RU"/>
          </a:p>
        </p:txBody>
      </p:sp>
    </p:spTree>
    <p:extLst>
      <p:ext uri="{BB962C8B-B14F-4D97-AF65-F5344CB8AC3E}">
        <p14:creationId xmlns:p14="http://schemas.microsoft.com/office/powerpoint/2010/main" val="272858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D6856D-0469-4223-ADC3-ADC7B8C4EC4E}" type="slidenum">
              <a:rPr lang="ru-RU" smtClean="0"/>
              <a:t>8</a:t>
            </a:fld>
            <a:endParaRPr lang="ru-RU"/>
          </a:p>
        </p:txBody>
      </p:sp>
    </p:spTree>
    <p:extLst>
      <p:ext uri="{BB962C8B-B14F-4D97-AF65-F5344CB8AC3E}">
        <p14:creationId xmlns:p14="http://schemas.microsoft.com/office/powerpoint/2010/main" val="95465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28.12.2019</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t 1"/>
          <p:cNvSpPr>
            <a:spLocks noGrp="1"/>
          </p:cNvSpPr>
          <p:nvPr>
            <p:ph type="title"/>
          </p:nvPr>
        </p:nvSpPr>
        <p:spPr>
          <a:xfrm>
            <a:off x="1115616" y="1268760"/>
            <a:ext cx="6781800" cy="3384376"/>
          </a:xfrm>
        </p:spPr>
        <p:txBody>
          <a:bodyPr>
            <a:normAutofit fontScale="90000"/>
          </a:bodyPr>
          <a:lstStyle/>
          <a:p>
            <a:pPr algn="ctr"/>
            <a:r>
              <a:rPr lang="tk-TM" b="1" dirty="0">
                <a:solidFill>
                  <a:srgbClr val="C00000"/>
                </a:solidFill>
                <a:latin typeface="Times New Roman" panose="02020603050405020304" pitchFamily="18" charset="0"/>
                <a:cs typeface="Times New Roman" panose="02020603050405020304" pitchFamily="18" charset="0"/>
              </a:rPr>
              <a:t>Energetika toplumynyň daşky gurşawa                       oňaýsyz täsirlerini azaltmagyň ýollary.</a:t>
            </a:r>
            <a:endParaRPr lang="ru-RU" b="1" dirty="0">
              <a:solidFill>
                <a:srgbClr val="C00000"/>
              </a:solidFill>
            </a:endParaRPr>
          </a:p>
        </p:txBody>
      </p:sp>
    </p:spTree>
    <p:extLst>
      <p:ext uri="{BB962C8B-B14F-4D97-AF65-F5344CB8AC3E}">
        <p14:creationId xmlns:p14="http://schemas.microsoft.com/office/powerpoint/2010/main" val="325065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Grp="1" noChangeAspect="1" noChangeArrowheads="1"/>
          </p:cNvPicPr>
          <p:nvPr>
            <p:ph idx="1"/>
          </p:nvPr>
        </p:nvPicPr>
        <p:blipFill>
          <a:blip r:embed="rId2" cstate="print"/>
          <a:srcRect/>
          <a:stretch>
            <a:fillRect/>
          </a:stretch>
        </p:blipFill>
        <p:spPr bwMode="auto">
          <a:xfrm>
            <a:off x="0" y="0"/>
            <a:ext cx="9153433" cy="6865075"/>
          </a:xfrm>
          <a:prstGeom prst="rect">
            <a:avLst/>
          </a:prstGeom>
          <a:noFill/>
          <a:ln w="9525">
            <a:solidFill>
              <a:srgbClr val="AD0101"/>
            </a:solidFill>
            <a:miter lim="800000"/>
            <a:headEnd/>
            <a:tailEnd/>
          </a:ln>
        </p:spPr>
      </p:pic>
      <p:sp>
        <p:nvSpPr>
          <p:cNvPr id="5" name="Объект 2"/>
          <p:cNvSpPr txBox="1">
            <a:spLocks/>
          </p:cNvSpPr>
          <p:nvPr/>
        </p:nvSpPr>
        <p:spPr>
          <a:xfrm>
            <a:off x="722784" y="1484784"/>
            <a:ext cx="7698432" cy="4896544"/>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Font typeface="Arial" pitchFamily="34" charset="0"/>
              <a:buNone/>
            </a:pPr>
            <a:endParaRPr lang="tk-TM" sz="2000" dirty="0" smtClean="0">
              <a:solidFill>
                <a:schemeClr val="tx1"/>
              </a:solidFill>
            </a:endParaRPr>
          </a:p>
        </p:txBody>
      </p:sp>
      <p:sp>
        <p:nvSpPr>
          <p:cNvPr id="7" name="Объект 2"/>
          <p:cNvSpPr txBox="1">
            <a:spLocks/>
          </p:cNvSpPr>
          <p:nvPr/>
        </p:nvSpPr>
        <p:spPr>
          <a:xfrm>
            <a:off x="722784" y="1628800"/>
            <a:ext cx="7698432" cy="4608511"/>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Font typeface="Arial" pitchFamily="34" charset="0"/>
              <a:buNone/>
            </a:pPr>
            <a:r>
              <a:rPr lang="tk-TM" sz="2000" dirty="0" smtClean="0">
                <a:solidFill>
                  <a:schemeClr val="tx1"/>
                </a:solidFill>
              </a:rPr>
              <a:t>Nebit-gaz senagaty milli ykdysadyýetimiziň möhüm pudaklarynyň biridir. Türkmenistan tebigy gazyň tassyklanylan gorlarynyň möçberi boýunça dünýäde dördünji orny eýeleýär we häzirki wagtda Merkezi Aziýa sebitinde ,,</a:t>
            </a:r>
            <a:r>
              <a:rPr lang="tk-TM" sz="2000" dirty="0" smtClean="0">
                <a:solidFill>
                  <a:srgbClr val="0000FF"/>
                </a:solidFill>
              </a:rPr>
              <a:t>mawy ýangyjy</a:t>
            </a:r>
            <a:r>
              <a:rPr lang="tk-TM" sz="2000" dirty="0" smtClean="0">
                <a:solidFill>
                  <a:schemeClr val="tx1"/>
                </a:solidFill>
              </a:rPr>
              <a:t>” iberýän esasy döwletleriň hataryna girýär. Muňa Türkmenistan-Hytaý halkara gaz geçirijisi aýdyň subutnamadyr, onda Ýewraziýa yklymlarynyň halklaryny müňýyllyklaryň dowamynda baglanyşdyran Beýik Ýüpek ýoluny gaýtadan dikeltmek taglymaty öz beýanyny tapdy. </a:t>
            </a:r>
          </a:p>
          <a:p>
            <a:pPr marL="0" indent="0" algn="just">
              <a:buFont typeface="Arial" pitchFamily="34" charset="0"/>
              <a:buNone/>
            </a:pPr>
            <a:r>
              <a:rPr lang="tk-TM" sz="2000" dirty="0" smtClean="0">
                <a:solidFill>
                  <a:schemeClr val="tx1"/>
                </a:solidFill>
              </a:rPr>
              <a:t>Häzirki wagtda Türkmenistan-Owganystan-Pakistan-Hindistan (TOPH) gaz geçirijisiniň türkmen böleginiň 214 kilometrni çekmek işleri ýokary depginlerde alnyp barylýar. Nebitiň we gazyň çykarylşyny artdyrmak türkmen energiýa serişdelerini dünýä bazarlaryna ibermegiň köp şahaly ulgamyny döretmek bilen bir hatarda, nebitgaz senagatynyň diwersifikasiýalaşdyrylmagyna, uly üns berilýär.</a:t>
            </a:r>
          </a:p>
        </p:txBody>
      </p:sp>
      <p:sp>
        <p:nvSpPr>
          <p:cNvPr id="8" name="Заголовок 1"/>
          <p:cNvSpPr>
            <a:spLocks noGrp="1"/>
          </p:cNvSpPr>
          <p:nvPr>
            <p:ph type="title"/>
          </p:nvPr>
        </p:nvSpPr>
        <p:spPr>
          <a:xfrm>
            <a:off x="1979712" y="352965"/>
            <a:ext cx="5184576" cy="1275836"/>
          </a:xfrm>
        </p:spPr>
        <p:txBody>
          <a:bodyPr>
            <a:noAutofit/>
          </a:bodyPr>
          <a:lstStyle/>
          <a:p>
            <a:pPr algn="ctr"/>
            <a:r>
              <a:rPr lang="tk-TM" sz="2000" dirty="0" smtClean="0">
                <a:solidFill>
                  <a:srgbClr val="529526"/>
                </a:solidFill>
                <a:latin typeface="Arial Black" panose="020B0A04020102020204" pitchFamily="34" charset="0"/>
                <a:cs typeface="Times New Roman" panose="02020603050405020304" pitchFamily="18" charset="0"/>
              </a:rPr>
              <a:t>Ýangyç energetikasynyň tehnologiki hadysalarynyň hadysalaşdyrylmagy</a:t>
            </a:r>
            <a:endParaRPr lang="tk-TM" sz="2000" dirty="0">
              <a:solidFill>
                <a:srgbClr val="529526"/>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16830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694034" y="2780928"/>
            <a:ext cx="7727181" cy="4625752"/>
          </a:xfrm>
        </p:spPr>
        <p:txBody>
          <a:bodyPr>
            <a:normAutofit/>
          </a:bodyPr>
          <a:lstStyle/>
          <a:p>
            <a:pPr marL="0" indent="0" algn="just">
              <a:buNone/>
            </a:pPr>
            <a:r>
              <a:rPr lang="en-US" sz="2000" dirty="0" smtClean="0">
                <a:solidFill>
                  <a:schemeClr val="tx1"/>
                </a:solidFill>
              </a:rPr>
              <a:t>H</a:t>
            </a:r>
            <a:r>
              <a:rPr lang="tk-TM" sz="2000" dirty="0" smtClean="0">
                <a:solidFill>
                  <a:schemeClr val="tx1"/>
                </a:solidFill>
              </a:rPr>
              <a:t>äzirki wagtda Türkmenistanyň çäklerinde täze uglewodorod serişdeleriniň ýataklaryny gözlemek uly gyzyklanma döredýär. Ulanylýan känlerde 7 km çenli çuňlukda ýerleşýän gatlaklaryň öwrenilmegine gönükdirilen geologiýa-gözleg işlerine gaýtadan girişildi. Demirgazyk Goturdepe ýatagyny şeýle işleriň geljeginiň uludygyny tassyklaýan mysal hökmünde getirip bolar, bu ýerde müňlerçe metr çuňlukda täze nebit gatlagy açyldy.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35" y="627129"/>
            <a:ext cx="7755929" cy="3233919"/>
          </a:xfrm>
          <a:prstGeom prst="rect">
            <a:avLst/>
          </a:prstGeom>
          <a:effectLst>
            <a:softEdge rad="127000"/>
          </a:effectLst>
        </p:spPr>
      </p:pic>
    </p:spTree>
    <p:extLst>
      <p:ext uri="{BB962C8B-B14F-4D97-AF65-F5344CB8AC3E}">
        <p14:creationId xmlns:p14="http://schemas.microsoft.com/office/powerpoint/2010/main" val="329733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Grp="1" noChangeAspect="1" noChangeArrowheads="1"/>
          </p:cNvPicPr>
          <p:nvPr>
            <p:ph idx="1"/>
          </p:nvPr>
        </p:nvPicPr>
        <p:blipFill>
          <a:blip r:embed="rId2" cstate="print"/>
          <a:srcRect/>
          <a:stretch>
            <a:fillRect/>
          </a:stretch>
        </p:blipFill>
        <p:spPr bwMode="auto">
          <a:xfrm>
            <a:off x="-9433" y="18047"/>
            <a:ext cx="9153433" cy="6865075"/>
          </a:xfrm>
          <a:prstGeom prst="rect">
            <a:avLst/>
          </a:prstGeom>
          <a:noFill/>
          <a:ln w="9525">
            <a:solidFill>
              <a:srgbClr val="AD0101"/>
            </a:solidFill>
            <a:miter lim="800000"/>
            <a:headEnd/>
            <a:tailEnd/>
          </a:ln>
        </p:spPr>
      </p:pic>
      <p:sp>
        <p:nvSpPr>
          <p:cNvPr id="5" name="Объект 2"/>
          <p:cNvSpPr txBox="1">
            <a:spLocks/>
          </p:cNvSpPr>
          <p:nvPr/>
        </p:nvSpPr>
        <p:spPr>
          <a:xfrm>
            <a:off x="722784" y="1484784"/>
            <a:ext cx="7698432" cy="4896544"/>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Font typeface="Arial" pitchFamily="34" charset="0"/>
              <a:buNone/>
            </a:pPr>
            <a:endParaRPr lang="tk-TM" sz="2000" dirty="0" smtClean="0">
              <a:solidFill>
                <a:schemeClr val="tx1"/>
              </a:solidFill>
            </a:endParaRPr>
          </a:p>
        </p:txBody>
      </p:sp>
      <p:sp>
        <p:nvSpPr>
          <p:cNvPr id="7" name="Объект 2"/>
          <p:cNvSpPr txBox="1">
            <a:spLocks/>
          </p:cNvSpPr>
          <p:nvPr/>
        </p:nvSpPr>
        <p:spPr>
          <a:xfrm>
            <a:off x="722784" y="1628801"/>
            <a:ext cx="7698432" cy="4608510"/>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a:buFont typeface="Arial" pitchFamily="34" charset="0"/>
              <a:buNone/>
            </a:pPr>
            <a:r>
              <a:rPr lang="tk-TM" sz="2000" dirty="0" smtClean="0">
                <a:solidFill>
                  <a:schemeClr val="tx1"/>
                </a:solidFill>
              </a:rPr>
              <a:t>Türkmenistan</a:t>
            </a:r>
            <a:r>
              <a:rPr lang="tk-TM" sz="2000" dirty="0" smtClean="0">
                <a:solidFill>
                  <a:srgbClr val="008000"/>
                </a:solidFill>
              </a:rPr>
              <a:t> </a:t>
            </a:r>
            <a:r>
              <a:rPr lang="tk-TM" sz="2000" dirty="0" smtClean="0">
                <a:solidFill>
                  <a:schemeClr val="tx1"/>
                </a:solidFill>
              </a:rPr>
              <a:t>dünýäde nebitiň, gazyň uly mukdardaky gorlaryna, elektrik energiýasyny öndürmegiň giň mümkinçiliklerine eýe bolan döwlet hökmünde tanalýar. Hormaty Prezidenimiziň başlangyjy boýunça “Türkmenistanyň nebitgaz senagatyny ösdürmegiň 2030-njy ýyla çenli döwür üçin Maksatnamasy”</a:t>
            </a:r>
            <a:r>
              <a:rPr lang="ru-RU" sz="2000" dirty="0" smtClean="0">
                <a:solidFill>
                  <a:schemeClr val="tx1"/>
                </a:solidFill>
              </a:rPr>
              <a:t> </a:t>
            </a:r>
            <a:r>
              <a:rPr lang="tk-TM" sz="2000" dirty="0" smtClean="0">
                <a:solidFill>
                  <a:schemeClr val="tx1"/>
                </a:solidFill>
              </a:rPr>
              <a:t>işlenip taýýarlandy. Onda tebigy serişdeleri rejeli ulanmak, energiýany tygşytly peýdalanmak bilen baglylykda,kuwwatly innowasion energetika we önümçilik hem-de durmuşa geçirmegiň barşynda toplumyň esasy zawodynda tehnologik desgalary we önümçilik hem-de durmuş-medeni düzümiň desgalaryny gurmak boýunça giň gerimli gurluşyk işleri ýaýbaňlandyryldy. Kuwwatlylygy gije-gündizde 5,5 müň tonnadan 7 müň tonna çenli çig nebite barabar bolan </a:t>
            </a:r>
            <a:r>
              <a:rPr lang="tk-TM" sz="2000" b="1" dirty="0" smtClean="0">
                <a:solidFill>
                  <a:schemeClr val="tx1"/>
                </a:solidFill>
              </a:rPr>
              <a:t>ELOU-AT-6 </a:t>
            </a:r>
            <a:r>
              <a:rPr lang="tk-TM" sz="2000" dirty="0" smtClean="0">
                <a:solidFill>
                  <a:schemeClr val="tx1"/>
                </a:solidFill>
              </a:rPr>
              <a:t>kysymly nebiti ilkinji gezek gaýtadan işleýän desga guruldy we işe girizildi. Daşky gurşawy goramak işleri howa taşlanylýan zyňyndylara, galyndy suwlara we önümçiligiň galyndylaryna olaryň düzüm bölegine zyýanlylyk derejesini hasaba almak bilen gözegçilik edilýär.</a:t>
            </a:r>
            <a:endParaRPr lang="tk-TM" sz="2000" b="1" dirty="0" smtClean="0">
              <a:solidFill>
                <a:schemeClr val="tx1"/>
              </a:solidFill>
            </a:endParaRPr>
          </a:p>
        </p:txBody>
      </p:sp>
      <p:sp>
        <p:nvSpPr>
          <p:cNvPr id="8" name="Заголовок 1"/>
          <p:cNvSpPr>
            <a:spLocks noGrp="1"/>
          </p:cNvSpPr>
          <p:nvPr>
            <p:ph type="title"/>
          </p:nvPr>
        </p:nvSpPr>
        <p:spPr>
          <a:xfrm>
            <a:off x="1979712" y="352965"/>
            <a:ext cx="5184576" cy="1275836"/>
          </a:xfrm>
        </p:spPr>
        <p:txBody>
          <a:bodyPr>
            <a:noAutofit/>
          </a:bodyPr>
          <a:lstStyle/>
          <a:p>
            <a:pPr algn="ctr"/>
            <a:r>
              <a:rPr lang="tk-TM" sz="2000" dirty="0" smtClean="0">
                <a:solidFill>
                  <a:srgbClr val="529526"/>
                </a:solidFill>
                <a:latin typeface="Arial Black" panose="020B0A04020102020204" pitchFamily="34" charset="0"/>
                <a:cs typeface="Times New Roman" panose="02020603050405020304" pitchFamily="18" charset="0"/>
              </a:rPr>
              <a:t>Ýangyç energetika toplumynda energiýany tygşytlamagyň tehnologiýasy</a:t>
            </a:r>
            <a:endParaRPr lang="tk-TM" sz="2000" dirty="0">
              <a:solidFill>
                <a:srgbClr val="529526"/>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68347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539552" y="692696"/>
            <a:ext cx="8064896" cy="6713984"/>
          </a:xfrm>
        </p:spPr>
        <p:txBody>
          <a:bodyPr>
            <a:normAutofit/>
          </a:bodyPr>
          <a:lstStyle/>
          <a:p>
            <a:pPr marL="0" indent="0" algn="just">
              <a:buNone/>
            </a:pPr>
            <a:r>
              <a:rPr lang="en-US" sz="2000" dirty="0" smtClean="0">
                <a:solidFill>
                  <a:schemeClr val="tx1"/>
                </a:solidFill>
              </a:rPr>
              <a:t>N</a:t>
            </a:r>
            <a:r>
              <a:rPr lang="tk-TM" sz="2000" dirty="0" smtClean="0">
                <a:solidFill>
                  <a:schemeClr val="tx1"/>
                </a:solidFill>
              </a:rPr>
              <a:t>ebiti gaýtadan işleýän kärhanalar biosferanyň ähli düzüm böleklerine oňaýsyz täsirini ýetirýär. Nebit gaýtadan işlenende emele gelýän zyňyndylar atmosferanyň ýagdaýynyň üýtgemegine, gidrosfera düşýän taşlandylar tebigy we akar suwlaryň hapalanmagyna getirýär, önümçilik galyndylary bolsa göni ýa-da gytaklaýyn toprak örtügine zelel ýetirýär. Nebiti gaýtadan işleýän kärhanalaryň atmosfera taşlaýan esasy syýanly maddalaryna uglewodorodlar, kükürtli gaz, kükürtli wodorod, ugleroduň okisi, ammiak, fenol, azodyň okisi we beýlekiler degişli. Bu zyňyndylaryň esasy çeşmeleri bolup nebit, nebit önümleri, ýeňil gaýnaýan dürli zäherli suwuklyklaryň saklanýan ätiýaçlyk çelekleri, arassalaýjy çelekleri, arassalaýjy we käbir ugurdaş çykýan gazy ýakýan fakel ulgamlary çykyş edýär. Atmosfera taşlanýan zyňyndylar diňe bir howanyň ýylamagyna, parnik täsiriniň ösmegine we ozon gatlagynyň ýukalmagyna däl-de, eýsem örän howply gurumly tüsseleriň wekislotaly ygallaryň döremegine getirýär.</a:t>
            </a:r>
          </a:p>
        </p:txBody>
      </p:sp>
      <p:sp>
        <p:nvSpPr>
          <p:cNvPr id="6" name="Заголовок 1"/>
          <p:cNvSpPr>
            <a:spLocks noGrp="1"/>
          </p:cNvSpPr>
          <p:nvPr>
            <p:ph type="title"/>
          </p:nvPr>
        </p:nvSpPr>
        <p:spPr>
          <a:xfrm>
            <a:off x="2051720" y="332656"/>
            <a:ext cx="5112568" cy="1584176"/>
          </a:xfrm>
        </p:spPr>
        <p:txBody>
          <a:bodyPr>
            <a:noAutofit/>
          </a:bodyPr>
          <a:lstStyle/>
          <a:p>
            <a:pPr algn="ctr"/>
            <a:r>
              <a:rPr lang="tk-TM" sz="2000" dirty="0" smtClean="0">
                <a:solidFill>
                  <a:srgbClr val="529526"/>
                </a:solidFill>
                <a:latin typeface="Arial Black" panose="020B0A04020102020204" pitchFamily="34" charset="0"/>
                <a:cs typeface="Times New Roman" panose="02020603050405020304" pitchFamily="18" charset="0"/>
              </a:rPr>
              <a:t>Ýangyç energetika senagatynyň galyndylaryň daşky gurşawa oňaýsyz täsirlerini azaltmagyň tehnologiýasy</a:t>
            </a:r>
            <a:endParaRPr lang="tk-TM" sz="2000" dirty="0">
              <a:solidFill>
                <a:srgbClr val="529526"/>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76571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539552" y="-3267744"/>
            <a:ext cx="8100900" cy="10962456"/>
          </a:xfrm>
        </p:spPr>
        <p:txBody>
          <a:bodyPr>
            <a:normAutofit/>
          </a:bodyPr>
          <a:lstStyle/>
          <a:p>
            <a:pPr marL="0" indent="0" algn="just">
              <a:buNone/>
            </a:pPr>
            <a:r>
              <a:rPr lang="en-US" sz="2000" dirty="0" smtClean="0">
                <a:solidFill>
                  <a:schemeClr val="tx1"/>
                </a:solidFill>
              </a:rPr>
              <a:t>S</a:t>
            </a:r>
            <a:r>
              <a:rPr lang="tk-TM" sz="2000" dirty="0" smtClean="0">
                <a:solidFill>
                  <a:schemeClr val="tx1"/>
                </a:solidFill>
              </a:rPr>
              <a:t>enagat kärhanalarynyň we olar bilen ýanaşyk ýaşaýyş jaý etrabynyň terrotoriýasynda tozanyň konsentrasiýasy rugsat edilýän çäge degişli sanitariýa kadasy boýunça bellenilýär. Senagat kärhanalarynyň hapalaýan howasyny arassalamak kärhanalaryň golaýyndaky atmosferanyň ýer üsti gatlagyny hapalamakdan goramak baradaky çäreler sistemasynda howa atmosferasy iňňän uly orun tutýar. Garaşsyz, Bitarap döwlet bolanymyz bäri gurulýan zawot-fabriklerde ulanylýan häzirki zaman enjamlary atmosferany zyýanly maddalar bilen hapalanmakdan goramaga mümkinçilik berýär. Munuň üçin olarda jebislendirlen, bellenilen tehnologiýa düzgünini berjaý etmek we başga işler alnyp barylýar.</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120" y="3435571"/>
            <a:ext cx="4371116" cy="2873595"/>
          </a:xfrm>
          <a:prstGeom prst="rect">
            <a:avLst/>
          </a:prstGeom>
          <a:effectLst>
            <a:softEdge rad="317500"/>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10102" t="4851" r="1233" b="67849"/>
          <a:stretch/>
        </p:blipFill>
        <p:spPr>
          <a:xfrm>
            <a:off x="718887" y="3783326"/>
            <a:ext cx="3350898" cy="2178083"/>
          </a:xfrm>
          <a:prstGeom prst="rect">
            <a:avLst/>
          </a:prstGeom>
          <a:effectLst>
            <a:softEdge rad="317500"/>
          </a:effectLst>
        </p:spPr>
      </p:pic>
    </p:spTree>
    <p:extLst>
      <p:ext uri="{BB962C8B-B14F-4D97-AF65-F5344CB8AC3E}">
        <p14:creationId xmlns:p14="http://schemas.microsoft.com/office/powerpoint/2010/main" val="366408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575556" y="742392"/>
            <a:ext cx="8064896" cy="6713984"/>
          </a:xfrm>
        </p:spPr>
        <p:txBody>
          <a:bodyPr numCol="2">
            <a:normAutofit/>
          </a:bodyPr>
          <a:lstStyle/>
          <a:p>
            <a:pPr marL="1097280" lvl="4" indent="0" algn="just">
              <a:buNone/>
            </a:pPr>
            <a:endParaRPr lang="tk-TM" sz="1400" dirty="0" smtClean="0">
              <a:solidFill>
                <a:schemeClr val="tx1"/>
              </a:solidFill>
            </a:endParaRPr>
          </a:p>
        </p:txBody>
      </p:sp>
      <p:sp>
        <p:nvSpPr>
          <p:cNvPr id="6" name="Заголовок 1"/>
          <p:cNvSpPr>
            <a:spLocks noGrp="1"/>
          </p:cNvSpPr>
          <p:nvPr>
            <p:ph type="title"/>
          </p:nvPr>
        </p:nvSpPr>
        <p:spPr>
          <a:xfrm>
            <a:off x="2051720" y="692696"/>
            <a:ext cx="5112568" cy="576064"/>
          </a:xfrm>
        </p:spPr>
        <p:txBody>
          <a:bodyPr>
            <a:noAutofit/>
          </a:bodyPr>
          <a:lstStyle/>
          <a:p>
            <a:pPr algn="ctr"/>
            <a:r>
              <a:rPr lang="tk-TM" sz="2000" dirty="0" smtClean="0">
                <a:solidFill>
                  <a:srgbClr val="529526"/>
                </a:solidFill>
                <a:latin typeface="Arial Black" panose="020B0A04020102020204" pitchFamily="34" charset="0"/>
                <a:cs typeface="Times New Roman" panose="02020603050405020304" pitchFamily="18" charset="0"/>
              </a:rPr>
              <a:t>Dünýä energiýa hopsyzlygynyň ekologik meseleleri</a:t>
            </a:r>
            <a:endParaRPr lang="tk-TM" sz="2000" dirty="0">
              <a:solidFill>
                <a:srgbClr val="529526"/>
              </a:solidFill>
              <a:latin typeface="Arial Black" panose="020B0A04020102020204" pitchFamily="34"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56" y="1124744"/>
            <a:ext cx="7904487" cy="5260077"/>
          </a:xfrm>
          <a:prstGeom prst="rect">
            <a:avLst/>
          </a:prstGeom>
          <a:effectLst>
            <a:softEdge rad="317500"/>
          </a:effectLst>
        </p:spPr>
      </p:pic>
    </p:spTree>
    <p:extLst>
      <p:ext uri="{BB962C8B-B14F-4D97-AF65-F5344CB8AC3E}">
        <p14:creationId xmlns:p14="http://schemas.microsoft.com/office/powerpoint/2010/main" val="1535534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539552" y="188640"/>
            <a:ext cx="8064896" cy="7218040"/>
          </a:xfrm>
        </p:spPr>
        <p:txBody>
          <a:bodyPr>
            <a:normAutofit/>
          </a:bodyPr>
          <a:lstStyle/>
          <a:p>
            <a:pPr marL="0" indent="0" algn="just">
              <a:buNone/>
            </a:pPr>
            <a:r>
              <a:rPr lang="en-US" dirty="0">
                <a:solidFill>
                  <a:schemeClr val="tx1"/>
                </a:solidFill>
              </a:rPr>
              <a:t> </a:t>
            </a:r>
            <a:r>
              <a:rPr lang="tk-TM" dirty="0">
                <a:solidFill>
                  <a:schemeClr val="tx1"/>
                </a:solidFill>
              </a:rPr>
              <a:t>Dünýä energiýasynyň ekologik meseleleri diýlende ozaly bilen iki sany esasy sorag göz öňünde tutulýar. Birinji mesele, atmosfera zelel getiriji zyňyndylaryň we olar bilen baglanşykly önümçiligiň, esasy energiýa serişdeleri bolan nebitiň, gazyň, kömüriň sarp edilişiniň yzygiderli artmagy bolup durýar. Ikinji, bu atom enrgetika meselesi we onuň ulanylyşy bilen baglanşyly bolan radiasion zyňyndylar. </a:t>
            </a:r>
            <a:r>
              <a:rPr lang="tk-TM" dirty="0" smtClean="0">
                <a:solidFill>
                  <a:schemeClr val="tx1"/>
                </a:solidFill>
              </a:rPr>
              <a:t>Atmosfera taşlanýan zyýanly maddalaryň, aýratyn hem uglerodyň dioksidiniň ýarysyndan köpüsi ýangyç-energetika toplumynyň paýyna düşýär. 1997-nji ýylda Ýaponiýanyň Kiota şäherinde geçirilen BMG-niň halkara maslahatynda klimatyň üýtgemegi baradaky çäklendiriji konwensiýasynda “Kiota beýany” kabul edildi. Energiýa howpsyzlygy çylşyrymly, köpmaksatly görnüş bolup, onda çig mal, syýasy, maliýe, ekologiýa ýaly ýakyndan özara baglanşykly ýagdaýlar tapawtlanýar.</a:t>
            </a:r>
            <a:endParaRPr lang="tk-TM" dirty="0">
              <a:solidFill>
                <a:schemeClr val="tx1"/>
              </a:solidFill>
            </a:endParaRPr>
          </a:p>
          <a:p>
            <a:pPr marL="0" indent="0" algn="just">
              <a:buNone/>
            </a:pPr>
            <a:endParaRPr lang="tk-TM" dirty="0">
              <a:solidFill>
                <a:schemeClr val="tx1"/>
              </a:solidFill>
            </a:endParaRPr>
          </a:p>
          <a:p>
            <a:pPr marL="1097280" lvl="4" indent="0" algn="just">
              <a:buNone/>
            </a:pPr>
            <a:endParaRPr lang="tk-TM" sz="1600" dirty="0">
              <a:solidFill>
                <a:schemeClr val="tx1"/>
              </a:solidFill>
            </a:endParaRPr>
          </a:p>
        </p:txBody>
      </p:sp>
    </p:spTree>
    <p:extLst>
      <p:ext uri="{BB962C8B-B14F-4D97-AF65-F5344CB8AC3E}">
        <p14:creationId xmlns:p14="http://schemas.microsoft.com/office/powerpoint/2010/main" val="215204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20000"/>
                <a:satMod val="350000"/>
                <a:lumMod val="125000"/>
              </a:schemeClr>
              <a:schemeClr val="bg1">
                <a:tint val="90000"/>
                <a:satMod val="250000"/>
              </a:schemeClr>
            </a:duotone>
          </a:blip>
          <a:stretch/>
        </a:blipFill>
        <a:effectLst/>
      </p:bgPr>
    </p:bg>
    <p:spTree>
      <p:nvGrpSpPr>
        <p:cNvPr id="1" name=""/>
        <p:cNvGrpSpPr/>
        <p:nvPr/>
      </p:nvGrpSpPr>
      <p:grpSpPr>
        <a:xfrm>
          <a:off x="0" y="0"/>
          <a:ext cx="0" cy="0"/>
          <a:chOff x="0" y="0"/>
          <a:chExt cx="0" cy="0"/>
        </a:xfrm>
      </p:grpSpPr>
      <p:pic>
        <p:nvPicPr>
          <p:cNvPr id="5" name="Picture 3" descr="G:\Ramki\ramka.jpg"/>
          <p:cNvPicPr>
            <a:picLocks noChangeAspect="1" noChangeArrowheads="1"/>
          </p:cNvPicPr>
          <p:nvPr/>
        </p:nvPicPr>
        <p:blipFill>
          <a:blip r:embed="rId3" cstate="print"/>
          <a:srcRect/>
          <a:stretch>
            <a:fillRect/>
          </a:stretch>
        </p:blipFill>
        <p:spPr bwMode="auto">
          <a:xfrm>
            <a:off x="-5916" y="0"/>
            <a:ext cx="9144000" cy="6858000"/>
          </a:xfrm>
          <a:prstGeom prst="rect">
            <a:avLst/>
          </a:prstGeom>
          <a:noFill/>
          <a:ln w="9525">
            <a:solidFill>
              <a:srgbClr val="AD0101"/>
            </a:solidFill>
            <a:miter lim="800000"/>
            <a:headEnd/>
            <a:tailEnd/>
          </a:ln>
        </p:spPr>
      </p:pic>
      <p:sp>
        <p:nvSpPr>
          <p:cNvPr id="7" name="Rectangle 3"/>
          <p:cNvSpPr>
            <a:spLocks noGrp="1" noChangeArrowheads="1"/>
          </p:cNvSpPr>
          <p:nvPr>
            <p:ph type="title"/>
          </p:nvPr>
        </p:nvSpPr>
        <p:spPr bwMode="auto">
          <a:xfrm>
            <a:off x="0" y="521552"/>
            <a:ext cx="85625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0850" algn="ctr" eaLnBrk="0" fontAlgn="base" hangingPunct="0">
              <a:spcAft>
                <a:spcPct val="0"/>
              </a:spcAft>
            </a:pPr>
            <a:r>
              <a:rPr lang="tk-TM" sz="3200" dirty="0" smtClean="0">
                <a:solidFill>
                  <a:srgbClr val="529526"/>
                </a:solidFill>
              </a:rPr>
              <a:t>Giriş</a:t>
            </a:r>
            <a:endParaRPr kumimoji="0" lang="en-US" altLang="ru-RU" sz="3200" b="0" i="0" u="none" strike="noStrike" cap="none" normalizeH="0" baseline="0" dirty="0" smtClean="0">
              <a:ln>
                <a:noFill/>
              </a:ln>
              <a:solidFill>
                <a:srgbClr val="529526"/>
              </a:solidFill>
              <a:effectLst/>
              <a:latin typeface="+mn-lt"/>
            </a:endParaRPr>
          </a:p>
        </p:txBody>
      </p:sp>
      <p:sp>
        <p:nvSpPr>
          <p:cNvPr id="2" name="Объект 1"/>
          <p:cNvSpPr>
            <a:spLocks noGrp="1"/>
          </p:cNvSpPr>
          <p:nvPr>
            <p:ph idx="1"/>
          </p:nvPr>
        </p:nvSpPr>
        <p:spPr>
          <a:xfrm>
            <a:off x="755576" y="980728"/>
            <a:ext cx="7632848" cy="5328592"/>
          </a:xfrm>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     </a:t>
            </a:r>
            <a:r>
              <a:rPr lang="tk-TM" sz="2000" dirty="0" smtClean="0">
                <a:latin typeface="Times New Roman" panose="02020603050405020304" pitchFamily="18" charset="0"/>
                <a:cs typeface="Times New Roman" panose="02020603050405020304" pitchFamily="18" charset="0"/>
              </a:rPr>
              <a:t> </a:t>
            </a:r>
            <a:r>
              <a:rPr lang="tk-TM" sz="2000" dirty="0">
                <a:latin typeface="Times New Roman" panose="02020603050405020304" pitchFamily="18" charset="0"/>
                <a:cs typeface="Times New Roman" panose="02020603050405020304" pitchFamily="18" charset="0"/>
              </a:rPr>
              <a:t>Hormatly Prezidentimiziň ýolbaşçylygynda ýurdumyzyň energiýa üpjünçiligi, ykdysady netijeliligi barha ýokarlandyrylýar. Halkyň medeni we durmuş meseleleriniň ylym-bilim, saglyk, energetika ugurlarynyň, senagat bilen bilelikde utgaşdyrylyp alynyp barylmagy, ýurdumyzyň gysga wagtyň içinde ykdysady görülip-eşidilmedik ösüşlere eýe bolmagyna getirdi. Senagat taýdan barha ösýän ýurymyzda energetikanyň ösüşi aýratyn ähmiýete eýedir. Ýurdumyzyň nebit, gaz we beýleki gazylyp alynýan baýlyklaryň uly gorlary diňe öz halkymyzyň energiýa bolan zerurlygyny üpjün etmek bilen çäklenmän, energiýa meseleleri boýunça mätäçlik çekýän beýleki halklary hem belli bir derejede kanagatlandyrmaga mümkinçilik berýär</a:t>
            </a:r>
            <a:r>
              <a:rPr lang="tk-TM"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tk-TM" sz="2000" dirty="0" smtClean="0">
                <a:latin typeface="Times New Roman" panose="02020603050405020304" pitchFamily="18" charset="0"/>
                <a:cs typeface="Times New Roman" panose="02020603050405020304" pitchFamily="18" charset="0"/>
              </a:rPr>
              <a:t>Energetika, ekologiýa we ykdysadyýet meselesi diňe bir aýratyn ýurda degişli bolman, eýsem bu mesele häzirki döwürde özara gatnaşykly, özara baglanşykly ýurtlaryň ählisine hem degişlidir.</a:t>
            </a: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00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2" name="Заголовок 1"/>
          <p:cNvSpPr>
            <a:spLocks noGrp="1"/>
          </p:cNvSpPr>
          <p:nvPr>
            <p:ph type="title"/>
          </p:nvPr>
        </p:nvSpPr>
        <p:spPr>
          <a:xfrm>
            <a:off x="1979712" y="620688"/>
            <a:ext cx="5184576" cy="1008112"/>
          </a:xfrm>
        </p:spPr>
        <p:txBody>
          <a:bodyPr>
            <a:noAutofit/>
          </a:bodyPr>
          <a:lstStyle/>
          <a:p>
            <a:pPr algn="ctr"/>
            <a:r>
              <a:rPr lang="tk-TM" sz="2000" dirty="0" smtClean="0">
                <a:solidFill>
                  <a:srgbClr val="008000"/>
                </a:solidFill>
                <a:latin typeface="Arial Black" panose="020B0A04020102020204" pitchFamily="34" charset="0"/>
                <a:cs typeface="Times New Roman" panose="02020603050405020304" pitchFamily="18" charset="0"/>
              </a:rPr>
              <a:t>Ylmy </a:t>
            </a:r>
            <a:r>
              <a:rPr lang="tk-TM" sz="2000" dirty="0">
                <a:solidFill>
                  <a:srgbClr val="008000"/>
                </a:solidFill>
                <a:latin typeface="Arial Black" panose="020B0A04020102020204" pitchFamily="34" charset="0"/>
                <a:cs typeface="Times New Roman" panose="02020603050405020304" pitchFamily="18" charset="0"/>
              </a:rPr>
              <a:t>tehniki ösüş we mineral ýangyjyň alynmagynda ekologiýa meseleleri.</a:t>
            </a:r>
          </a:p>
        </p:txBody>
      </p:sp>
      <p:sp>
        <p:nvSpPr>
          <p:cNvPr id="3" name="Объект 2"/>
          <p:cNvSpPr>
            <a:spLocks noGrp="1"/>
          </p:cNvSpPr>
          <p:nvPr>
            <p:ph idx="1"/>
          </p:nvPr>
        </p:nvSpPr>
        <p:spPr>
          <a:xfrm>
            <a:off x="722784" y="1484784"/>
            <a:ext cx="7698432" cy="4896544"/>
          </a:xfrm>
        </p:spPr>
        <p:txBody>
          <a:bodyPr>
            <a:normAutofit/>
          </a:bodyPr>
          <a:lstStyle/>
          <a:p>
            <a:pPr marL="0" indent="0" algn="just">
              <a:buNone/>
            </a:pPr>
            <a:r>
              <a:rPr lang="en-US" sz="2000" dirty="0" smtClean="0">
                <a:solidFill>
                  <a:schemeClr val="tx1"/>
                </a:solidFill>
              </a:rPr>
              <a:t>  </a:t>
            </a:r>
            <a:r>
              <a:rPr lang="ru-RU" sz="2000" dirty="0" smtClean="0">
                <a:solidFill>
                  <a:schemeClr val="tx1"/>
                </a:solidFill>
              </a:rPr>
              <a:t> </a:t>
            </a:r>
            <a:r>
              <a:rPr lang="tk-TM" sz="2000" dirty="0" smtClean="0">
                <a:solidFill>
                  <a:schemeClr val="tx1"/>
                </a:solidFill>
              </a:rPr>
              <a:t>Bu ugurda Türkmenbaşy etrabynyň Garabogaz şäherinde ,,Türkmenhimiýa” döwlet konserniniň buýurmasy esasynda gurulýan karbamid önümçiligi boýunça zawodyň işe girizilmegide täze mümkinçilikleri açýar. Ýaponiýanyň ,,Mitsubushi </a:t>
            </a:r>
            <a:r>
              <a:rPr lang="en-US" sz="2000" dirty="0" smtClean="0">
                <a:solidFill>
                  <a:schemeClr val="tx1"/>
                </a:solidFill>
              </a:rPr>
              <a:t>C</a:t>
            </a:r>
            <a:r>
              <a:rPr lang="tk-TM" sz="2000" dirty="0" smtClean="0">
                <a:solidFill>
                  <a:schemeClr val="tx1"/>
                </a:solidFill>
              </a:rPr>
              <a:t>orporation” we Türkiýäniň ,,Gap Inşaat” kompaniýalarynyň konsorsiumynyň hünärmenleriniň gatnaşmagynda gurulýan bu zawodyň gurluşygyny 2018-nji ýylyň iýun aýynda tamamlamak göz öňünde tutulýar. Toplumy gurmak üçin 60 gektar meýdan bölünip berildi. Bu çäkde ammiak önümçilik bölümi ýerleşer. Onuň düzüminde 10 müň tonna suwuk ammiak saklamaga niýetlenen ammar we gaz sintezini kömürturşy gazyndan arassalaýan enjam, karbomid önümçiligi boýunça bölüm, her biriniň sygymy 50 müň tonna bolan karbomid üçin iki sany ammar hem-de suw arassalaýjy desga, kuwwaty 54 megawat bolan iki sany gaz turbina elektrik generatory, umumy kuwwaty sagatda 40 müň kubmetr deňiz suwuna deň bolan deňiz suwyny berýän ulgam, owradylan karbo- </a:t>
            </a:r>
          </a:p>
        </p:txBody>
      </p:sp>
    </p:spTree>
    <p:extLst>
      <p:ext uri="{BB962C8B-B14F-4D97-AF65-F5344CB8AC3E}">
        <p14:creationId xmlns:p14="http://schemas.microsoft.com/office/powerpoint/2010/main" val="233443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6" name="Объект 5"/>
          <p:cNvSpPr>
            <a:spLocks noGrp="1"/>
          </p:cNvSpPr>
          <p:nvPr>
            <p:ph idx="1"/>
          </p:nvPr>
        </p:nvSpPr>
        <p:spPr>
          <a:xfrm>
            <a:off x="758788" y="1"/>
            <a:ext cx="7626424" cy="4221088"/>
          </a:xfrm>
        </p:spPr>
        <p:txBody>
          <a:bodyPr>
            <a:normAutofit/>
          </a:bodyPr>
          <a:lstStyle/>
          <a:p>
            <a:pPr marL="0" indent="0" algn="just">
              <a:buNone/>
            </a:pPr>
            <a:r>
              <a:rPr lang="tk-TM" sz="2000" dirty="0" smtClean="0"/>
              <a:t>mid önümçiligi boýunça bölüm, taýýar önümi Hazar deňzi arkaly eksporta ibermek üçin ýüklemek hem-de äkitmek üçin menzil we beýlekiler ýerleşdiriler. Bu önümçilikde tebigy gaz başlangyç çig mal hökmünde ulanylýar, onuň gorlary boýunça Türkmenistan dünýäde orunlaryň birini eýeleýär. Bu ýagdaý azot dökünleriniň, hususan-da, karbomid önümçiligi boýunça täze kuwwatlyklaryň gurulmagynyň gelejeginiň uludygyny görkezýär.</a:t>
            </a:r>
          </a:p>
          <a:p>
            <a:pPr marL="0" indent="0" algn="just">
              <a:buNone/>
            </a:pPr>
            <a:endParaRPr lang="ru-RU" sz="2000" dirty="0"/>
          </a:p>
        </p:txBody>
      </p:sp>
      <p:sp>
        <p:nvSpPr>
          <p:cNvPr id="10" name="Прямоугольник 9"/>
          <p:cNvSpPr/>
          <p:nvPr/>
        </p:nvSpPr>
        <p:spPr>
          <a:xfrm>
            <a:off x="641196" y="1400971"/>
            <a:ext cx="7776864" cy="369332"/>
          </a:xfrm>
          <a:prstGeom prst="rect">
            <a:avLst/>
          </a:prstGeom>
        </p:spPr>
        <p:txBody>
          <a:bodyPr wrap="square">
            <a:spAutoFit/>
          </a:bodyPr>
          <a:lstStyle/>
          <a:p>
            <a:pPr algn="just"/>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8" y="2996952"/>
            <a:ext cx="7659272" cy="3209434"/>
          </a:xfrm>
          <a:prstGeom prst="rect">
            <a:avLst/>
          </a:prstGeom>
          <a:effectLst>
            <a:softEdge rad="127000"/>
          </a:effectLst>
        </p:spPr>
      </p:pic>
    </p:spTree>
    <p:extLst>
      <p:ext uri="{BB962C8B-B14F-4D97-AF65-F5344CB8AC3E}">
        <p14:creationId xmlns:p14="http://schemas.microsoft.com/office/powerpoint/2010/main" val="369925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20379"/>
            <a:ext cx="9144000" cy="6858000"/>
          </a:xfrm>
          <a:prstGeom prst="rect">
            <a:avLst/>
          </a:prstGeom>
          <a:noFill/>
          <a:ln w="9525">
            <a:solidFill>
              <a:srgbClr val="AD0101"/>
            </a:solidFill>
            <a:miter lim="800000"/>
            <a:headEnd/>
            <a:tailEnd/>
          </a:ln>
        </p:spPr>
      </p:pic>
      <p:sp>
        <p:nvSpPr>
          <p:cNvPr id="6" name="Прямоугольник 5"/>
          <p:cNvSpPr/>
          <p:nvPr/>
        </p:nvSpPr>
        <p:spPr>
          <a:xfrm>
            <a:off x="641196" y="1400971"/>
            <a:ext cx="7776864" cy="4708981"/>
          </a:xfrm>
          <a:prstGeom prst="rect">
            <a:avLst/>
          </a:prstGeom>
        </p:spPr>
        <p:txBody>
          <a:bodyPr wrap="square">
            <a:spAutoFit/>
          </a:bodyPr>
          <a:lstStyle/>
          <a:p>
            <a:pPr algn="just"/>
            <a:r>
              <a:rPr lang="tk-TM" sz="2000" dirty="0" smtClean="0"/>
              <a:t>     Türkmenistanyň Prezidentiniň ýurdumyzy 2018-2024-nji ýullarda durmuş-ykdysady taýdan ösdürmegiň Maksatnamasynda önümçiligi intensifikasiýalaşdyrmagyň, halk hojalygynyň düşewüntliliginiň we eksport kuwwatlylygyny ýokarlandyrmak maksady bilen ony senagatlaşdyrmagyň anyk ugurlary kesgitlenildi.</a:t>
            </a:r>
          </a:p>
          <a:p>
            <a:pPr algn="just"/>
            <a:r>
              <a:rPr lang="tk-TM" sz="2000" dirty="0" smtClean="0"/>
              <a:t>     Häzirki wagtda bu ýerde gazhimiýa, himiýa senagaty pudaklarynda tebigy baýlyklary döwrebap tehnologiýalar esasynda gaýtadan işlemäge, dünýä bazarynda uly isleg bildirýän nebit önümleriniň çykarylyşyny artdyrmaga esaslanýan iri möçberli taslamalar amala aşyrylýar. Gyýanly şäherçesinde polietilen we polipropilen önümçiligi boýunça gazhimiýa toplumy gurulýar. Bu taslama ,,Toýo Enginering” (Ýaponiýa), ,,LG International </a:t>
            </a:r>
            <a:r>
              <a:rPr lang="en-US" sz="2000" dirty="0" smtClean="0"/>
              <a:t>C</a:t>
            </a:r>
            <a:r>
              <a:rPr lang="tk-TM" sz="2000" dirty="0" smtClean="0"/>
              <a:t>orporation” we ,,Hyundai Engirening </a:t>
            </a:r>
            <a:r>
              <a:rPr lang="en-US" sz="2000" dirty="0"/>
              <a:t>C</a:t>
            </a:r>
            <a:r>
              <a:rPr lang="tk-TM" sz="2000" dirty="0" smtClean="0"/>
              <a:t>orp Ltd” (Koreýa respublikasy) kompaniýalarynyň konsorsiumy tarapyndan bilelikde amala aşyrylýar. Onuň umumy bahasy ABŞ-nyň 3,4 milliard dollaryna golaýdyr. Toplumyň işe girizilmegi bilen bu ýerde 1300-e golaý adam zähmet çeker.</a:t>
            </a:r>
            <a:endParaRPr lang="ru-RU" sz="2000" dirty="0"/>
          </a:p>
        </p:txBody>
      </p:sp>
      <p:sp>
        <p:nvSpPr>
          <p:cNvPr id="7" name="Заголовок 1"/>
          <p:cNvSpPr>
            <a:spLocks noGrp="1"/>
          </p:cNvSpPr>
          <p:nvPr>
            <p:ph type="title"/>
          </p:nvPr>
        </p:nvSpPr>
        <p:spPr>
          <a:xfrm>
            <a:off x="1979712" y="620688"/>
            <a:ext cx="5184576" cy="720080"/>
          </a:xfrm>
        </p:spPr>
        <p:txBody>
          <a:bodyPr>
            <a:noAutofit/>
          </a:bodyPr>
          <a:lstStyle/>
          <a:p>
            <a:pPr algn="ctr"/>
            <a:r>
              <a:rPr lang="tk-TM" sz="2000" dirty="0" smtClean="0">
                <a:solidFill>
                  <a:srgbClr val="529526"/>
                </a:solidFill>
                <a:latin typeface="Arial Black" panose="020B0A04020102020204" pitchFamily="34" charset="0"/>
                <a:cs typeface="Times New Roman" panose="02020603050405020304" pitchFamily="18" charset="0"/>
              </a:rPr>
              <a:t>Ýangyç energetiki toplumyň häzirki zaman tehnologiýasy</a:t>
            </a:r>
            <a:endParaRPr lang="tk-TM" sz="2000" dirty="0">
              <a:solidFill>
                <a:srgbClr val="529526"/>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66742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6" name="Заголовок 1"/>
          <p:cNvSpPr>
            <a:spLocks noGrp="1"/>
          </p:cNvSpPr>
          <p:nvPr>
            <p:ph type="title"/>
          </p:nvPr>
        </p:nvSpPr>
        <p:spPr>
          <a:xfrm>
            <a:off x="1545568" y="764704"/>
            <a:ext cx="5976664" cy="576064"/>
          </a:xfrm>
        </p:spPr>
        <p:txBody>
          <a:bodyPr>
            <a:normAutofit fontScale="90000"/>
          </a:bodyPr>
          <a:lstStyle/>
          <a:p>
            <a:pPr algn="ctr"/>
            <a:r>
              <a:rPr lang="tk-TM" sz="2500" dirty="0" smtClean="0">
                <a:solidFill>
                  <a:srgbClr val="529526"/>
                </a:solidFill>
                <a:latin typeface="Arial Black" panose="020B0A04020102020204" pitchFamily="34" charset="0"/>
              </a:rPr>
              <a:t>Energiýa öndürmekde ekologiki arassa önümler</a:t>
            </a:r>
            <a:endParaRPr lang="ru-RU" dirty="0">
              <a:solidFill>
                <a:srgbClr val="529526"/>
              </a:solidFill>
              <a:latin typeface="Arial Black" panose="020B0A04020102020204" pitchFamily="34" charset="0"/>
            </a:endParaRPr>
          </a:p>
        </p:txBody>
      </p:sp>
      <p:sp>
        <p:nvSpPr>
          <p:cNvPr id="7" name="Прямоугольник 6"/>
          <p:cNvSpPr/>
          <p:nvPr/>
        </p:nvSpPr>
        <p:spPr>
          <a:xfrm>
            <a:off x="641196" y="1400971"/>
            <a:ext cx="7776864" cy="4955203"/>
          </a:xfrm>
          <a:prstGeom prst="rect">
            <a:avLst/>
          </a:prstGeom>
        </p:spPr>
        <p:txBody>
          <a:bodyPr wrap="square">
            <a:spAutoFit/>
          </a:bodyPr>
          <a:lstStyle/>
          <a:p>
            <a:pPr algn="just"/>
            <a:r>
              <a:rPr lang="tk-TM" sz="2000" dirty="0" smtClean="0"/>
              <a:t>   Ýurduň durnukly ösüşiniň esasy ugurlarynyň biri hem energiýa serişdelerini tygşytly peýdalanmak. Esasy energiýa çeşmeleri nebit, gaz, kömür ýaly organiki minerallar ulanylanda köp mukdarda atmosfera howasyna zyňyndy zyňylýar, şeýle hem tebigy çig mallar tebigatda köp mukdarda bolsada olaryň tükenmegi mümkin. Şonuň üçin energiýa çeşmesi hökmünde ekologiýa taýdan arssa we dikeldilmäge ukuply bolan güniň, ýeliň, suwuň energiýalary we biomassanyň energiýasyny ulanmak örän amatly hasaplanylýar.</a:t>
            </a:r>
          </a:p>
          <a:p>
            <a:pPr algn="just"/>
            <a:r>
              <a:rPr lang="tk-TM" sz="2000" dirty="0"/>
              <a:t> </a:t>
            </a:r>
            <a:r>
              <a:rPr lang="tk-TM" sz="2000" dirty="0" smtClean="0"/>
              <a:t>  Dikeldilmäge ukyply ekologiýa taýdan arssa energiýa çeşmeleri ulanmagyň birnäçe artykmaçlyklary bar:</a:t>
            </a:r>
          </a:p>
          <a:p>
            <a:pPr marL="457200" indent="-457200" algn="just">
              <a:buFont typeface="+mj-lt"/>
              <a:buAutoNum type="arabicPeriod"/>
            </a:pPr>
            <a:r>
              <a:rPr lang="tk-TM" sz="2400" i="1" dirty="0" smtClean="0">
                <a:solidFill>
                  <a:srgbClr val="002060"/>
                </a:solidFill>
              </a:rPr>
              <a:t>Ätiýaçlyklaryň köplügi we tükenmeýän hasaplanýar.</a:t>
            </a:r>
          </a:p>
          <a:p>
            <a:pPr marL="457200" indent="-457200" algn="just">
              <a:buFont typeface="+mj-lt"/>
              <a:buAutoNum type="arabicPeriod"/>
            </a:pPr>
            <a:r>
              <a:rPr lang="tk-TM" sz="2400" i="1" dirty="0" smtClean="0">
                <a:solidFill>
                  <a:srgbClr val="002060"/>
                </a:solidFill>
              </a:rPr>
              <a:t>Ekologiýa taýdan arassa.</a:t>
            </a:r>
          </a:p>
          <a:p>
            <a:pPr marL="457200" indent="-457200" algn="just">
              <a:buFont typeface="+mj-lt"/>
              <a:buAutoNum type="arabicPeriod"/>
            </a:pPr>
            <a:r>
              <a:rPr lang="tk-TM" sz="2400" i="1" dirty="0" smtClean="0">
                <a:solidFill>
                  <a:srgbClr val="002060"/>
                </a:solidFill>
              </a:rPr>
              <a:t>Goşmaça täsirleri döretmeýär, ýagny daş-töweregi zäherlemeýär. </a:t>
            </a:r>
          </a:p>
          <a:p>
            <a:pPr algn="just"/>
            <a:r>
              <a:rPr lang="tk-TM" sz="2000" dirty="0"/>
              <a:t> </a:t>
            </a:r>
            <a:r>
              <a:rPr lang="tk-TM" sz="2000" dirty="0" smtClean="0"/>
              <a:t>  </a:t>
            </a:r>
            <a:endParaRPr lang="ru-RU" sz="2000" dirty="0"/>
          </a:p>
        </p:txBody>
      </p:sp>
    </p:spTree>
    <p:extLst>
      <p:ext uri="{BB962C8B-B14F-4D97-AF65-F5344CB8AC3E}">
        <p14:creationId xmlns:p14="http://schemas.microsoft.com/office/powerpoint/2010/main" val="5227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0" y="-7495"/>
            <a:ext cx="9144000" cy="6858000"/>
          </a:xfrm>
          <a:prstGeom prst="rect">
            <a:avLst/>
          </a:prstGeom>
          <a:noFill/>
          <a:ln w="9525">
            <a:solidFill>
              <a:srgbClr val="AD0101"/>
            </a:solidFill>
            <a:miter lim="800000"/>
            <a:headEnd/>
            <a:tailEnd/>
          </a:ln>
        </p:spPr>
      </p:pic>
      <p:sp>
        <p:nvSpPr>
          <p:cNvPr id="5" name="Прямоугольник 4"/>
          <p:cNvSpPr/>
          <p:nvPr/>
        </p:nvSpPr>
        <p:spPr>
          <a:xfrm>
            <a:off x="755576" y="764704"/>
            <a:ext cx="7662484" cy="1938992"/>
          </a:xfrm>
          <a:prstGeom prst="rect">
            <a:avLst/>
          </a:prstGeom>
        </p:spPr>
        <p:txBody>
          <a:bodyPr wrap="square">
            <a:spAutoFit/>
          </a:bodyPr>
          <a:lstStyle/>
          <a:p>
            <a:pPr algn="just"/>
            <a:r>
              <a:rPr lang="tk-TM" sz="2400" b="1" dirty="0" smtClean="0">
                <a:solidFill>
                  <a:schemeClr val="accent1">
                    <a:lumMod val="60000"/>
                    <a:lumOff val="40000"/>
                  </a:schemeClr>
                </a:solidFill>
              </a:rPr>
              <a:t>Gün energiýasy. </a:t>
            </a:r>
            <a:r>
              <a:rPr lang="tk-TM" sz="2400" i="1" dirty="0" smtClean="0"/>
              <a:t>Häzirki dünýäde energiýany gün şöhlesiniň kömegi bilen üpjün etmek we ol esasy ekologiki arassa energiýa çeşmesidir. Energetiki pudagynda täze pudak </a:t>
            </a:r>
            <a:r>
              <a:rPr lang="tk-TM" sz="2400" i="1" dirty="0" smtClean="0">
                <a:solidFill>
                  <a:srgbClr val="00B050"/>
                </a:solidFill>
              </a:rPr>
              <a:t>gelioenergetika</a:t>
            </a:r>
            <a:r>
              <a:rPr lang="tk-TM" sz="2400" i="1" dirty="0" smtClean="0"/>
              <a:t> pudagy döredi. Bu pudakda esasy energeyika desgalary hökmünde gelio ulgamlar peýdalanylýar.</a:t>
            </a:r>
            <a:endParaRPr lang="ru-RU" sz="2400" dirty="0">
              <a:solidFill>
                <a:schemeClr val="accent1">
                  <a:lumMod val="60000"/>
                  <a:lumOff val="40000"/>
                </a:schemeClr>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99" y="2703696"/>
            <a:ext cx="8079801" cy="3600400"/>
          </a:xfrm>
          <a:prstGeom prst="rect">
            <a:avLst/>
          </a:prstGeom>
          <a:effectLst>
            <a:softEdge rad="127000"/>
          </a:effectLst>
        </p:spPr>
      </p:pic>
    </p:spTree>
    <p:extLst>
      <p:ext uri="{BB962C8B-B14F-4D97-AF65-F5344CB8AC3E}">
        <p14:creationId xmlns:p14="http://schemas.microsoft.com/office/powerpoint/2010/main" val="383205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AD0101"/>
            </a:solidFill>
            <a:miter lim="800000"/>
            <a:headEnd/>
            <a:tailEnd/>
          </a:ln>
        </p:spPr>
      </p:pic>
      <p:sp>
        <p:nvSpPr>
          <p:cNvPr id="3" name="Объект 2"/>
          <p:cNvSpPr>
            <a:spLocks noGrp="1"/>
          </p:cNvSpPr>
          <p:nvPr>
            <p:ph idx="1"/>
          </p:nvPr>
        </p:nvSpPr>
        <p:spPr>
          <a:xfrm>
            <a:off x="611560" y="-531440"/>
            <a:ext cx="7776864" cy="4464496"/>
          </a:xfrm>
        </p:spPr>
        <p:txBody>
          <a:bodyPr>
            <a:normAutofit/>
          </a:bodyPr>
          <a:lstStyle/>
          <a:p>
            <a:pPr marL="0" indent="0">
              <a:buNone/>
            </a:pPr>
            <a:r>
              <a:rPr lang="tk-TM" sz="2000" b="1" dirty="0" smtClean="0">
                <a:solidFill>
                  <a:srgbClr val="FF0000"/>
                </a:solidFill>
              </a:rPr>
              <a:t>Ýeliň energiýasy. </a:t>
            </a:r>
            <a:r>
              <a:rPr lang="tk-TM" sz="2000" dirty="0" smtClean="0">
                <a:solidFill>
                  <a:schemeClr val="tx1"/>
                </a:solidFill>
              </a:rPr>
              <a:t>Ýeliň energiýasy esasan ýeliň öwüsmeginiň kömegi bilen alynýar we oňa ýeliň energiýasy diýilýär. Bu energiýany esasan hemişe ýel öwüsýän sebitlerde ulanmak bolýar. Bu desganyň esasy organy </a:t>
            </a:r>
            <a:r>
              <a:rPr lang="tk-TM" sz="2000" i="1" dirty="0" smtClean="0">
                <a:solidFill>
                  <a:schemeClr val="accent1">
                    <a:lumMod val="75000"/>
                  </a:schemeClr>
                </a:solidFill>
              </a:rPr>
              <a:t>zotar. </a:t>
            </a:r>
            <a:r>
              <a:rPr lang="tk-TM" sz="2000" dirty="0" smtClean="0">
                <a:solidFill>
                  <a:schemeClr val="tx1"/>
                </a:solidFill>
              </a:rPr>
              <a:t>Ol generatory aýlaýar. Generatorda ýeliň energiýasy elektrik ýa-da ýylylyk energiýasyna öwrülýär. Ýel elektrik stansiýalaryň esasy ýetmezçilikleriniň biri generator işlände döreýän güýçli ses.  </a:t>
            </a:r>
            <a:endParaRPr lang="ru-RU" sz="2000" i="1" dirty="0">
              <a:solidFill>
                <a:schemeClr val="accent1">
                  <a:lumMod val="75000"/>
                </a:schemeClr>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93187"/>
            <a:ext cx="7914456" cy="3542617"/>
          </a:xfrm>
          <a:prstGeom prst="rect">
            <a:avLst/>
          </a:prstGeom>
          <a:effectLst>
            <a:softEdge rad="127000"/>
          </a:effectLst>
        </p:spPr>
      </p:pic>
    </p:spTree>
    <p:extLst>
      <p:ext uri="{BB962C8B-B14F-4D97-AF65-F5344CB8AC3E}">
        <p14:creationId xmlns:p14="http://schemas.microsoft.com/office/powerpoint/2010/main" val="369427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mki\ramka.jpg"/>
          <p:cNvPicPr>
            <a:picLocks noChangeAspect="1" noChangeArrowheads="1"/>
          </p:cNvPicPr>
          <p:nvPr/>
        </p:nvPicPr>
        <p:blipFill>
          <a:blip r:embed="rId2" cstate="print"/>
          <a:srcRect/>
          <a:stretch>
            <a:fillRect/>
          </a:stretch>
        </p:blipFill>
        <p:spPr bwMode="auto">
          <a:xfrm>
            <a:off x="3085" y="0"/>
            <a:ext cx="9144000" cy="6858000"/>
          </a:xfrm>
          <a:prstGeom prst="rect">
            <a:avLst/>
          </a:prstGeom>
          <a:noFill/>
          <a:ln w="9525">
            <a:solidFill>
              <a:srgbClr val="AD0101"/>
            </a:solidFill>
            <a:miter lim="800000"/>
            <a:headEnd/>
            <a:tailEnd/>
          </a:ln>
        </p:spPr>
      </p:pic>
      <p:sp>
        <p:nvSpPr>
          <p:cNvPr id="6" name="Прямоугольник 5"/>
          <p:cNvSpPr/>
          <p:nvPr/>
        </p:nvSpPr>
        <p:spPr>
          <a:xfrm>
            <a:off x="683568" y="692697"/>
            <a:ext cx="7734492" cy="5016758"/>
          </a:xfrm>
          <a:prstGeom prst="rect">
            <a:avLst/>
          </a:prstGeom>
        </p:spPr>
        <p:txBody>
          <a:bodyPr wrap="square">
            <a:spAutoFit/>
          </a:bodyPr>
          <a:lstStyle/>
          <a:p>
            <a:pPr algn="just"/>
            <a:r>
              <a:rPr lang="tk-TM" sz="2000" b="1" dirty="0" smtClean="0">
                <a:solidFill>
                  <a:srgbClr val="FF0000"/>
                </a:solidFill>
              </a:rPr>
              <a:t>Biomassanyň energiýasy. </a:t>
            </a:r>
            <a:r>
              <a:rPr lang="tk-TM" sz="2000" dirty="0" smtClean="0"/>
              <a:t>Biomassa bu, janly organizmleriň galyndylaryndan emele gelen organiki madda. Bu maddanyň kesgitli göwrüminiň ýa-da meýdanynyň gaýtadan işlenilmegi bilen biogaz alynýar. Biomassadan energiýa 2 ugur bilen almak bolýar:</a:t>
            </a:r>
          </a:p>
          <a:p>
            <a:pPr marL="457200" indent="-457200" algn="just">
              <a:buFont typeface="+mj-lt"/>
              <a:buAutoNum type="arabicPeriod"/>
            </a:pPr>
            <a:r>
              <a:rPr lang="tk-TM" sz="2000" dirty="0" smtClean="0"/>
              <a:t>Biomassany ýakmak we ýylamak.</a:t>
            </a:r>
          </a:p>
          <a:p>
            <a:pPr algn="just"/>
            <a:r>
              <a:rPr lang="tk-TM" sz="2000" dirty="0" smtClean="0"/>
              <a:t>2.    Biomassany anaerob şertlerde ajatmak we biogaz almak.</a:t>
            </a:r>
            <a:endParaRPr lang="tk-TM" sz="2000" dirty="0"/>
          </a:p>
          <a:p>
            <a:pPr algn="just"/>
            <a:r>
              <a:rPr lang="tk-TM" sz="2000" dirty="0" smtClean="0"/>
              <a:t>Biomassadan ýakmak arkaly ýylylyk almak prossesinde ýanma önümleri daş-töweregi hapalap bilýär. Biogazyň düzüminde 60-70% metan (</a:t>
            </a:r>
            <a:r>
              <a:rPr lang="en-US" sz="2000" dirty="0" smtClean="0"/>
              <a:t>CH4)</a:t>
            </a:r>
            <a:r>
              <a:rPr lang="tk-TM" sz="2000" dirty="0" smtClean="0"/>
              <a:t>, 20-40% kömürturşy gazy (</a:t>
            </a:r>
            <a:r>
              <a:rPr lang="en-US" sz="2000" dirty="0" smtClean="0"/>
              <a:t>CO2)</a:t>
            </a:r>
            <a:r>
              <a:rPr lang="tk-TM" sz="2000" dirty="0" smtClean="0"/>
              <a:t> bolup biler. Bu gaz ýörite desgalarda alynýar. Desganyň esasy enjamy reaktor </a:t>
            </a:r>
            <a:r>
              <a:rPr lang="tk-TM" sz="2000" b="1" dirty="0" smtClean="0">
                <a:solidFill>
                  <a:srgbClr val="008000"/>
                </a:solidFill>
              </a:rPr>
              <a:t>metantenk. </a:t>
            </a:r>
            <a:r>
              <a:rPr lang="tk-TM" sz="2000" dirty="0" smtClean="0"/>
              <a:t>Bu kamerada biomassa ajadylýar. Energiýany bu usul bilen almagyň birnäçe artykmaçlyklary bar:</a:t>
            </a:r>
          </a:p>
          <a:p>
            <a:pPr marL="342900" indent="-342900" algn="just">
              <a:buFont typeface="Wingdings" panose="05000000000000000000" pitchFamily="2" charset="2"/>
              <a:buChar char="Ø"/>
            </a:pPr>
            <a:r>
              <a:rPr lang="tk-TM" sz="2000" dirty="0" smtClean="0">
                <a:solidFill>
                  <a:srgbClr val="00B050"/>
                </a:solidFill>
              </a:rPr>
              <a:t>Biomassadan energiýa almak howpsyz.</a:t>
            </a:r>
          </a:p>
          <a:p>
            <a:pPr marL="342900" indent="-342900" algn="just">
              <a:buFont typeface="Wingdings" panose="05000000000000000000" pitchFamily="2" charset="2"/>
              <a:buChar char="Ø"/>
            </a:pPr>
            <a:r>
              <a:rPr lang="tk-TM" sz="2000" dirty="0" smtClean="0">
                <a:solidFill>
                  <a:srgbClr val="00B050"/>
                </a:solidFill>
              </a:rPr>
              <a:t>Organiki maddadan energiýa almak usullarynyň içinde daş-töweregi hapalamaýan esasy usul.</a:t>
            </a:r>
          </a:p>
          <a:p>
            <a:pPr marL="342900" indent="-342900" algn="just">
              <a:buFont typeface="Wingdings" panose="05000000000000000000" pitchFamily="2" charset="2"/>
              <a:buChar char="Ø"/>
            </a:pPr>
            <a:r>
              <a:rPr lang="tk-TM" sz="2000" dirty="0" smtClean="0">
                <a:solidFill>
                  <a:srgbClr val="00B050"/>
                </a:solidFill>
              </a:rPr>
              <a:t>Tebigy sreda hem arassalanýar. </a:t>
            </a:r>
          </a:p>
        </p:txBody>
      </p:sp>
    </p:spTree>
    <p:extLst>
      <p:ext uri="{BB962C8B-B14F-4D97-AF65-F5344CB8AC3E}">
        <p14:creationId xmlns:p14="http://schemas.microsoft.com/office/powerpoint/2010/main" val="3191967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1405</TotalTime>
  <Words>1450</Words>
  <Application>Microsoft Office PowerPoint</Application>
  <PresentationFormat>Ekran Görkezişi (4:3)</PresentationFormat>
  <Paragraphs>37</Paragraphs>
  <Slides>16</Slides>
  <Notes>1</Notes>
  <HiddenSlides>0</HiddenSlides>
  <MMClips>0</MMClips>
  <ScaleCrop>false</ScaleCrop>
  <HeadingPairs>
    <vt:vector size="6" baseType="variant">
      <vt:variant>
        <vt:lpstr>Ulanylan Şriftler</vt:lpstr>
      </vt:variant>
      <vt:variant>
        <vt:i4>6</vt:i4>
      </vt:variant>
      <vt:variant>
        <vt:lpstr>Mowzuk</vt:lpstr>
      </vt:variant>
      <vt:variant>
        <vt:i4>1</vt:i4>
      </vt:variant>
      <vt:variant>
        <vt:lpstr>Slaýd Atlary</vt:lpstr>
      </vt:variant>
      <vt:variant>
        <vt:i4>16</vt:i4>
      </vt:variant>
    </vt:vector>
  </HeadingPairs>
  <TitlesOfParts>
    <vt:vector size="23" baseType="lpstr">
      <vt:lpstr>Arial</vt:lpstr>
      <vt:lpstr>Arial Black</vt:lpstr>
      <vt:lpstr>Calibri</vt:lpstr>
      <vt:lpstr>Impact</vt:lpstr>
      <vt:lpstr>Times New Roman</vt:lpstr>
      <vt:lpstr>Wingdings</vt:lpstr>
      <vt:lpstr>NewsPrint</vt:lpstr>
      <vt:lpstr>Energetika toplumynyň daşky gurşawa                       oňaýsyz täsirlerini azaltmagyň ýollary.</vt:lpstr>
      <vt:lpstr>Giriş</vt:lpstr>
      <vt:lpstr>Ylmy tehniki ösüş we mineral ýangyjyň alynmagynda ekologiýa meseleleri.</vt:lpstr>
      <vt:lpstr>PowerPoint Presentasiýasy</vt:lpstr>
      <vt:lpstr>Ýangyç energetiki toplumyň häzirki zaman tehnologiýasy</vt:lpstr>
      <vt:lpstr>Energiýa öndürmekde ekologiki arassa önümler</vt:lpstr>
      <vt:lpstr>PowerPoint Presentasiýasy</vt:lpstr>
      <vt:lpstr>PowerPoint Presentasiýasy</vt:lpstr>
      <vt:lpstr>PowerPoint Presentasiýasy</vt:lpstr>
      <vt:lpstr>Ýangyç energetikasynyň tehnologiki hadysalarynyň hadysalaşdyrylmagy</vt:lpstr>
      <vt:lpstr>PowerPoint Presentasiýasy</vt:lpstr>
      <vt:lpstr>Ýangyç energetika toplumynda energiýany tygşytlamagyň tehnologiýasy</vt:lpstr>
      <vt:lpstr>Ýangyç energetika senagatynyň galyndylaryň daşky gurşawa oňaýsyz täsirlerini azaltmagyň tehnologiýasy</vt:lpstr>
      <vt:lpstr>PowerPoint Presentasiýasy</vt:lpstr>
      <vt:lpstr>Dünýä energiýa hopsyzlygynyň ekologik meseleleri</vt:lpstr>
      <vt:lpstr>PowerPoint Presentasiýasy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User</cp:lastModifiedBy>
  <cp:revision>139</cp:revision>
  <dcterms:created xsi:type="dcterms:W3CDTF">2013-12-18T16:44:18Z</dcterms:created>
  <dcterms:modified xsi:type="dcterms:W3CDTF">2019-12-28T08:15:07Z</dcterms:modified>
</cp:coreProperties>
</file>