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310" r:id="rId5"/>
    <p:sldId id="258" r:id="rId6"/>
    <p:sldId id="280" r:id="rId7"/>
    <p:sldId id="321" r:id="rId8"/>
    <p:sldId id="322" r:id="rId9"/>
    <p:sldId id="330" r:id="rId10"/>
    <p:sldId id="329" r:id="rId11"/>
    <p:sldId id="328" r:id="rId12"/>
    <p:sldId id="327" r:id="rId13"/>
    <p:sldId id="333" r:id="rId14"/>
    <p:sldId id="260" r:id="rId15"/>
    <p:sldId id="331" r:id="rId16"/>
    <p:sldId id="332" r:id="rId17"/>
    <p:sldId id="326" r:id="rId18"/>
    <p:sldId id="323" r:id="rId19"/>
    <p:sldId id="325" r:id="rId20"/>
    <p:sldId id="324" r:id="rId21"/>
    <p:sldId id="263" r:id="rId22"/>
    <p:sldId id="262" r:id="rId23"/>
    <p:sldId id="314" r:id="rId24"/>
    <p:sldId id="313" r:id="rId25"/>
    <p:sldId id="319"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231744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19297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85774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277296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267363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A42EE3-3D2B-4FDD-AEE3-B589384D3B6B}"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115765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A42EE3-3D2B-4FDD-AEE3-B589384D3B6B}" type="datetimeFigureOut">
              <a:rPr lang="ru-RU" smtClean="0"/>
              <a:t>10.05.2019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289495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A42EE3-3D2B-4FDD-AEE3-B589384D3B6B}" type="datetimeFigureOut">
              <a:rPr lang="ru-RU" smtClean="0"/>
              <a:t>10.05.2019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5263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A42EE3-3D2B-4FDD-AEE3-B589384D3B6B}" type="datetimeFigureOut">
              <a:rPr lang="ru-RU" smtClean="0"/>
              <a:t>10.05.2019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413428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A42EE3-3D2B-4FDD-AEE3-B589384D3B6B}"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257612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A42EE3-3D2B-4FDD-AEE3-B589384D3B6B}"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090738-CDC2-4404-A5ED-39E3DA506CD7}" type="slidenum">
              <a:rPr lang="ru-RU" smtClean="0"/>
              <a:t>‹#›</a:t>
            </a:fld>
            <a:endParaRPr lang="ru-RU"/>
          </a:p>
        </p:txBody>
      </p:sp>
    </p:spTree>
    <p:extLst>
      <p:ext uri="{BB962C8B-B14F-4D97-AF65-F5344CB8AC3E}">
        <p14:creationId xmlns:p14="http://schemas.microsoft.com/office/powerpoint/2010/main" val="119082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42EE3-3D2B-4FDD-AEE3-B589384D3B6B}" type="datetimeFigureOut">
              <a:rPr lang="ru-RU" smtClean="0"/>
              <a:t>10.05.2019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90738-CDC2-4404-A5ED-39E3DA506CD7}" type="slidenum">
              <a:rPr lang="ru-RU" smtClean="0"/>
              <a:t>‹#›</a:t>
            </a:fld>
            <a:endParaRPr lang="ru-RU"/>
          </a:p>
        </p:txBody>
      </p:sp>
    </p:spTree>
    <p:extLst>
      <p:ext uri="{BB962C8B-B14F-4D97-AF65-F5344CB8AC3E}">
        <p14:creationId xmlns:p14="http://schemas.microsoft.com/office/powerpoint/2010/main" val="3983266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6416" y="1987062"/>
            <a:ext cx="9144000" cy="1696915"/>
          </a:xfrm>
        </p:spPr>
        <p:txBody>
          <a:bodyPr>
            <a:normAutofit/>
          </a:bodyPr>
          <a:lstStyle/>
          <a:p>
            <a:pPr>
              <a:lnSpc>
                <a:spcPct val="115000"/>
              </a:lnSpc>
              <a:spcAft>
                <a:spcPts val="1000"/>
              </a:spcAft>
            </a:pPr>
            <a:r>
              <a:rPr lang="tk-TM" sz="4400" dirty="0" smtClean="0">
                <a:latin typeface="Times New Roman" panose="02020603050405020304" pitchFamily="18" charset="0"/>
                <a:ea typeface="Times New Roman" panose="02020603050405020304" pitchFamily="18" charset="0"/>
                <a:cs typeface="Times New Roman" panose="02020603050405020304" pitchFamily="18" charset="0"/>
              </a:rPr>
              <a:t>Tema:</a:t>
            </a:r>
            <a:r>
              <a:rPr lang="cs-CZ" sz="4400" b="1" dirty="0">
                <a:latin typeface="Times New Roman" panose="02020603050405020304" pitchFamily="18" charset="0"/>
                <a:ea typeface="Times New Roman" panose="02020603050405020304" pitchFamily="18" charset="0"/>
              </a:rPr>
              <a:t>Menzulaly şekillendirme</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86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endParaRPr lang="ru-RU" dirty="0"/>
          </a:p>
        </p:txBody>
      </p:sp>
      <p:sp>
        <p:nvSpPr>
          <p:cNvPr id="3" name="Объект 2"/>
          <p:cNvSpPr>
            <a:spLocks noGrp="1"/>
          </p:cNvSpPr>
          <p:nvPr>
            <p:ph idx="1"/>
          </p:nvPr>
        </p:nvSpPr>
        <p:spPr>
          <a:xfrm>
            <a:off x="838200" y="1213338"/>
            <a:ext cx="10515600" cy="4963625"/>
          </a:xfrm>
        </p:spPr>
        <p:txBody>
          <a:bodyPr>
            <a:normAutofit/>
          </a:bodyPr>
          <a:lstStyle/>
          <a:p>
            <a:pPr indent="449580" algn="just">
              <a:spcAft>
                <a:spcPts val="0"/>
              </a:spcAft>
            </a:pPr>
            <a:r>
              <a:rPr lang="cs-CZ" sz="4000" b="1" dirty="0">
                <a:latin typeface="Times New Roman" panose="02020603050405020304" pitchFamily="18" charset="0"/>
                <a:ea typeface="Times New Roman" panose="02020603050405020304" pitchFamily="18" charset="0"/>
              </a:rPr>
              <a:t>1</a:t>
            </a:r>
            <a:r>
              <a:rPr lang="cs-CZ" sz="4000" dirty="0">
                <a:latin typeface="Times New Roman" panose="02020603050405020304" pitchFamily="18" charset="0"/>
                <a:ea typeface="Times New Roman" panose="02020603050405020304" pitchFamily="18" charset="0"/>
              </a:rPr>
              <a:t>-Menzulany ştatiwe berkitmek üçin maýyşgak demir </a:t>
            </a:r>
            <a:r>
              <a:rPr lang="cs-CZ" sz="4000" dirty="0" smtClean="0">
                <a:latin typeface="Times New Roman" panose="02020603050405020304" pitchFamily="18" charset="0"/>
                <a:ea typeface="Times New Roman" panose="02020603050405020304" pitchFamily="18" charset="0"/>
              </a:rPr>
              <a:t>plastina,</a:t>
            </a:r>
            <a:r>
              <a:rPr lang="tk-TM" sz="4000" dirty="0" smtClean="0">
                <a:latin typeface="Times New Roman" panose="02020603050405020304" pitchFamily="18" charset="0"/>
                <a:ea typeface="Times New Roman" panose="02020603050405020304" pitchFamily="18" charset="0"/>
              </a:rPr>
              <a:t> </a:t>
            </a:r>
            <a:r>
              <a:rPr lang="cs-CZ" sz="4000" b="1" dirty="0" smtClean="0">
                <a:latin typeface="Times New Roman" panose="02020603050405020304" pitchFamily="18" charset="0"/>
                <a:ea typeface="Times New Roman" panose="02020603050405020304" pitchFamily="18" charset="0"/>
              </a:rPr>
              <a:t>2</a:t>
            </a:r>
            <a:r>
              <a:rPr lang="cs-CZ" sz="4000" dirty="0" smtClean="0">
                <a:latin typeface="Times New Roman" panose="02020603050405020304" pitchFamily="18" charset="0"/>
                <a:ea typeface="Times New Roman" panose="02020603050405020304" pitchFamily="18" charset="0"/>
              </a:rPr>
              <a:t>-goýgujyñ </a:t>
            </a:r>
            <a:r>
              <a:rPr lang="cs-CZ" sz="4000" dirty="0">
                <a:latin typeface="Times New Roman" panose="02020603050405020304" pitchFamily="18" charset="0"/>
                <a:ea typeface="Times New Roman" panose="02020603050405020304" pitchFamily="18" charset="0"/>
              </a:rPr>
              <a:t>aýlanmasyny saklaýjy nurbat, </a:t>
            </a:r>
            <a:r>
              <a:rPr lang="cs-CZ" sz="4000" b="1" dirty="0">
                <a:latin typeface="Times New Roman" panose="02020603050405020304" pitchFamily="18" charset="0"/>
                <a:ea typeface="Times New Roman" panose="02020603050405020304" pitchFamily="18" charset="0"/>
              </a:rPr>
              <a:t>3-</a:t>
            </a:r>
            <a:r>
              <a:rPr lang="cs-CZ" sz="4000" dirty="0">
                <a:latin typeface="Times New Roman" panose="02020603050405020304" pitchFamily="18" charset="0"/>
                <a:ea typeface="Times New Roman" panose="02020603050405020304" pitchFamily="18" charset="0"/>
              </a:rPr>
              <a:t> goýgujy planşede berkidýän nurbat, </a:t>
            </a:r>
            <a:r>
              <a:rPr lang="cs-CZ" sz="4000" b="1" dirty="0">
                <a:latin typeface="Times New Roman" panose="02020603050405020304" pitchFamily="18" charset="0"/>
                <a:ea typeface="Times New Roman" panose="02020603050405020304" pitchFamily="18" charset="0"/>
              </a:rPr>
              <a:t>4</a:t>
            </a:r>
            <a:r>
              <a:rPr lang="cs-CZ" sz="4000" dirty="0">
                <a:latin typeface="Times New Roman" panose="02020603050405020304" pitchFamily="18" charset="0"/>
                <a:ea typeface="Times New Roman" panose="02020603050405020304" pitchFamily="18" charset="0"/>
              </a:rPr>
              <a:t>–goýgujyñ ýokorky aýlanýan bölegi</a:t>
            </a:r>
            <a:r>
              <a:rPr lang="cs-CZ" sz="4000" b="1" dirty="0">
                <a:latin typeface="Times New Roman" panose="02020603050405020304" pitchFamily="18" charset="0"/>
                <a:ea typeface="Times New Roman" panose="02020603050405020304" pitchFamily="18" charset="0"/>
              </a:rPr>
              <a:t>, 5</a:t>
            </a:r>
            <a:r>
              <a:rPr lang="cs-CZ" sz="4000" dirty="0">
                <a:latin typeface="Times New Roman" panose="02020603050405020304" pitchFamily="18" charset="0"/>
                <a:ea typeface="Times New Roman" panose="02020603050405020304" pitchFamily="18" charset="0"/>
              </a:rPr>
              <a:t>-goýgyjyñ aşaky aýlanmaýan bölegi. </a:t>
            </a:r>
            <a:r>
              <a:rPr lang="cs-CZ" sz="4000" b="1" dirty="0" smtClean="0">
                <a:latin typeface="Times New Roman" panose="02020603050405020304" pitchFamily="18" charset="0"/>
                <a:ea typeface="Times New Roman" panose="02020603050405020304" pitchFamily="18" charset="0"/>
              </a:rPr>
              <a:t>6</a:t>
            </a:r>
            <a:r>
              <a:rPr lang="cs-CZ" sz="4000" dirty="0" smtClean="0">
                <a:latin typeface="Times New Roman" panose="02020603050405020304" pitchFamily="18" charset="0"/>
                <a:ea typeface="Times New Roman" panose="02020603050405020304" pitchFamily="18" charset="0"/>
              </a:rPr>
              <a:t>–planşedi </a:t>
            </a:r>
            <a:r>
              <a:rPr lang="cs-CZ" sz="4000" dirty="0">
                <a:latin typeface="Times New Roman" panose="02020603050405020304" pitchFamily="18" charset="0"/>
                <a:ea typeface="Times New Roman" panose="02020603050405020304" pitchFamily="18" charset="0"/>
              </a:rPr>
              <a:t>ýuwaş öwürmek üçin mikrometr, </a:t>
            </a:r>
            <a:r>
              <a:rPr lang="cs-CZ" sz="4000" b="1" dirty="0">
                <a:latin typeface="Times New Roman" panose="02020603050405020304" pitchFamily="18" charset="0"/>
                <a:ea typeface="Times New Roman" panose="02020603050405020304" pitchFamily="18" charset="0"/>
              </a:rPr>
              <a:t>7-</a:t>
            </a:r>
            <a:r>
              <a:rPr lang="cs-CZ" sz="4000" dirty="0">
                <a:latin typeface="Times New Roman" panose="02020603050405020304" pitchFamily="18" charset="0"/>
                <a:ea typeface="Times New Roman" panose="02020603050405020304" pitchFamily="18" charset="0"/>
              </a:rPr>
              <a:t>planşedi gorizontal ýagdaýa getirmek üçin göteriji nurbatlar.</a:t>
            </a:r>
            <a:endParaRPr lang="ru-RU" sz="4000" dirty="0">
              <a:latin typeface="Times New Roman" panose="02020603050405020304" pitchFamily="18" charset="0"/>
              <a:ea typeface="Times New Roman" panose="02020603050405020304" pitchFamily="18" charset="0"/>
            </a:endParaRPr>
          </a:p>
          <a:p>
            <a:endParaRPr lang="ru-RU" sz="4000" dirty="0"/>
          </a:p>
        </p:txBody>
      </p:sp>
    </p:spTree>
    <p:extLst>
      <p:ext uri="{BB962C8B-B14F-4D97-AF65-F5344CB8AC3E}">
        <p14:creationId xmlns:p14="http://schemas.microsoft.com/office/powerpoint/2010/main" val="234023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91013"/>
          </a:xfrm>
        </p:spPr>
        <p:txBody>
          <a:bodyPr>
            <a:normAutofit fontScale="90000"/>
          </a:bodyPr>
          <a:lstStyle/>
          <a:p>
            <a:endParaRPr lang="ru-RU" dirty="0"/>
          </a:p>
        </p:txBody>
      </p:sp>
      <p:sp>
        <p:nvSpPr>
          <p:cNvPr id="3" name="Объект 2"/>
          <p:cNvSpPr>
            <a:spLocks noGrp="1"/>
          </p:cNvSpPr>
          <p:nvPr>
            <p:ph idx="1"/>
          </p:nvPr>
        </p:nvSpPr>
        <p:spPr>
          <a:xfrm>
            <a:off x="474785" y="756138"/>
            <a:ext cx="11227777" cy="5644661"/>
          </a:xfrm>
        </p:spPr>
        <p:txBody>
          <a:bodyPr>
            <a:noAutofit/>
          </a:bodyPr>
          <a:lstStyle/>
          <a:p>
            <a:pPr indent="449580" algn="ctr">
              <a:spcAft>
                <a:spcPts val="0"/>
              </a:spcAft>
            </a:pPr>
            <a:r>
              <a:rPr lang="cs-CZ" sz="3600" b="1" dirty="0">
                <a:latin typeface="Times New Roman" panose="02020603050405020304" pitchFamily="18" charset="0"/>
                <a:ea typeface="Times New Roman" panose="02020603050405020304" pitchFamily="18" charset="0"/>
              </a:rPr>
              <a:t>Menzulanyñ kadaly işleýandigine göz ýetirmek üçin ony barlamak zerurdyr</a:t>
            </a:r>
            <a:r>
              <a:rPr lang="cs-CZ" sz="3600" dirty="0">
                <a:latin typeface="Times New Roman" panose="02020603050405020304" pitchFamily="18" charset="0"/>
                <a:ea typeface="Times New Roman" panose="02020603050405020304" pitchFamily="18" charset="0"/>
              </a:rPr>
              <a:t>.</a:t>
            </a:r>
            <a:endParaRPr lang="ru-RU" sz="3600" dirty="0">
              <a:latin typeface="Times New Roman" panose="02020603050405020304" pitchFamily="18" charset="0"/>
              <a:ea typeface="Times New Roman" panose="02020603050405020304" pitchFamily="18" charset="0"/>
            </a:endParaRPr>
          </a:p>
          <a:p>
            <a:pPr indent="449580" algn="just">
              <a:spcAft>
                <a:spcPts val="0"/>
              </a:spcAft>
            </a:pPr>
            <a:r>
              <a:rPr lang="cs-CZ" sz="3600" dirty="0">
                <a:latin typeface="Times New Roman" panose="02020603050405020304" pitchFamily="18" charset="0"/>
                <a:ea typeface="Times New Roman" panose="02020603050405020304" pitchFamily="18" charset="0"/>
              </a:rPr>
              <a:t>1.Menzula ýeterlikli berk durmaly. Ony barlamak üçin menzulany gurmaly, üstüne kipregeli goýmaly we ony islendik nokada garadyp planşetde kipregeliň çyzgyjy boýunça çyzyk çyzmaly. Şondan soň </a:t>
            </a:r>
            <a:r>
              <a:rPr lang="cs-CZ" sz="3600" dirty="0" smtClean="0">
                <a:latin typeface="Times New Roman" panose="02020603050405020304" pitchFamily="18" charset="0"/>
                <a:ea typeface="Times New Roman" panose="02020603050405020304" pitchFamily="18" charset="0"/>
              </a:rPr>
              <a:t>plan</a:t>
            </a:r>
            <a:r>
              <a:rPr lang="tk-TM" sz="3600" dirty="0" smtClean="0">
                <a:latin typeface="Times New Roman" panose="02020603050405020304" pitchFamily="18" charset="0"/>
                <a:ea typeface="Times New Roman" panose="02020603050405020304" pitchFamily="18" charset="0"/>
                <a:sym typeface="Times New Roman" panose="02020603050405020304" pitchFamily="18" charset="0"/>
              </a:rPr>
              <a:t>ş</a:t>
            </a:r>
            <a:r>
              <a:rPr lang="cs-CZ" sz="3600" dirty="0" smtClean="0">
                <a:latin typeface="Times New Roman" panose="02020603050405020304" pitchFamily="18" charset="0"/>
                <a:ea typeface="Times New Roman" panose="02020603050405020304" pitchFamily="18" charset="0"/>
              </a:rPr>
              <a:t>etiň </a:t>
            </a:r>
            <a:r>
              <a:rPr lang="cs-CZ" sz="3600" dirty="0">
                <a:latin typeface="Times New Roman" panose="02020603050405020304" pitchFamily="18" charset="0"/>
                <a:ea typeface="Times New Roman" panose="02020603050405020304" pitchFamily="18" charset="0"/>
              </a:rPr>
              <a:t>bir burçyndan barmagyň bilen çalaja basmaly. Eger-de şondan soň kipregeliň çyzgyjy, çyzylan çyzykdan süýşmedik bolsa hem-de kipregeliň garadylan nokady tor sapagynyñ merkezine deň gelýän bolsa, barlagyň birnji şerti ýerine ýetirilýär.</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95319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75652"/>
          </a:xfrm>
        </p:spPr>
        <p:txBody>
          <a:bodyPr>
            <a:normAutofit fontScale="90000"/>
          </a:bodyPr>
          <a:lstStyle/>
          <a:p>
            <a:endParaRPr lang="ru-RU" dirty="0"/>
          </a:p>
        </p:txBody>
      </p:sp>
      <p:sp>
        <p:nvSpPr>
          <p:cNvPr id="3" name="Объект 2"/>
          <p:cNvSpPr>
            <a:spLocks noGrp="1"/>
          </p:cNvSpPr>
          <p:nvPr>
            <p:ph idx="1"/>
          </p:nvPr>
        </p:nvSpPr>
        <p:spPr>
          <a:xfrm>
            <a:off x="838200" y="1195754"/>
            <a:ext cx="10515600" cy="4981209"/>
          </a:xfrm>
        </p:spPr>
        <p:txBody>
          <a:bodyPr>
            <a:normAutofit fontScale="92500"/>
          </a:bodyPr>
          <a:lstStyle/>
          <a:p>
            <a:pPr algn="just">
              <a:spcAft>
                <a:spcPts val="0"/>
              </a:spcAft>
            </a:pPr>
            <a:r>
              <a:rPr lang="tk-TM"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2.</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Menzulanyň plan</a:t>
            </a:r>
            <a:r>
              <a:rPr lang="tk-TM" sz="3600" dirty="0" smtClean="0">
                <a:latin typeface="Times New Roman" panose="02020603050405020304" pitchFamily="18" charset="0"/>
                <a:ea typeface="Times New Roman" panose="02020603050405020304" pitchFamily="18" charset="0"/>
                <a:sym typeface="Times New Roman" panose="02020603050405020304" pitchFamily="18" charset="0"/>
              </a:rPr>
              <a:t>ş</a:t>
            </a:r>
            <a:r>
              <a:rPr lang="cs-CZ" sz="3600" dirty="0" smtClean="0">
                <a:latin typeface="Times New Roman" panose="02020603050405020304" pitchFamily="18" charset="0"/>
                <a:ea typeface="Times New Roman" panose="02020603050405020304" pitchFamily="18" charset="0"/>
              </a:rPr>
              <a:t>etiniň </a:t>
            </a:r>
            <a:r>
              <a:rPr lang="cs-CZ" sz="3600" dirty="0">
                <a:latin typeface="Times New Roman" panose="02020603050405020304" pitchFamily="18" charset="0"/>
                <a:ea typeface="Times New Roman" panose="02020603050405020304" pitchFamily="18" charset="0"/>
              </a:rPr>
              <a:t>üsti göni tekizlik bolmaly. Ony göni çyzgyjyň gapyrga tarapyny planşetiň dürli ugurlarynda goýup barlamaly. </a:t>
            </a:r>
            <a:endParaRPr lang="ru-RU" sz="3600" dirty="0">
              <a:latin typeface="Times New Roman" panose="02020603050405020304" pitchFamily="18" charset="0"/>
              <a:ea typeface="Times New Roman" panose="02020603050405020304" pitchFamily="18" charset="0"/>
            </a:endParaRPr>
          </a:p>
          <a:p>
            <a:pPr algn="just">
              <a:spcAft>
                <a:spcPts val="0"/>
              </a:spcAft>
            </a:pPr>
            <a:r>
              <a:rPr lang="cs-CZ" sz="3600" dirty="0">
                <a:latin typeface="Times New Roman" panose="02020603050405020304" pitchFamily="18" charset="0"/>
                <a:ea typeface="Times New Roman" panose="02020603050405020304" pitchFamily="18" charset="0"/>
              </a:rPr>
              <a:t> 	3</a:t>
            </a:r>
            <a:r>
              <a:rPr lang="cs-CZ" sz="3600" dirty="0" smtClean="0">
                <a:latin typeface="Times New Roman" panose="02020603050405020304" pitchFamily="18" charset="0"/>
                <a:ea typeface="Times New Roman" panose="02020603050405020304" pitchFamily="18" charset="0"/>
              </a:rPr>
              <a:t>.</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Planşetiň </a:t>
            </a:r>
            <a:r>
              <a:rPr lang="cs-CZ" sz="3600" dirty="0">
                <a:latin typeface="Times New Roman" panose="02020603050405020304" pitchFamily="18" charset="0"/>
                <a:ea typeface="Times New Roman" panose="02020603050405020304" pitchFamily="18" charset="0"/>
              </a:rPr>
              <a:t>üstki tekizligi menzulanyň aýlanma okyna perpendikulýar bolmaly. Ony barlamak üçin üç sany ýokary göteriji nurbatlaryň kömegi bilen planşetiň üstki tekizligini öň barlanan uroweni goýup, gorizontal ýagdaýa getirmeli. Planşeti azimut boýunça menzulanyň wertikal okunyň daşyndan aýlamaly. Şonda uroweniñ düwmesi ýerinden üýtgemese barlagyñ bu şerti ýerine ýetirilýär.</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108871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77875"/>
          </a:xfrm>
        </p:spPr>
        <p:txBody>
          <a:bodyPr/>
          <a:lstStyle/>
          <a:p>
            <a:endParaRPr lang="ru-RU" dirty="0"/>
          </a:p>
        </p:txBody>
      </p:sp>
      <p:sp>
        <p:nvSpPr>
          <p:cNvPr id="3" name="Объект 2"/>
          <p:cNvSpPr>
            <a:spLocks noGrp="1"/>
          </p:cNvSpPr>
          <p:nvPr>
            <p:ph idx="1"/>
          </p:nvPr>
        </p:nvSpPr>
        <p:spPr>
          <a:xfrm>
            <a:off x="838200" y="1336431"/>
            <a:ext cx="10515600" cy="4840532"/>
          </a:xfrm>
        </p:spPr>
        <p:txBody>
          <a:bodyPr>
            <a:normAutofit/>
          </a:bodyPr>
          <a:lstStyle/>
          <a:p>
            <a:pPr indent="449580" algn="just">
              <a:spcAft>
                <a:spcPts val="0"/>
              </a:spcAft>
            </a:pPr>
            <a:r>
              <a:rPr lang="es-ES" sz="4000" dirty="0">
                <a:latin typeface="Times New Roman" panose="02020603050405020304" pitchFamily="18" charset="0"/>
                <a:ea typeface="Times New Roman" panose="02020603050405020304" pitchFamily="18" charset="0"/>
              </a:rPr>
              <a:t>Eger-de uroweniň düwmesi üýtgän bolsa menzulany sazlamaly. Menzulanyň tagtasyna berkidilen ak watman kagyzyna koordinat toryny çyzmaly we oňa esaslanyp geodeziki daýanç nokatlaryny we plan almaly nokatlary geçirmeli. Menzulanyň ak kagyz ýelmenen tagtasyna planşet diýilýär. Kagyzyň ölçegleri 66x66 sm barabardyr.</a:t>
            </a:r>
            <a:endParaRPr lang="ru-RU" sz="4000" dirty="0">
              <a:latin typeface="Times New Roman" panose="02020603050405020304" pitchFamily="18" charset="0"/>
              <a:ea typeface="Times New Roman" panose="02020603050405020304" pitchFamily="18" charset="0"/>
            </a:endParaRPr>
          </a:p>
          <a:p>
            <a:endParaRPr lang="ru-RU" sz="4000" dirty="0"/>
          </a:p>
        </p:txBody>
      </p:sp>
    </p:spTree>
    <p:extLst>
      <p:ext uri="{BB962C8B-B14F-4D97-AF65-F5344CB8AC3E}">
        <p14:creationId xmlns:p14="http://schemas.microsoft.com/office/powerpoint/2010/main" val="294298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59423" y="501162"/>
            <a:ext cx="11034345" cy="5675801"/>
          </a:xfrm>
        </p:spPr>
        <p:txBody>
          <a:bodyPr>
            <a:normAutofit/>
          </a:bodyPr>
          <a:lstStyle/>
          <a:p>
            <a:pPr algn="just">
              <a:spcAft>
                <a:spcPts val="0"/>
              </a:spcAft>
            </a:pPr>
            <a:r>
              <a:rPr lang="tk-TM" b="1" dirty="0" smtClean="0">
                <a:latin typeface="Times New Roman" panose="02020603050405020304" pitchFamily="18" charset="0"/>
                <a:ea typeface="Times New Roman" panose="02020603050405020304" pitchFamily="18" charset="0"/>
              </a:rPr>
              <a:t>     </a:t>
            </a:r>
            <a:r>
              <a:rPr lang="sq-AL" b="1" dirty="0" smtClean="0">
                <a:latin typeface="Times New Roman" panose="02020603050405020304" pitchFamily="18" charset="0"/>
                <a:ea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rPr>
              <a:t>2. </a:t>
            </a:r>
            <a:r>
              <a:rPr lang="es-ES" sz="4400" dirty="0">
                <a:latin typeface="Times New Roman" panose="02020603050405020304" pitchFamily="18" charset="0"/>
                <a:ea typeface="Times New Roman" panose="02020603050405020304" pitchFamily="18" charset="0"/>
              </a:rPr>
              <a:t>Menzulaly şekillendirmede kipregelleriñ dürli görnüşleri ulanylýar. Kipregeller esasan menzula bilen berilen masştablarda planlary almaga, ýerde burçlaryň gorizontal proýeksiýasyny wizirlemäge, ugrlary çyzmaga, aralyklary, belentlikleri ölçemäge niýetlenendir. Kipregeller köp dürli bolýarlar KH, KA-2, K</a:t>
            </a:r>
            <a:r>
              <a:rPr lang="cs-CZ" sz="4400" dirty="0">
                <a:latin typeface="Times New Roman" panose="02020603050405020304" pitchFamily="18" charset="0"/>
                <a:ea typeface="Times New Roman" panose="02020603050405020304" pitchFamily="18" charset="0"/>
              </a:rPr>
              <a:t>Б</a:t>
            </a:r>
            <a:r>
              <a:rPr lang="es-ES" sz="4400" dirty="0">
                <a:latin typeface="Times New Roman" panose="02020603050405020304" pitchFamily="18" charset="0"/>
                <a:ea typeface="Times New Roman" panose="02020603050405020304" pitchFamily="18" charset="0"/>
              </a:rPr>
              <a:t> we ş.m.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989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94297"/>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1591407" y="775883"/>
            <a:ext cx="9223131" cy="4624753"/>
          </a:xfrm>
          <a:prstGeom prst="rect">
            <a:avLst/>
          </a:prstGeom>
        </p:spPr>
      </p:pic>
      <p:sp>
        <p:nvSpPr>
          <p:cNvPr id="5" name="Прямоугольник 4"/>
          <p:cNvSpPr/>
          <p:nvPr/>
        </p:nvSpPr>
        <p:spPr>
          <a:xfrm>
            <a:off x="1318846" y="5400636"/>
            <a:ext cx="9618785" cy="1077218"/>
          </a:xfrm>
          <a:prstGeom prst="rect">
            <a:avLst/>
          </a:prstGeom>
        </p:spPr>
        <p:txBody>
          <a:bodyPr wrap="square">
            <a:spAutoFit/>
          </a:bodyPr>
          <a:lstStyle/>
          <a:p>
            <a:pPr algn="ctr">
              <a:spcBef>
                <a:spcPts val="1200"/>
              </a:spcBef>
              <a:spcAft>
                <a:spcPts val="0"/>
              </a:spcAft>
            </a:pPr>
            <a:r>
              <a:rPr lang="es-ES" sz="3200" dirty="0" smtClean="0">
                <a:latin typeface="Times New Roman" panose="02020603050405020304" pitchFamily="18" charset="0"/>
                <a:ea typeface="Times New Roman" panose="02020603050405020304" pitchFamily="18" charset="0"/>
              </a:rPr>
              <a:t>Kipregel </a:t>
            </a:r>
            <a:r>
              <a:rPr lang="es-ES" sz="3200" dirty="0">
                <a:latin typeface="Times New Roman" panose="02020603050405020304" pitchFamily="18" charset="0"/>
                <a:ea typeface="Times New Roman" panose="02020603050405020304" pitchFamily="18" charset="0"/>
              </a:rPr>
              <a:t>KA-2 </a:t>
            </a:r>
            <a:r>
              <a:rPr lang="cs-CZ" sz="3200" dirty="0">
                <a:latin typeface="Times New Roman" panose="02020603050405020304" pitchFamily="18" charset="0"/>
                <a:ea typeface="Times New Roman" panose="02020603050405020304" pitchFamily="18" charset="0"/>
              </a:rPr>
              <a:t>14.3-nji surat</a:t>
            </a:r>
            <a:endParaRPr lang="ru-RU" sz="3200" dirty="0">
              <a:latin typeface="Times New Roman" panose="02020603050405020304" pitchFamily="18" charset="0"/>
              <a:ea typeface="Times New Roman" panose="02020603050405020304" pitchFamily="18" charset="0"/>
            </a:endParaRPr>
          </a:p>
          <a:p>
            <a:pPr algn="just">
              <a:spcAft>
                <a:spcPts val="0"/>
              </a:spcAft>
            </a:pPr>
            <a:r>
              <a:rPr lang="cs-CZ" sz="3200" dirty="0">
                <a:latin typeface="Times New Roman" panose="02020603050405020304" pitchFamily="18" charset="0"/>
                <a:ea typeface="Times New Roman" panose="02020603050405020304" pitchFamily="18" charset="0"/>
              </a:rPr>
              <a:t> </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087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0821"/>
          </a:xfrm>
        </p:spPr>
        <p:txBody>
          <a:bodyPr>
            <a:normAutofit fontScale="90000"/>
          </a:bodyPr>
          <a:lstStyle/>
          <a:p>
            <a:endParaRPr lang="ru-RU" dirty="0"/>
          </a:p>
        </p:txBody>
      </p:sp>
      <p:sp>
        <p:nvSpPr>
          <p:cNvPr id="3" name="Объект 2"/>
          <p:cNvSpPr>
            <a:spLocks noGrp="1"/>
          </p:cNvSpPr>
          <p:nvPr>
            <p:ph idx="1"/>
          </p:nvPr>
        </p:nvSpPr>
        <p:spPr>
          <a:xfrm>
            <a:off x="838200" y="1327638"/>
            <a:ext cx="10515600" cy="4849325"/>
          </a:xfrm>
        </p:spPr>
        <p:txBody>
          <a:bodyPr>
            <a:normAutofit/>
          </a:bodyPr>
          <a:lstStyle/>
          <a:p>
            <a:pPr indent="449580" algn="just">
              <a:spcAft>
                <a:spcPts val="0"/>
              </a:spcAft>
            </a:pPr>
            <a:r>
              <a:rPr lang="cs-CZ" sz="3600" dirty="0">
                <a:latin typeface="Times New Roman" panose="02020603050405020304" pitchFamily="18" charset="0"/>
                <a:ea typeface="Times New Roman" panose="02020603050405020304" pitchFamily="18" charset="0"/>
              </a:rPr>
              <a:t>1-kipregeli planşetiň üstünde aýlamak üçin düwme, 2–garaýyş turbany sazlaýjy nurbat, 3–garaýyş turbasy, 4–fokus aralygyny sazlaýjy nurbat, 5–wertikal tegelekde ýerleşen silindriki urowen, 6–kipregeliñ depesinde ýerleşen silindriki urowen, 7–tutaý, 8-Limbi dogrlaýjy nurbat, 9–uly çyzgyçda ýerleşen silindriki urowen, 10 – giñ çyzgyç, 11 – gyzgyçlary birikdiriji.</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217964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2560"/>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1855177" y="1081454"/>
            <a:ext cx="8255977" cy="3868615"/>
          </a:xfrm>
          <a:prstGeom prst="rect">
            <a:avLst/>
          </a:prstGeom>
        </p:spPr>
      </p:pic>
      <p:sp>
        <p:nvSpPr>
          <p:cNvPr id="5" name="Прямоугольник 4"/>
          <p:cNvSpPr/>
          <p:nvPr/>
        </p:nvSpPr>
        <p:spPr>
          <a:xfrm>
            <a:off x="923192" y="5567690"/>
            <a:ext cx="10014439" cy="584775"/>
          </a:xfrm>
          <a:prstGeom prst="rect">
            <a:avLst/>
          </a:prstGeom>
        </p:spPr>
        <p:txBody>
          <a:bodyPr wrap="square">
            <a:spAutoFit/>
          </a:bodyPr>
          <a:lstStyle/>
          <a:p>
            <a:pPr indent="381635" algn="ctr">
              <a:spcBef>
                <a:spcPts val="1200"/>
              </a:spcBef>
              <a:spcAft>
                <a:spcPts val="0"/>
              </a:spcAft>
            </a:pPr>
            <a:r>
              <a:rPr lang="cs-CZ" sz="3200" dirty="0">
                <a:latin typeface="Times New Roman" panose="02020603050405020304" pitchFamily="18" charset="0"/>
                <a:ea typeface="Times New Roman" panose="02020603050405020304" pitchFamily="18" charset="0"/>
              </a:rPr>
              <a:t>14.4-nji surat. </a:t>
            </a:r>
            <a:r>
              <a:rPr lang="en-US" sz="3200" dirty="0" err="1">
                <a:latin typeface="Times New Roman" panose="02020603050405020304" pitchFamily="18" charset="0"/>
                <a:ea typeface="Times New Roman" panose="02020603050405020304" pitchFamily="18" charset="0"/>
              </a:rPr>
              <a:t>Kipregel</a:t>
            </a:r>
            <a:r>
              <a:rPr lang="en-US" sz="3200" dirty="0">
                <a:latin typeface="Times New Roman" panose="02020603050405020304" pitchFamily="18" charset="0"/>
                <a:ea typeface="Times New Roman" panose="02020603050405020304" pitchFamily="18" charset="0"/>
              </a:rPr>
              <a:t> KA-2 </a:t>
            </a:r>
            <a:r>
              <a:rPr lang="en-US" sz="3200" dirty="0" err="1">
                <a:latin typeface="Times New Roman" panose="02020603050405020304" pitchFamily="18" charset="0"/>
                <a:ea typeface="Times New Roman" panose="02020603050405020304" pitchFamily="18" charset="0"/>
              </a:rPr>
              <a:t>göriş</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zolagy</a:t>
            </a:r>
            <a:endParaRPr lang="ru-RU"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07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41543"/>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3376247" y="606669"/>
            <a:ext cx="7271238" cy="4994031"/>
          </a:xfrm>
          <a:prstGeom prst="rect">
            <a:avLst/>
          </a:prstGeom>
        </p:spPr>
      </p:pic>
      <p:sp>
        <p:nvSpPr>
          <p:cNvPr id="5" name="Прямоугольник 4"/>
          <p:cNvSpPr/>
          <p:nvPr/>
        </p:nvSpPr>
        <p:spPr>
          <a:xfrm>
            <a:off x="1703877" y="5758335"/>
            <a:ext cx="8389797" cy="523220"/>
          </a:xfrm>
          <a:prstGeom prst="rect">
            <a:avLst/>
          </a:prstGeom>
        </p:spPr>
        <p:txBody>
          <a:bodyPr wrap="none">
            <a:spAutoFit/>
          </a:bodyPr>
          <a:lstStyle/>
          <a:p>
            <a:pPr indent="450215" algn="ctr">
              <a:spcBef>
                <a:spcPts val="1200"/>
              </a:spcBef>
              <a:spcAft>
                <a:spcPts val="0"/>
              </a:spcAft>
            </a:pPr>
            <a:r>
              <a:rPr lang="cs-CZ" sz="2800" dirty="0">
                <a:latin typeface="Times New Roman" panose="02020603050405020304" pitchFamily="18" charset="0"/>
                <a:ea typeface="Times New Roman" panose="02020603050405020304" pitchFamily="18" charset="0"/>
              </a:rPr>
              <a:t>14.5-nji surat Kipregel KН Kipregel KН-göriş zolagy</a:t>
            </a:r>
            <a:r>
              <a:rPr lang="cs-CZ" sz="1400" dirty="0">
                <a:latin typeface="Times New Roman" panose="02020603050405020304" pitchFamily="18" charset="0"/>
                <a:ea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80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5844"/>
          </a:xfrm>
        </p:spPr>
        <p:txBody>
          <a:bodyPr>
            <a:normAutofit fontScale="90000"/>
          </a:bodyPr>
          <a:lstStyle/>
          <a:p>
            <a:endParaRPr lang="ru-RU" dirty="0"/>
          </a:p>
        </p:txBody>
      </p:sp>
      <p:sp>
        <p:nvSpPr>
          <p:cNvPr id="3" name="Объект 2"/>
          <p:cNvSpPr>
            <a:spLocks noGrp="1"/>
          </p:cNvSpPr>
          <p:nvPr>
            <p:ph idx="1"/>
          </p:nvPr>
        </p:nvSpPr>
        <p:spPr>
          <a:xfrm>
            <a:off x="553915" y="993531"/>
            <a:ext cx="11148647" cy="5183432"/>
          </a:xfrm>
        </p:spPr>
        <p:txBody>
          <a:bodyPr>
            <a:noAutofit/>
          </a:bodyPr>
          <a:lstStyle/>
          <a:p>
            <a:pPr indent="449580" algn="just">
              <a:spcAft>
                <a:spcPts val="0"/>
              </a:spcAft>
            </a:pPr>
            <a:r>
              <a:rPr lang="cs-CZ" sz="3600" dirty="0">
                <a:latin typeface="Times New Roman" panose="02020603050405020304" pitchFamily="18" charset="0"/>
                <a:ea typeface="Times New Roman" panose="02020603050405020304" pitchFamily="18" charset="0"/>
              </a:rPr>
              <a:t>1-garaýyş turbasy, 2-fokus aralygyny sazlaýjy nurbat,  3-goşmoça </a:t>
            </a:r>
            <a:r>
              <a:rPr lang="cs-CZ" sz="3600" dirty="0" smtClean="0">
                <a:latin typeface="Times New Roman" panose="02020603050405020304" pitchFamily="18" charset="0"/>
                <a:ea typeface="Times New Roman" panose="02020603050405020304" pitchFamily="18" charset="0"/>
              </a:rPr>
              <a:t>çyzgyç,</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4-inçe </a:t>
            </a:r>
            <a:r>
              <a:rPr lang="cs-CZ" sz="3600" dirty="0">
                <a:latin typeface="Times New Roman" panose="02020603050405020304" pitchFamily="18" charset="0"/>
                <a:ea typeface="Times New Roman" panose="02020603050405020304" pitchFamily="18" charset="0"/>
              </a:rPr>
              <a:t>çyzgyjyñ tutaýy, 5-goýgyjyñ ýokorky aýlanýan bölegi, 6-planşet, 7-planşedi ýuwaş öwürmek üçin mikrometr, 8-planşeti goýgyja berkidiji nurbat, 9-goşmoça çyzgyjyñ santimetr bölekleri, 10-giñ çyzgyç, 11-silindriki urowen, </a:t>
            </a:r>
            <a:r>
              <a:rPr lang="cs-CZ" sz="3600" dirty="0" smtClean="0">
                <a:latin typeface="Times New Roman" panose="02020603050405020304" pitchFamily="18" charset="0"/>
                <a:ea typeface="Times New Roman" panose="02020603050405020304" pitchFamily="18" charset="0"/>
              </a:rPr>
              <a:t>12-tutaý,</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13-okulýary </a:t>
            </a:r>
            <a:r>
              <a:rPr lang="cs-CZ" sz="3600" dirty="0">
                <a:latin typeface="Times New Roman" panose="02020603050405020304" pitchFamily="18" charset="0"/>
                <a:ea typeface="Times New Roman" panose="02020603050405020304" pitchFamily="18" charset="0"/>
              </a:rPr>
              <a:t>foksirleýji halkajyk, 14-garaýyş turbany berkleýji nurbat, 15-kipregeliñ depesinde ýerleşen silindriki urowen, </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16-sazlaýjy </a:t>
            </a:r>
            <a:r>
              <a:rPr lang="cs-CZ" sz="3600" dirty="0">
                <a:latin typeface="Times New Roman" panose="02020603050405020304" pitchFamily="18" charset="0"/>
                <a:ea typeface="Times New Roman" panose="02020603050405020304" pitchFamily="18" charset="0"/>
              </a:rPr>
              <a:t>mikrometr, 17-garaýyş turbada ýerleşen silindriki urowen.</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26544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b="1" dirty="0" smtClean="0"/>
              <a:t>Sapagyň meýilnamasy</a:t>
            </a:r>
            <a:endParaRPr lang="ru-RU" b="1" dirty="0"/>
          </a:p>
        </p:txBody>
      </p:sp>
      <p:sp>
        <p:nvSpPr>
          <p:cNvPr id="3" name="Объект 2"/>
          <p:cNvSpPr>
            <a:spLocks noGrp="1"/>
          </p:cNvSpPr>
          <p:nvPr>
            <p:ph idx="1"/>
          </p:nvPr>
        </p:nvSpPr>
        <p:spPr>
          <a:xfrm>
            <a:off x="281355" y="1690688"/>
            <a:ext cx="11755314" cy="4486275"/>
          </a:xfrm>
        </p:spPr>
        <p:txBody>
          <a:bodyPr/>
          <a:lstStyle/>
          <a:p>
            <a:pPr marL="342900" lvl="0" indent="-342900">
              <a:lnSpc>
                <a:spcPct val="107000"/>
              </a:lnSpc>
              <a:spcAft>
                <a:spcPts val="0"/>
              </a:spcAft>
              <a:buClr>
                <a:srgbClr val="000000"/>
              </a:buClr>
              <a:buFont typeface="+mj-lt"/>
              <a:buAutoNum type="arabicPeriod"/>
            </a:pPr>
            <a:r>
              <a:rPr lang="ru-RU" sz="3200" b="1" dirty="0" smtClean="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Menzula şekillendirmesiniñ geçirilş düzgüni, gurluşy </a:t>
            </a:r>
            <a:r>
              <a:rPr lang="cs-CZ" sz="3200" b="1" dirty="0" smtClean="0">
                <a:latin typeface="Times New Roman" panose="02020603050405020304" pitchFamily="18" charset="0"/>
                <a:ea typeface="Times New Roman" panose="02020603050405020304" pitchFamily="18" charset="0"/>
              </a:rPr>
              <a:t>we</a:t>
            </a:r>
            <a:r>
              <a:rPr lang="tk-TM" sz="3200" b="1" dirty="0" smtClean="0">
                <a:latin typeface="Times New Roman" panose="02020603050405020304" pitchFamily="18" charset="0"/>
                <a:ea typeface="Times New Roman" panose="02020603050405020304" pitchFamily="18" charset="0"/>
              </a:rPr>
              <a:t> </a:t>
            </a:r>
            <a:r>
              <a:rPr lang="cs-CZ" sz="3200" b="1" dirty="0" smtClean="0">
                <a:latin typeface="Times New Roman" panose="02020603050405020304" pitchFamily="18" charset="0"/>
                <a:ea typeface="Times New Roman" panose="02020603050405020304" pitchFamily="18" charset="0"/>
              </a:rPr>
              <a:t>barlagy</a:t>
            </a:r>
            <a:r>
              <a:rPr lang="tk-TM" sz="3200" b="1" dirty="0" smtClean="0">
                <a:latin typeface="Times New Roman" panose="02020603050405020304" pitchFamily="18" charset="0"/>
                <a:ea typeface="Times New Roman" panose="02020603050405020304" pitchFamily="18" charset="0"/>
              </a:rPr>
              <a:t>.</a:t>
            </a:r>
            <a:endParaRPr lang="ru-RU" sz="3200" dirty="0">
              <a:latin typeface="Times New Roman" panose="02020603050405020304" pitchFamily="18" charset="0"/>
              <a:ea typeface="Times New Roman" panose="02020603050405020304" pitchFamily="18" charset="0"/>
            </a:endParaRPr>
          </a:p>
          <a:p>
            <a:pPr marL="0" indent="0">
              <a:spcAft>
                <a:spcPts val="0"/>
              </a:spcAft>
              <a:buNone/>
            </a:pPr>
            <a:r>
              <a:rPr lang="ru-RU" sz="3200" b="1" dirty="0" smtClean="0">
                <a:solidFill>
                  <a:srgbClr val="000000"/>
                </a:solidFill>
                <a:latin typeface="Times New Roman" panose="02020603050405020304" pitchFamily="18" charset="0"/>
                <a:ea typeface="Times New Roman" panose="02020603050405020304" pitchFamily="18" charset="0"/>
              </a:rPr>
              <a:t>2</a:t>
            </a:r>
            <a:r>
              <a:rPr lang="ru-RU" sz="3200" b="1" dirty="0">
                <a:solidFill>
                  <a:srgbClr val="000000"/>
                </a:solidFill>
                <a:latin typeface="Times New Roman" panose="02020603050405020304" pitchFamily="18" charset="0"/>
                <a:ea typeface="Times New Roman" panose="02020603050405020304" pitchFamily="18" charset="0"/>
              </a:rPr>
              <a:t>. </a:t>
            </a:r>
            <a:r>
              <a:rPr lang="es-ES" sz="3200" b="1" dirty="0">
                <a:latin typeface="Times New Roman" panose="02020603050405020304" pitchFamily="18" charset="0"/>
                <a:ea typeface="Times New Roman" panose="02020603050405020304" pitchFamily="18" charset="0"/>
              </a:rPr>
              <a:t>Menzulaly şekillendirmede ulanylýan gurallar</a:t>
            </a:r>
            <a:r>
              <a:rPr lang="tk-TM" sz="3200" b="1" dirty="0" smtClean="0">
                <a:latin typeface="Times New Roman" panose="02020603050405020304" pitchFamily="18" charset="0"/>
                <a:ea typeface="Times New Roman" panose="02020603050405020304" pitchFamily="18" charset="0"/>
              </a:rPr>
              <a:t>.</a:t>
            </a:r>
            <a:endParaRPr lang="tk-TM" sz="3200" b="1" dirty="0" smtClean="0">
              <a:latin typeface="Times New Roman" panose="02020603050405020304" pitchFamily="18" charset="0"/>
              <a:ea typeface="Times New Roman" panose="02020603050405020304" pitchFamily="18" charset="0"/>
            </a:endParaRPr>
          </a:p>
          <a:p>
            <a:pPr marL="0" indent="0">
              <a:spcAft>
                <a:spcPts val="0"/>
              </a:spcAft>
              <a:buNone/>
            </a:pPr>
            <a:r>
              <a:rPr lang="ru-RU" sz="3200" b="1" dirty="0" smtClean="0">
                <a:solidFill>
                  <a:srgbClr val="000000"/>
                </a:solidFill>
                <a:latin typeface="Times New Roman" panose="02020603050405020304" pitchFamily="18" charset="0"/>
                <a:ea typeface="Times New Roman" panose="02020603050405020304" pitchFamily="18" charset="0"/>
              </a:rPr>
              <a:t>3</a:t>
            </a:r>
            <a:r>
              <a:rPr lang="hr-HR" sz="3200" b="1" dirty="0">
                <a:latin typeface="Times New Roman" panose="02020603050405020304" pitchFamily="18" charset="0"/>
                <a:ea typeface="Times New Roman" panose="02020603050405020304" pitchFamily="18" charset="0"/>
              </a:rPr>
              <a:t>. </a:t>
            </a:r>
            <a:r>
              <a:rPr lang="ru-RU" sz="3200" b="1" dirty="0">
                <a:latin typeface="Times New Roman" panose="02020603050405020304" pitchFamily="18" charset="0"/>
                <a:ea typeface="Times New Roman" panose="02020603050405020304" pitchFamily="18" charset="0"/>
              </a:rPr>
              <a:t>KБ-1 </a:t>
            </a:r>
            <a:r>
              <a:rPr lang="ru-RU" sz="3200" b="1" dirty="0" err="1">
                <a:latin typeface="Times New Roman" panose="02020603050405020304" pitchFamily="18" charset="0"/>
                <a:ea typeface="Times New Roman" panose="02020603050405020304" pitchFamily="18" charset="0"/>
              </a:rPr>
              <a:t>görnüşli</a:t>
            </a:r>
            <a:r>
              <a:rPr lang="ru-RU" sz="3200" b="1" dirty="0">
                <a:latin typeface="Times New Roman" panose="02020603050405020304" pitchFamily="18" charset="0"/>
                <a:ea typeface="Times New Roman" panose="02020603050405020304" pitchFamily="18" charset="0"/>
              </a:rPr>
              <a:t> </a:t>
            </a:r>
            <a:r>
              <a:rPr lang="ru-RU" sz="3200" b="1" dirty="0" err="1">
                <a:latin typeface="Times New Roman" panose="02020603050405020304" pitchFamily="18" charset="0"/>
                <a:ea typeface="Times New Roman" panose="02020603050405020304" pitchFamily="18" charset="0"/>
              </a:rPr>
              <a:t>kipregeliñ</a:t>
            </a:r>
            <a:r>
              <a:rPr lang="ru-RU" sz="3200" b="1" dirty="0">
                <a:latin typeface="Times New Roman" panose="02020603050405020304" pitchFamily="18" charset="0"/>
                <a:ea typeface="Times New Roman" panose="02020603050405020304" pitchFamily="18" charset="0"/>
              </a:rPr>
              <a:t> </a:t>
            </a:r>
            <a:r>
              <a:rPr lang="ru-RU" sz="3200" b="1" dirty="0" err="1">
                <a:latin typeface="Times New Roman" panose="02020603050405020304" pitchFamily="18" charset="0"/>
                <a:ea typeface="Times New Roman" panose="02020603050405020304" pitchFamily="18" charset="0"/>
              </a:rPr>
              <a:t>işleýiş</a:t>
            </a:r>
            <a:r>
              <a:rPr lang="ru-RU" sz="3200" b="1" dirty="0">
                <a:latin typeface="Times New Roman" panose="02020603050405020304" pitchFamily="18" charset="0"/>
                <a:ea typeface="Times New Roman" panose="02020603050405020304" pitchFamily="18" charset="0"/>
              </a:rPr>
              <a:t> </a:t>
            </a:r>
            <a:r>
              <a:rPr lang="ru-RU" sz="3200" b="1" dirty="0" err="1">
                <a:latin typeface="Times New Roman" panose="02020603050405020304" pitchFamily="18" charset="0"/>
                <a:ea typeface="Times New Roman" panose="02020603050405020304" pitchFamily="18" charset="0"/>
              </a:rPr>
              <a:t>aýratynlygy</a:t>
            </a:r>
            <a:r>
              <a:rPr lang="tk-TM" sz="3200" b="1" dirty="0" smtClean="0">
                <a:latin typeface="Times New Roman" panose="02020603050405020304" pitchFamily="18" charset="0"/>
                <a:ea typeface="Times New Roman" panose="02020603050405020304" pitchFamily="18" charset="0"/>
              </a:rPr>
              <a:t>.</a:t>
            </a:r>
            <a:endParaRPr lang="ru-RU" sz="1800" dirty="0">
              <a:latin typeface="Times New Roman" panose="02020603050405020304" pitchFamily="18" charset="0"/>
              <a:ea typeface="Times New Roman" panose="02020603050405020304" pitchFamily="18" charset="0"/>
            </a:endParaRPr>
          </a:p>
          <a:p>
            <a:pPr marL="0" indent="0">
              <a:spcAft>
                <a:spcPts val="0"/>
              </a:spcAft>
              <a:buNone/>
            </a:pPr>
            <a:r>
              <a:rPr lang="ru-RU" sz="3200" b="1" dirty="0" smtClean="0">
                <a:latin typeface="Times New Roman" panose="02020603050405020304" pitchFamily="18" charset="0"/>
                <a:ea typeface="Times New Roman" panose="02020603050405020304" pitchFamily="18" charset="0"/>
              </a:rPr>
              <a:t> </a:t>
            </a:r>
            <a:endParaRPr lang="ru-RU" sz="3200" dirty="0"/>
          </a:p>
        </p:txBody>
      </p:sp>
    </p:spTree>
    <p:extLst>
      <p:ext uri="{BB962C8B-B14F-4D97-AF65-F5344CB8AC3E}">
        <p14:creationId xmlns:p14="http://schemas.microsoft.com/office/powerpoint/2010/main" val="40971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73429"/>
          </a:xfrm>
        </p:spPr>
        <p:txBody>
          <a:bodyPr>
            <a:normAutofit fontScale="90000"/>
          </a:bodyPr>
          <a:lstStyle/>
          <a:p>
            <a:endParaRPr lang="ru-RU" dirty="0"/>
          </a:p>
        </p:txBody>
      </p:sp>
      <p:sp>
        <p:nvSpPr>
          <p:cNvPr id="3" name="Объект 2"/>
          <p:cNvSpPr>
            <a:spLocks noGrp="1"/>
          </p:cNvSpPr>
          <p:nvPr>
            <p:ph idx="1"/>
          </p:nvPr>
        </p:nvSpPr>
        <p:spPr>
          <a:xfrm>
            <a:off x="838200" y="1081454"/>
            <a:ext cx="10515600" cy="5095509"/>
          </a:xfrm>
        </p:spPr>
        <p:txBody>
          <a:bodyPr/>
          <a:lstStyle/>
          <a:p>
            <a:pPr indent="457200" algn="just">
              <a:spcAft>
                <a:spcPts val="0"/>
              </a:spcAft>
            </a:pPr>
            <a:r>
              <a:rPr lang="cs-CZ" sz="4000" b="1" dirty="0">
                <a:latin typeface="Times New Roman" panose="02020603050405020304" pitchFamily="18" charset="0"/>
                <a:ea typeface="Times New Roman" panose="02020603050405020304" pitchFamily="18" charset="0"/>
              </a:rPr>
              <a:t>Kipregeliñ çyzgyjy</a:t>
            </a:r>
            <a:r>
              <a:rPr lang="cs-CZ" sz="4000" dirty="0">
                <a:latin typeface="Times New Roman" panose="02020603050405020304" pitchFamily="18" charset="0"/>
                <a:ea typeface="Times New Roman" panose="02020603050405020304" pitchFamily="18" charset="0"/>
              </a:rPr>
              <a:t> </a:t>
            </a:r>
            <a:r>
              <a:rPr lang="cs-CZ" sz="4000" b="1" dirty="0">
                <a:latin typeface="Times New Roman" panose="02020603050405020304" pitchFamily="18" charset="0"/>
                <a:ea typeface="Times New Roman" panose="02020603050405020304" pitchFamily="18" charset="0"/>
              </a:rPr>
              <a:t>iki bölekden durýar</a:t>
            </a:r>
            <a:r>
              <a:rPr lang="cs-CZ" sz="4000" dirty="0">
                <a:latin typeface="Times New Roman" panose="02020603050405020304" pitchFamily="18" charset="0"/>
                <a:ea typeface="Times New Roman" panose="02020603050405020304" pitchFamily="18" charset="0"/>
              </a:rPr>
              <a:t>: uly </a:t>
            </a:r>
            <a:r>
              <a:rPr lang="cs-CZ" sz="4000" b="1" dirty="0">
                <a:latin typeface="Times New Roman" panose="02020603050405020304" pitchFamily="18" charset="0"/>
                <a:ea typeface="Times New Roman" panose="02020603050405020304" pitchFamily="18" charset="0"/>
              </a:rPr>
              <a:t>çyzgyç</a:t>
            </a:r>
            <a:r>
              <a:rPr lang="cs-CZ" sz="4000" dirty="0">
                <a:latin typeface="Times New Roman" panose="02020603050405020304" pitchFamily="18" charset="0"/>
                <a:ea typeface="Times New Roman" panose="02020603050405020304" pitchFamily="18" charset="0"/>
              </a:rPr>
              <a:t> we </a:t>
            </a:r>
            <a:r>
              <a:rPr lang="cs-CZ" sz="4000" b="1" dirty="0">
                <a:latin typeface="Times New Roman" panose="02020603050405020304" pitchFamily="18" charset="0"/>
                <a:ea typeface="Times New Roman" panose="02020603050405020304" pitchFamily="18" charset="0"/>
              </a:rPr>
              <a:t>goşmaça çyzgyç</a:t>
            </a:r>
            <a:r>
              <a:rPr lang="cs-CZ" sz="4000" dirty="0">
                <a:latin typeface="Times New Roman" panose="02020603050405020304" pitchFamily="18" charset="0"/>
                <a:ea typeface="Times New Roman" panose="02020603050405020304" pitchFamily="18" charset="0"/>
              </a:rPr>
              <a:t>. Uly çyzgyç şol bir wagytda kipregeliň esasy bolup hyzmat edýär. Iki çyzgyç özara birikdirilendir. Kipregeliñ göriş turbasy aýnaly limbden, obýektiwden foksirleýji linzadan, okulýardan, dalnomerden, ştrihli prizmadan we tordan durýar. </a:t>
            </a:r>
            <a:endParaRPr lang="ru-RU" sz="4000" dirty="0">
              <a:latin typeface="Times New Roman" panose="02020603050405020304" pitchFamily="18" charset="0"/>
              <a:ea typeface="Times New Roman" panose="02020603050405020304" pitchFamily="18" charset="0"/>
            </a:endParaRPr>
          </a:p>
          <a:p>
            <a:pPr indent="449580" algn="just">
              <a:spcAft>
                <a:spcPts val="0"/>
              </a:spcAft>
            </a:pPr>
            <a:r>
              <a:rPr lang="cs-CZ" sz="4000" dirty="0">
                <a:latin typeface="Times New Roman" panose="02020603050405020304" pitchFamily="18" charset="0"/>
                <a:ea typeface="Times New Roman" panose="02020603050405020304" pitchFamily="18" charset="0"/>
              </a:rPr>
              <a:t> </a:t>
            </a:r>
            <a:endParaRPr lang="ru-RU" sz="4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24716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8022" y="430823"/>
            <a:ext cx="10876086" cy="5829300"/>
          </a:xfrm>
        </p:spPr>
        <p:txBody>
          <a:bodyPr>
            <a:normAutofit fontScale="92500" lnSpcReduction="10000"/>
          </a:bodyPr>
          <a:lstStyle/>
          <a:p>
            <a:pPr algn="just">
              <a:spcAft>
                <a:spcPts val="0"/>
              </a:spcAft>
            </a:pPr>
            <a:r>
              <a:rPr lang="tk-TM" sz="4000" b="1" dirty="0">
                <a:latin typeface="Times New Roman" panose="02020603050405020304" pitchFamily="18" charset="0"/>
                <a:ea typeface="Times New Roman" panose="02020603050405020304" pitchFamily="18" charset="0"/>
              </a:rPr>
              <a:t> </a:t>
            </a:r>
            <a:r>
              <a:rPr lang="tk-TM" sz="4000" b="1" dirty="0" smtClean="0">
                <a:latin typeface="Times New Roman" panose="02020603050405020304" pitchFamily="18" charset="0"/>
                <a:ea typeface="Times New Roman" panose="02020603050405020304" pitchFamily="18" charset="0"/>
              </a:rPr>
              <a:t>  </a:t>
            </a:r>
            <a:r>
              <a:rPr lang="ru-RU" sz="4000" b="1" dirty="0" smtClean="0">
                <a:latin typeface="Times New Roman" panose="02020603050405020304" pitchFamily="18" charset="0"/>
                <a:ea typeface="Times New Roman" panose="02020603050405020304" pitchFamily="18" charset="0"/>
              </a:rPr>
              <a:t>3</a:t>
            </a:r>
            <a:r>
              <a:rPr lang="ru-RU" sz="4000" b="1" dirty="0">
                <a:latin typeface="Times New Roman" panose="02020603050405020304" pitchFamily="18" charset="0"/>
                <a:ea typeface="Times New Roman" panose="02020603050405020304" pitchFamily="18" charset="0"/>
              </a:rPr>
              <a:t>. </a:t>
            </a:r>
            <a:r>
              <a:rPr lang="cs-CZ" sz="5400" dirty="0">
                <a:latin typeface="Times New Roman" panose="02020603050405020304" pitchFamily="18" charset="0"/>
                <a:ea typeface="Times New Roman" panose="02020603050405020304" pitchFamily="18" charset="0"/>
              </a:rPr>
              <a:t>Beýikligi we gorizontal aralygy kesgitlemäge niýetlenen KБ-1 optiki kipregeliň işleýiş düzgüni beýleki kipregellerden tapawutlanýandyr. Bu kipregelde garalýan zatlaryň göni şekilini berýän we turbanyň garaýyş zolagynda görünýän Gammeriň diagrammasy şekillendirilen aýnadan limbi </a:t>
            </a:r>
            <a:r>
              <a:rPr lang="cs-CZ" sz="5400" dirty="0" smtClean="0">
                <a:latin typeface="Times New Roman" panose="02020603050405020304" pitchFamily="18" charset="0"/>
                <a:ea typeface="Times New Roman" panose="02020603050405020304" pitchFamily="18" charset="0"/>
              </a:rPr>
              <a:t>bardyr.</a:t>
            </a:r>
            <a:endParaRPr lang="ru-R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638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38200" y="782515"/>
            <a:ext cx="10515600" cy="5394449"/>
          </a:xfrm>
        </p:spPr>
        <p:txBody>
          <a:bodyPr>
            <a:normAutofit lnSpcReduction="10000"/>
          </a:bodyPr>
          <a:lstStyle/>
          <a:p>
            <a:pPr marL="0" indent="0" algn="ctr">
              <a:buNone/>
            </a:pPr>
            <a:endParaRPr lang="tk-TM" sz="4400" b="1" dirty="0" smtClean="0"/>
          </a:p>
          <a:p>
            <a:pPr indent="449580" algn="just">
              <a:spcAft>
                <a:spcPts val="0"/>
              </a:spcAft>
            </a:pPr>
            <a:r>
              <a:rPr lang="tk-TM" sz="4400" dirty="0" smtClean="0">
                <a:latin typeface="Times New Roman" panose="02020603050405020304" pitchFamily="18" charset="0"/>
                <a:ea typeface="Times New Roman" panose="02020603050405020304" pitchFamily="18" charset="0"/>
              </a:rPr>
              <a:t>  </a:t>
            </a:r>
            <a:r>
              <a:rPr lang="cs-CZ" sz="4400" dirty="0" smtClean="0">
                <a:latin typeface="Times New Roman" panose="02020603050405020304" pitchFamily="18" charset="0"/>
                <a:ea typeface="Times New Roman" panose="02020603050405020304" pitchFamily="18" charset="0"/>
              </a:rPr>
              <a:t>Gorizontal </a:t>
            </a:r>
            <a:r>
              <a:rPr lang="cs-CZ" sz="4400" dirty="0">
                <a:latin typeface="Times New Roman" panose="02020603050405020304" pitchFamily="18" charset="0"/>
                <a:ea typeface="Times New Roman" panose="02020603050405020304" pitchFamily="18" charset="0"/>
              </a:rPr>
              <a:t>aralygy almak üçin esasy öwrümdäki nomogrammany reýkada guralyň beýikligi bellenen nokoda gönükdürilýär, şonda wertikal sapak reýkanyň merkezinden geçmelidir, soň S we H öwrümlerde hasap alynýar, hasaplaryň tapawudyny 100 esse ulaldyp gorizontal aralyk kesgitlenilýär. </a:t>
            </a:r>
            <a:endParaRPr lang="ru-RU" dirty="0">
              <a:latin typeface="Times New Roman" panose="02020603050405020304" pitchFamily="18" charset="0"/>
              <a:ea typeface="Times New Roman" panose="02020603050405020304" pitchFamily="18" charset="0"/>
            </a:endParaRPr>
          </a:p>
          <a:p>
            <a:pPr indent="457200" algn="just">
              <a:spcAft>
                <a:spcPts val="0"/>
              </a:spcAft>
            </a:pPr>
            <a:r>
              <a:rPr lang="cs-CZ" sz="4400"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046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5167"/>
          </a:xfrm>
        </p:spPr>
        <p:txBody>
          <a:bodyPr>
            <a:normAutofit fontScale="90000"/>
          </a:bodyPr>
          <a:lstStyle/>
          <a:p>
            <a:endParaRPr lang="ru-RU" dirty="0"/>
          </a:p>
        </p:txBody>
      </p:sp>
      <p:sp>
        <p:nvSpPr>
          <p:cNvPr id="3" name="Объект 2"/>
          <p:cNvSpPr>
            <a:spLocks noGrp="1"/>
          </p:cNvSpPr>
          <p:nvPr>
            <p:ph idx="1"/>
          </p:nvPr>
        </p:nvSpPr>
        <p:spPr>
          <a:xfrm>
            <a:off x="668215" y="773724"/>
            <a:ext cx="10685585" cy="5627076"/>
          </a:xfrm>
        </p:spPr>
        <p:txBody>
          <a:bodyPr>
            <a:noAutofit/>
          </a:bodyPr>
          <a:lstStyle/>
          <a:p>
            <a:pPr indent="381000" algn="just">
              <a:spcAft>
                <a:spcPts val="0"/>
              </a:spcAft>
            </a:pPr>
            <a:r>
              <a:rPr lang="tk-TM" sz="4000" dirty="0" smtClean="0">
                <a:latin typeface="Times New Roman" panose="02020603050405020304" pitchFamily="18" charset="0"/>
                <a:cs typeface="Times New Roman" panose="02020603050405020304" pitchFamily="18" charset="0"/>
              </a:rPr>
              <a:t>     </a:t>
            </a:r>
            <a:endParaRPr lang="tk-TM" sz="4000" dirty="0" smtClean="0">
              <a:latin typeface="Times New Roman" panose="02020603050405020304" pitchFamily="18" charset="0"/>
              <a:cs typeface="Times New Roman" panose="02020603050405020304" pitchFamily="18" charset="0"/>
            </a:endParaRPr>
          </a:p>
          <a:p>
            <a:pPr indent="381000" algn="just">
              <a:spcAft>
                <a:spcPts val="0"/>
              </a:spcAft>
            </a:pPr>
            <a:endParaRPr lang="tk-TM"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endParaRPr lang="tk-TM" sz="4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endParaRPr lang="tk-TM"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endParaRPr lang="tk-TM" sz="4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endParaRPr lang="ru-RU" sz="2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705706" y="773724"/>
            <a:ext cx="9020907" cy="3857330"/>
          </a:xfrm>
          <a:prstGeom prst="rect">
            <a:avLst/>
          </a:prstGeom>
        </p:spPr>
      </p:pic>
      <p:sp>
        <p:nvSpPr>
          <p:cNvPr id="5" name="Прямоугольник 4"/>
          <p:cNvSpPr/>
          <p:nvPr/>
        </p:nvSpPr>
        <p:spPr>
          <a:xfrm>
            <a:off x="2154114" y="4413738"/>
            <a:ext cx="8124093" cy="738664"/>
          </a:xfrm>
          <a:prstGeom prst="rect">
            <a:avLst/>
          </a:prstGeom>
        </p:spPr>
        <p:txBody>
          <a:bodyPr wrap="square">
            <a:spAutoFit/>
          </a:bodyPr>
          <a:lstStyle/>
          <a:p>
            <a:pPr algn="ctr">
              <a:spcAft>
                <a:spcPts val="0"/>
              </a:spcAft>
            </a:pPr>
            <a:endParaRPr lang="tk-TM" sz="1400" dirty="0" smtClean="0">
              <a:latin typeface="Times New Roman" panose="02020603050405020304" pitchFamily="18" charset="0"/>
              <a:ea typeface="Times New Roman" panose="02020603050405020304" pitchFamily="18" charset="0"/>
            </a:endParaRPr>
          </a:p>
          <a:p>
            <a:pPr algn="ctr">
              <a:spcAft>
                <a:spcPts val="0"/>
              </a:spcAft>
            </a:pPr>
            <a:r>
              <a:rPr lang="cs-CZ" sz="2800" dirty="0" smtClean="0">
                <a:latin typeface="Times New Roman" panose="02020603050405020304" pitchFamily="18" charset="0"/>
                <a:ea typeface="Times New Roman" panose="02020603050405020304" pitchFamily="18" charset="0"/>
              </a:rPr>
              <a:t>Kipregel </a:t>
            </a:r>
            <a:r>
              <a:rPr lang="cs-CZ" sz="2800" dirty="0">
                <a:latin typeface="Times New Roman" panose="02020603050405020304" pitchFamily="18" charset="0"/>
                <a:ea typeface="Times New Roman" panose="02020603050405020304" pitchFamily="18" charset="0"/>
              </a:rPr>
              <a:t>KБ-1 </a:t>
            </a:r>
            <a:r>
              <a:rPr lang="cs-CZ" sz="2800" dirty="0" smtClean="0">
                <a:latin typeface="Times New Roman" panose="02020603050405020304" pitchFamily="18" charset="0"/>
                <a:ea typeface="Times New Roman" panose="02020603050405020304" pitchFamily="18" charset="0"/>
              </a:rPr>
              <a:t>Kipregel </a:t>
            </a:r>
            <a:r>
              <a:rPr lang="cs-CZ" sz="2800" dirty="0">
                <a:latin typeface="Times New Roman" panose="02020603050405020304" pitchFamily="18" charset="0"/>
                <a:ea typeface="Times New Roman" panose="02020603050405020304" pitchFamily="18" charset="0"/>
              </a:rPr>
              <a:t>KБ-1 göriş </a:t>
            </a:r>
            <a:r>
              <a:rPr lang="cs-CZ" sz="2800" dirty="0" smtClean="0">
                <a:latin typeface="Times New Roman" panose="02020603050405020304" pitchFamily="18" charset="0"/>
                <a:ea typeface="Times New Roman" panose="02020603050405020304" pitchFamily="18" charset="0"/>
              </a:rPr>
              <a:t>zolagy</a:t>
            </a:r>
            <a:r>
              <a:rPr lang="ru-RU" sz="2800" dirty="0">
                <a:latin typeface="Times New Roman" panose="02020603050405020304" pitchFamily="18" charset="0"/>
                <a:ea typeface="Times New Roman" panose="02020603050405020304" pitchFamily="18" charset="0"/>
              </a:rPr>
              <a:t> </a:t>
            </a:r>
            <a:endParaRPr lang="ru-RU" sz="2800" dirty="0"/>
          </a:p>
        </p:txBody>
      </p:sp>
    </p:spTree>
    <p:extLst>
      <p:ext uri="{BB962C8B-B14F-4D97-AF65-F5344CB8AC3E}">
        <p14:creationId xmlns:p14="http://schemas.microsoft.com/office/powerpoint/2010/main" val="175760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0483"/>
          </a:xfrm>
        </p:spPr>
        <p:txBody>
          <a:bodyPr>
            <a:normAutofit fontScale="90000"/>
          </a:bodyPr>
          <a:lstStyle/>
          <a:p>
            <a:endParaRPr lang="ru-RU" dirty="0"/>
          </a:p>
        </p:txBody>
      </p:sp>
      <p:sp>
        <p:nvSpPr>
          <p:cNvPr id="3" name="Объект 2"/>
          <p:cNvSpPr>
            <a:spLocks noGrp="1"/>
          </p:cNvSpPr>
          <p:nvPr>
            <p:ph idx="1"/>
          </p:nvPr>
        </p:nvSpPr>
        <p:spPr>
          <a:xfrm>
            <a:off x="838200" y="1090246"/>
            <a:ext cx="10515600" cy="5086717"/>
          </a:xfrm>
        </p:spPr>
        <p:txBody>
          <a:bodyPr>
            <a:noAutofit/>
          </a:bodyPr>
          <a:lstStyle/>
          <a:p>
            <a:pPr algn="just">
              <a:spcAft>
                <a:spcPts val="0"/>
              </a:spcAft>
            </a:pP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1-giñ </a:t>
            </a:r>
            <a:r>
              <a:rPr lang="cs-CZ" sz="3600" dirty="0">
                <a:latin typeface="Times New Roman" panose="02020603050405020304" pitchFamily="18" charset="0"/>
                <a:ea typeface="Times New Roman" panose="02020603050405020304" pitchFamily="18" charset="0"/>
              </a:rPr>
              <a:t>çyzgyç, 2–tutaý, 3-giñ çyzgyçda ýerleşen kese masştab, 4-garaýyş turbany sazlaýjy mikrometr, 5-okulýar, 6-wertikal tegelek, 7-garaýyş turbada ýerleşen silindriki urowen, 8-wertikal tegelekde ýerleşen silindriki urowen, 9,10-uroweniñ  derejesini görközýän aýna, 11-garaýyş turbasynyñ obýektiwi, </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12-fokus </a:t>
            </a:r>
            <a:r>
              <a:rPr lang="cs-CZ" sz="3600" dirty="0">
                <a:latin typeface="Times New Roman" panose="02020603050405020304" pitchFamily="18" charset="0"/>
                <a:ea typeface="Times New Roman" panose="02020603050405020304" pitchFamily="18" charset="0"/>
              </a:rPr>
              <a:t>aralygyny sazlaýjy nurbat, 13-limbi sazlaýjy mikrometr, 14-giñ çyzgyçdaky tegelek urowen, </a:t>
            </a:r>
            <a:r>
              <a:rPr lang="tk-TM" sz="3600" dirty="0" smtClean="0">
                <a:latin typeface="Times New Roman" panose="02020603050405020304" pitchFamily="18" charset="0"/>
                <a:ea typeface="Times New Roman" panose="02020603050405020304" pitchFamily="18" charset="0"/>
              </a:rPr>
              <a:t>               </a:t>
            </a:r>
            <a:r>
              <a:rPr lang="cs-CZ" sz="3600" dirty="0" smtClean="0">
                <a:latin typeface="Times New Roman" panose="02020603050405020304" pitchFamily="18" charset="0"/>
                <a:ea typeface="Times New Roman" panose="02020603050405020304" pitchFamily="18" charset="0"/>
              </a:rPr>
              <a:t>15-kipregeli </a:t>
            </a:r>
            <a:r>
              <a:rPr lang="cs-CZ" sz="3600" dirty="0">
                <a:latin typeface="Times New Roman" panose="02020603050405020304" pitchFamily="18" charset="0"/>
                <a:ea typeface="Times New Roman" panose="02020603050405020304" pitchFamily="18" charset="0"/>
              </a:rPr>
              <a:t>planşetiň üstünde aýlamak üçin düwme, 16-goşmoça </a:t>
            </a:r>
            <a:r>
              <a:rPr lang="cs-CZ" sz="3600" dirty="0" smtClean="0">
                <a:latin typeface="Times New Roman" panose="02020603050405020304" pitchFamily="18" charset="0"/>
                <a:ea typeface="Times New Roman" panose="02020603050405020304" pitchFamily="18" charset="0"/>
              </a:rPr>
              <a:t>çyzgyç</a:t>
            </a:r>
            <a:r>
              <a:rPr lang="tk-TM" sz="3600" dirty="0" smtClean="0">
                <a:latin typeface="Times New Roman" panose="02020603050405020304" pitchFamily="18" charset="0"/>
                <a:ea typeface="Times New Roman" panose="02020603050405020304" pitchFamily="18" charset="0"/>
              </a:rPr>
              <a:t>,</a:t>
            </a:r>
            <a:r>
              <a:rPr lang="cs-CZ" sz="3600" dirty="0" smtClean="0">
                <a:latin typeface="Times New Roman" panose="02020603050405020304" pitchFamily="18" charset="0"/>
                <a:ea typeface="Times New Roman" panose="02020603050405020304" pitchFamily="18" charset="0"/>
              </a:rPr>
              <a:t>17-çyzgyçlary </a:t>
            </a:r>
            <a:r>
              <a:rPr lang="cs-CZ" sz="3600" dirty="0">
                <a:latin typeface="Times New Roman" panose="02020603050405020304" pitchFamily="18" charset="0"/>
                <a:ea typeface="Times New Roman" panose="02020603050405020304" pitchFamily="18" charset="0"/>
              </a:rPr>
              <a:t>birikdiriji.</a:t>
            </a:r>
            <a:endParaRPr lang="ru-RU" sz="2000" dirty="0">
              <a:latin typeface="Times New Roman" panose="02020603050405020304" pitchFamily="18" charset="0"/>
              <a:ea typeface="Times New Roman" panose="02020603050405020304" pitchFamily="18" charset="0"/>
            </a:endParaRPr>
          </a:p>
          <a:p>
            <a:pPr indent="381000" algn="just">
              <a:spcAft>
                <a:spcPts val="0"/>
              </a:spcAft>
            </a:pPr>
            <a:r>
              <a:rPr lang="en-US" sz="3600" dirty="0">
                <a:latin typeface="Times New Roman" panose="02020603050405020304" pitchFamily="18" charset="0"/>
                <a:ea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74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0483"/>
          </a:xfrm>
        </p:spPr>
        <p:txBody>
          <a:bodyPr>
            <a:normAutofit fontScale="90000"/>
          </a:bodyPr>
          <a:lstStyle/>
          <a:p>
            <a:endParaRPr lang="ru-RU" dirty="0"/>
          </a:p>
        </p:txBody>
      </p:sp>
      <p:sp>
        <p:nvSpPr>
          <p:cNvPr id="3" name="Объект 2"/>
          <p:cNvSpPr>
            <a:spLocks noGrp="1"/>
          </p:cNvSpPr>
          <p:nvPr>
            <p:ph idx="1"/>
          </p:nvPr>
        </p:nvSpPr>
        <p:spPr>
          <a:xfrm>
            <a:off x="838199" y="984738"/>
            <a:ext cx="10846777" cy="5192225"/>
          </a:xfrm>
        </p:spPr>
        <p:txBody>
          <a:bodyPr>
            <a:normAutofit fontScale="32500" lnSpcReduction="20000"/>
          </a:bodyPr>
          <a:lstStyle/>
          <a:p>
            <a:pPr algn="just"/>
            <a:r>
              <a:rPr lang="tk-TM" dirty="0" smtClean="0"/>
              <a:t>   </a:t>
            </a:r>
            <a:endParaRPr lang="en-US" sz="4000" dirty="0">
              <a:latin typeface="Times New Roman" panose="02020603050405020304" pitchFamily="18" charset="0"/>
              <a:cs typeface="Times New Roman" panose="02020603050405020304" pitchFamily="18" charset="0"/>
            </a:endParaRPr>
          </a:p>
          <a:p>
            <a:pPr indent="457200" algn="just">
              <a:spcAft>
                <a:spcPts val="0"/>
              </a:spcAft>
            </a:pPr>
            <a:r>
              <a:rPr lang="cs-CZ" sz="11000" dirty="0">
                <a:latin typeface="Times New Roman" panose="02020603050405020304" pitchFamily="18" charset="0"/>
                <a:ea typeface="Times New Roman" panose="02020603050405020304" pitchFamily="18" charset="0"/>
              </a:rPr>
              <a:t>Esasy (s) öwrümden we beýiklik koeffisiýenti ýazylan nomogrammadan (h</a:t>
            </a:r>
            <a:r>
              <a:rPr lang="cs-CZ" sz="11000" baseline="-25000" dirty="0">
                <a:latin typeface="Times New Roman" panose="02020603050405020304" pitchFamily="18" charset="0"/>
                <a:ea typeface="Times New Roman" panose="02020603050405020304" pitchFamily="18" charset="0"/>
              </a:rPr>
              <a:t>1</a:t>
            </a:r>
            <a:r>
              <a:rPr lang="cs-CZ" sz="11000" dirty="0">
                <a:latin typeface="Times New Roman" panose="02020603050405020304" pitchFamily="18" charset="0"/>
                <a:ea typeface="Times New Roman" panose="02020603050405020304" pitchFamily="18" charset="0"/>
              </a:rPr>
              <a:t>) alynan hasaplaryň tapawudyny, şol nomogrammanyñ ýazylan alamatly koeffisiýentine köpeldip, beýiklik kesgitlenilýär</a:t>
            </a:r>
            <a:endParaRPr lang="ru-RU" sz="11000" dirty="0">
              <a:latin typeface="Times New Roman" panose="02020603050405020304" pitchFamily="18" charset="0"/>
              <a:ea typeface="Times New Roman" panose="02020603050405020304" pitchFamily="18" charset="0"/>
            </a:endParaRPr>
          </a:p>
          <a:p>
            <a:pPr indent="457200" algn="just">
              <a:spcAft>
                <a:spcPts val="0"/>
              </a:spcAft>
            </a:pPr>
            <a:r>
              <a:rPr lang="cs-CZ" sz="11000" dirty="0">
                <a:latin typeface="Times New Roman" panose="02020603050405020304" pitchFamily="18" charset="0"/>
                <a:ea typeface="Times New Roman" panose="02020603050405020304" pitchFamily="18" charset="0"/>
              </a:rPr>
              <a:t>KБ-1 kipregelde belentlikden we gorizontal aralykdan başga limbiň şkalasy boýunça ýapgytlyk burçy hem kesgitläp bolýandyr.</a:t>
            </a:r>
            <a:endParaRPr lang="ru-RU" sz="11000" dirty="0">
              <a:latin typeface="Times New Roman" panose="02020603050405020304" pitchFamily="18" charset="0"/>
              <a:ea typeface="Times New Roman" panose="02020603050405020304" pitchFamily="18" charset="0"/>
            </a:endParaRPr>
          </a:p>
          <a:p>
            <a:pPr>
              <a:spcAft>
                <a:spcPts val="0"/>
              </a:spcAft>
            </a:pPr>
            <a:r>
              <a:rPr lang="cs-CZ" sz="11000" dirty="0">
                <a:latin typeface="Times New Roman" panose="02020603050405020304" pitchFamily="18" charset="0"/>
                <a:ea typeface="Times New Roman" panose="02020603050405020304" pitchFamily="18" charset="0"/>
              </a:rPr>
              <a:t> </a:t>
            </a:r>
            <a:endParaRPr lang="ru-RU" sz="11000" dirty="0">
              <a:latin typeface="Times New Roman" panose="02020603050405020304" pitchFamily="18" charset="0"/>
              <a:ea typeface="Times New Roman" panose="02020603050405020304" pitchFamily="18" charset="0"/>
            </a:endParaRPr>
          </a:p>
          <a:p>
            <a:pPr algn="just"/>
            <a:endParaRPr lang="en-US" sz="11000" dirty="0">
              <a:latin typeface="Times New Roman" panose="02020603050405020304" pitchFamily="18" charset="0"/>
              <a:cs typeface="Times New Roman" panose="02020603050405020304" pitchFamily="18" charset="0"/>
            </a:endParaRPr>
          </a:p>
          <a:p>
            <a:pPr algn="just"/>
            <a:endParaRPr lang="en-US" sz="4000" dirty="0"/>
          </a:p>
          <a:p>
            <a:pPr algn="just"/>
            <a:endParaRPr lang="ru-RU" sz="4000" dirty="0"/>
          </a:p>
        </p:txBody>
      </p:sp>
    </p:spTree>
    <p:extLst>
      <p:ext uri="{BB962C8B-B14F-4D97-AF65-F5344CB8AC3E}">
        <p14:creationId xmlns:p14="http://schemas.microsoft.com/office/powerpoint/2010/main" val="243802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9568" y="703385"/>
            <a:ext cx="10788163" cy="5275384"/>
          </a:xfrm>
        </p:spPr>
        <p:txBody>
          <a:bodyPr>
            <a:normAutofit/>
          </a:bodyPr>
          <a:lstStyle/>
          <a:p>
            <a:pPr algn="just">
              <a:lnSpc>
                <a:spcPct val="100000"/>
              </a:lnSpc>
              <a:spcAft>
                <a:spcPts val="0"/>
              </a:spcAft>
            </a:pPr>
            <a:r>
              <a:rPr lang="tk-TM" sz="4000" b="1" dirty="0" smtClean="0">
                <a:latin typeface="Times New Roman" panose="02020603050405020304" pitchFamily="18" charset="0"/>
                <a:ea typeface="Times New Roman" panose="02020603050405020304" pitchFamily="18" charset="0"/>
              </a:rPr>
              <a:t>     </a:t>
            </a:r>
            <a:r>
              <a:rPr lang="ru-RU" sz="4000" b="1" dirty="0" smtClean="0">
                <a:latin typeface="Times New Roman" panose="02020603050405020304" pitchFamily="18" charset="0"/>
                <a:ea typeface="Times New Roman" panose="02020603050405020304" pitchFamily="18" charset="0"/>
              </a:rPr>
              <a:t>1</a:t>
            </a:r>
            <a:r>
              <a:rPr lang="ru-RU" sz="4000" dirty="0" smtClean="0">
                <a:solidFill>
                  <a:srgbClr val="000000"/>
                </a:solidFill>
                <a:latin typeface="Times New Roman" panose="02020603050405020304" pitchFamily="18" charset="0"/>
                <a:ea typeface="Times New Roman" panose="02020603050405020304" pitchFamily="18" charset="0"/>
              </a:rPr>
              <a:t>.</a:t>
            </a:r>
            <a:r>
              <a:rPr lang="ru-RU" sz="4000" b="1" dirty="0" smtClean="0"/>
              <a:t> </a:t>
            </a:r>
            <a:r>
              <a:rPr lang="cs-CZ" sz="4800" b="1" dirty="0">
                <a:latin typeface="Times New Roman" panose="02020603050405020304" pitchFamily="18" charset="0"/>
                <a:ea typeface="Times New Roman" panose="02020603050405020304" pitchFamily="18" charset="0"/>
              </a:rPr>
              <a:t>Menzula</a:t>
            </a:r>
            <a:r>
              <a:rPr lang="cs-CZ" sz="4800" dirty="0">
                <a:latin typeface="Times New Roman" panose="02020603050405020304" pitchFamily="18" charset="0"/>
                <a:ea typeface="Times New Roman" panose="02020603050405020304" pitchFamily="18" charset="0"/>
              </a:rPr>
              <a:t> ýa-da burçy çyzýan gural diýip ýerdäki çyzyklaryň arasyndaky burçlaryň gorizontal proýeksiýasyny, şol  bir wagtda ölçeg ýerinde planyň ýüzünde grafiki şekişllendirýän gurala aýdylýar.</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012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6667"/>
          </a:xfrm>
        </p:spPr>
        <p:txBody>
          <a:bodyPr/>
          <a:lstStyle/>
          <a:p>
            <a:endParaRPr lang="ru-RU" dirty="0"/>
          </a:p>
        </p:txBody>
      </p:sp>
      <p:sp>
        <p:nvSpPr>
          <p:cNvPr id="3" name="Объект 2"/>
          <p:cNvSpPr>
            <a:spLocks noGrp="1"/>
          </p:cNvSpPr>
          <p:nvPr>
            <p:ph idx="1"/>
          </p:nvPr>
        </p:nvSpPr>
        <p:spPr>
          <a:xfrm>
            <a:off x="838200" y="1028700"/>
            <a:ext cx="10515600" cy="5424853"/>
          </a:xfrm>
        </p:spPr>
        <p:txBody>
          <a:bodyPr>
            <a:normAutofit/>
          </a:bodyPr>
          <a:lstStyle/>
          <a:p>
            <a:pPr indent="457200" algn="just">
              <a:spcAft>
                <a:spcPts val="0"/>
              </a:spcAft>
            </a:pPr>
            <a:r>
              <a:rPr lang="cs-CZ" sz="3600" dirty="0">
                <a:latin typeface="Times New Roman" panose="02020603050405020304" pitchFamily="18" charset="0"/>
                <a:ea typeface="Times New Roman" panose="02020603050405020304" pitchFamily="18" charset="0"/>
              </a:rPr>
              <a:t>Menzulaly şekillendirme, aýerofotosýomkanyñ materiallarynyñ ýok ýerinde ýa-da şol  materiallary ulanmk ykdysady taýdan peýdasyz bolan ýagdaýlarynda, kiçiräk ýer böleklerinde topografiki planlary almak üçin geçirilýär. Menzula şekillendirmesi köp halatlarda gidromelioratiw desgalary gurmak, köpri geçelgeleri şekillendirmek we beýleki inžener işleri üçin gerek bolup durýär. Menzula ölçegleri </a:t>
            </a:r>
            <a:r>
              <a:rPr lang="cs-CZ" sz="3600" dirty="0" smtClean="0">
                <a:latin typeface="Times New Roman" panose="02020603050405020304" pitchFamily="18" charset="0"/>
                <a:ea typeface="Times New Roman" panose="02020603050405020304" pitchFamily="18" charset="0"/>
              </a:rPr>
              <a:t>1:2000-1:500 </a:t>
            </a:r>
            <a:r>
              <a:rPr lang="cs-CZ" sz="3600" dirty="0">
                <a:latin typeface="Times New Roman" panose="02020603050405020304" pitchFamily="18" charset="0"/>
                <a:ea typeface="Times New Roman" panose="02020603050405020304" pitchFamily="18" charset="0"/>
              </a:rPr>
              <a:t>masştablarda geçirilýär.</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170839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5462" y="879231"/>
            <a:ext cx="11122269" cy="5270339"/>
          </a:xfrm>
        </p:spPr>
        <p:txBody>
          <a:bodyPr>
            <a:noAutofit/>
          </a:bodyPr>
          <a:lstStyle/>
          <a:p>
            <a:pPr indent="457200" algn="just">
              <a:spcAft>
                <a:spcPts val="0"/>
              </a:spcAft>
            </a:pPr>
            <a:r>
              <a:rPr lang="cs-CZ" sz="4400" dirty="0">
                <a:latin typeface="Times New Roman" panose="02020603050405020304" pitchFamily="18" charset="0"/>
                <a:ea typeface="Times New Roman" panose="02020603050405020304" pitchFamily="18" charset="0"/>
              </a:rPr>
              <a:t>Menzula ölçegleri menzulanyň we kipregiliň kömegi bilen geçirilýär. Şu maksat bilen, üsti kagyz bilen örtülen planşeti ştatiwe berkidip, ýerdäki A nokadyň  üstünde gurnamaly.</a:t>
            </a:r>
            <a:endParaRPr lang="ru-RU" sz="4400" dirty="0">
              <a:latin typeface="Times New Roman" panose="02020603050405020304" pitchFamily="18" charset="0"/>
              <a:ea typeface="Times New Roman" panose="02020603050405020304" pitchFamily="18" charset="0"/>
            </a:endParaRPr>
          </a:p>
          <a:p>
            <a:pPr indent="381000" algn="just">
              <a:spcAft>
                <a:spcPts val="0"/>
              </a:spcAft>
            </a:pPr>
            <a:endParaRPr lang="ru-RU" sz="44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543299" y="5626350"/>
            <a:ext cx="5503985" cy="523220"/>
          </a:xfrm>
          <a:prstGeom prst="rect">
            <a:avLst/>
          </a:prstGeom>
        </p:spPr>
        <p:txBody>
          <a:bodyPr wrap="square">
            <a:spAutoFit/>
          </a:bodyPr>
          <a:lstStyle/>
          <a:p>
            <a:pPr algn="ctr"/>
            <a:endParaRPr lang="ru-RU" sz="2800" b="1" dirty="0"/>
          </a:p>
        </p:txBody>
      </p:sp>
    </p:spTree>
    <p:extLst>
      <p:ext uri="{BB962C8B-B14F-4D97-AF65-F5344CB8AC3E}">
        <p14:creationId xmlns:p14="http://schemas.microsoft.com/office/powerpoint/2010/main" val="14507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94298"/>
          </a:xfrm>
        </p:spPr>
        <p:txBody>
          <a:bodyPr>
            <a:normAutofit fontScale="90000"/>
          </a:bodyPr>
          <a:lstStyle/>
          <a:p>
            <a:endParaRPr lang="ru-RU" dirty="0"/>
          </a:p>
        </p:txBody>
      </p:sp>
      <p:sp>
        <p:nvSpPr>
          <p:cNvPr id="3" name="Объект 2"/>
          <p:cNvSpPr>
            <a:spLocks noGrp="1"/>
          </p:cNvSpPr>
          <p:nvPr>
            <p:ph idx="1"/>
          </p:nvPr>
        </p:nvSpPr>
        <p:spPr>
          <a:xfrm>
            <a:off x="838200" y="791308"/>
            <a:ext cx="10758854" cy="5385655"/>
          </a:xfrm>
        </p:spPr>
        <p:txBody>
          <a:bodyPr>
            <a:normAutofit/>
          </a:bodyPr>
          <a:lstStyle/>
          <a:p>
            <a:pPr indent="0" algn="just">
              <a:lnSpc>
                <a:spcPct val="115000"/>
              </a:lnSpc>
              <a:spcAft>
                <a:spcPts val="1000"/>
              </a:spcAft>
              <a:buNone/>
            </a:pPr>
            <a:r>
              <a:rPr lang="sq-AL" dirty="0"/>
              <a:t> </a:t>
            </a:r>
            <a:endParaRPr lang="ru-RU" dirty="0"/>
          </a:p>
          <a:p>
            <a:endParaRPr lang="ru-RU" dirty="0"/>
          </a:p>
        </p:txBody>
      </p:sp>
      <p:pic>
        <p:nvPicPr>
          <p:cNvPr id="4" name="Рисунок 3"/>
          <p:cNvPicPr>
            <a:picLocks noChangeAspect="1"/>
          </p:cNvPicPr>
          <p:nvPr/>
        </p:nvPicPr>
        <p:blipFill>
          <a:blip r:embed="rId2"/>
          <a:stretch>
            <a:fillRect/>
          </a:stretch>
        </p:blipFill>
        <p:spPr>
          <a:xfrm>
            <a:off x="1222180" y="791308"/>
            <a:ext cx="9944100" cy="5280147"/>
          </a:xfrm>
          <a:prstGeom prst="rect">
            <a:avLst/>
          </a:prstGeom>
        </p:spPr>
      </p:pic>
    </p:spTree>
    <p:extLst>
      <p:ext uri="{BB962C8B-B14F-4D97-AF65-F5344CB8AC3E}">
        <p14:creationId xmlns:p14="http://schemas.microsoft.com/office/powerpoint/2010/main" val="36739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4106"/>
          </a:xfrm>
        </p:spPr>
        <p:txBody>
          <a:bodyPr>
            <a:normAutofit fontScale="90000"/>
          </a:bodyPr>
          <a:lstStyle/>
          <a:p>
            <a:endParaRPr lang="ru-RU" dirty="0"/>
          </a:p>
        </p:txBody>
      </p:sp>
      <p:sp>
        <p:nvSpPr>
          <p:cNvPr id="3" name="Объект 2"/>
          <p:cNvSpPr>
            <a:spLocks noGrp="1"/>
          </p:cNvSpPr>
          <p:nvPr>
            <p:ph idx="1"/>
          </p:nvPr>
        </p:nvSpPr>
        <p:spPr>
          <a:xfrm>
            <a:off x="838200" y="1186962"/>
            <a:ext cx="10515600" cy="4990001"/>
          </a:xfrm>
        </p:spPr>
        <p:txBody>
          <a:bodyPr>
            <a:noAutofit/>
          </a:bodyPr>
          <a:lstStyle/>
          <a:p>
            <a:pPr indent="449580" algn="just">
              <a:spcAft>
                <a:spcPts val="0"/>
              </a:spcAft>
            </a:pPr>
            <a:r>
              <a:rPr lang="cs-CZ" sz="3600" dirty="0">
                <a:latin typeface="Times New Roman" panose="02020603050405020304" pitchFamily="18" charset="0"/>
                <a:ea typeface="Times New Roman" panose="02020603050405020304" pitchFamily="18" charset="0"/>
              </a:rPr>
              <a:t>A nokadyň  plandaky proýeksiýasynyň (a) üstünden, kipregiliň kömegi bilen B nokada garalýar we planda  ab çyzyk çyzylýar. Soň  S nokada garalýar we planda as çyzyk çyzylýar. Şonuň ýaly ýagdaýda planda alynan bas burç, ýerdäki BAS burçuň gorizontal proýeksiýasyny gurýar. AB we AS çyzygyň uzynlygy dalnomer bilen ölçelip, berlen masştabda planşede geçirilýär. Menzulaly şekillendurmäniň netijesinde sudurly we topografiki plan alnyp bilner. </a:t>
            </a:r>
            <a:r>
              <a:rPr lang="en-US" sz="3600" dirty="0" err="1">
                <a:latin typeface="Times New Roman" panose="02020603050405020304" pitchFamily="18" charset="0"/>
                <a:ea typeface="Times New Roman" panose="02020603050405020304" pitchFamily="18" charset="0"/>
              </a:rPr>
              <a:t>Menzula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ştatiwden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goýguçdan</a:t>
            </a:r>
            <a:r>
              <a:rPr lang="en-US" sz="3600" dirty="0">
                <a:latin typeface="Times New Roman" panose="02020603050405020304" pitchFamily="18" charset="0"/>
                <a:ea typeface="Times New Roman" panose="02020603050405020304" pitchFamily="18" charset="0"/>
              </a:rPr>
              <a:t> we </a:t>
            </a:r>
            <a:r>
              <a:rPr lang="en-US" sz="3600" dirty="0" err="1">
                <a:latin typeface="Times New Roman" panose="02020603050405020304" pitchFamily="18" charset="0"/>
                <a:ea typeface="Times New Roman" panose="02020603050405020304" pitchFamily="18" charset="0"/>
              </a:rPr>
              <a:t>planşetden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durýar</a:t>
            </a:r>
            <a:r>
              <a:rPr lang="en-US" sz="3600" dirty="0">
                <a:latin typeface="Times New Roman" panose="02020603050405020304" pitchFamily="18" charset="0"/>
                <a:ea typeface="Times New Roman" panose="02020603050405020304" pitchFamily="18" charset="0"/>
              </a:rPr>
              <a:t>.</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280152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029"/>
          </a:xfrm>
        </p:spPr>
        <p:txBody>
          <a:bodyPr>
            <a:normAutofit fontScale="90000"/>
          </a:bodyPr>
          <a:lstStyle/>
          <a:p>
            <a:endParaRPr lang="ru-RU" dirty="0"/>
          </a:p>
        </p:txBody>
      </p:sp>
      <p:sp>
        <p:nvSpPr>
          <p:cNvPr id="3" name="Объект 2"/>
          <p:cNvSpPr>
            <a:spLocks noGrp="1"/>
          </p:cNvSpPr>
          <p:nvPr>
            <p:ph idx="1"/>
          </p:nvPr>
        </p:nvSpPr>
        <p:spPr>
          <a:xfrm>
            <a:off x="838200" y="1248508"/>
            <a:ext cx="10515600" cy="4928455"/>
          </a:xfrm>
        </p:spPr>
        <p:txBody>
          <a:bodyPr>
            <a:normAutofit/>
          </a:bodyPr>
          <a:lstStyle/>
          <a:p>
            <a:pPr indent="457200" algn="just">
              <a:spcAft>
                <a:spcPts val="0"/>
              </a:spcAft>
            </a:pPr>
            <a:r>
              <a:rPr lang="cs-CZ" sz="3600" dirty="0">
                <a:latin typeface="Times New Roman" panose="02020603050405020304" pitchFamily="18" charset="0"/>
                <a:ea typeface="Times New Roman" panose="02020603050405020304" pitchFamily="18" charset="0"/>
              </a:rPr>
              <a:t>Metaldan ýasalan goýgujyň ýokarky bölegi; aşaky böleginiň üstünde aýlanýar, onda goýgujy berkidýän we aýlap gönükdirýän nurbatlar bardyr. </a:t>
            </a:r>
            <a:endParaRPr lang="ru-RU" sz="3600" dirty="0">
              <a:latin typeface="Times New Roman" panose="02020603050405020304" pitchFamily="18" charset="0"/>
              <a:ea typeface="Times New Roman" panose="02020603050405020304" pitchFamily="18" charset="0"/>
            </a:endParaRPr>
          </a:p>
          <a:p>
            <a:pPr indent="457200" algn="just">
              <a:spcAft>
                <a:spcPts val="0"/>
              </a:spcAft>
            </a:pPr>
            <a:r>
              <a:rPr lang="cs-CZ" sz="3600" dirty="0">
                <a:latin typeface="Times New Roman" panose="02020603050405020304" pitchFamily="18" charset="0"/>
                <a:ea typeface="Times New Roman" panose="02020603050405020304" pitchFamily="18" charset="0"/>
              </a:rPr>
              <a:t>Goýgujyň aşaky bölegi üç göteriji nurbat bilen ştatiwiň üstüne goýulýar. Menzulanyň planşeti goýgujyň ýokarky bölegine üç nurbat bilen berkdilýär. Goýgujyň özi bolsa tutuşlygyna, nurbat bilen ştatiwe berkidilýändir.</a:t>
            </a:r>
            <a:endParaRPr lang="ru-RU" sz="3600" dirty="0">
              <a:latin typeface="Times New Roman" panose="02020603050405020304" pitchFamily="18" charset="0"/>
              <a:ea typeface="Times New Roman" panose="02020603050405020304" pitchFamily="18" charset="0"/>
            </a:endParaRPr>
          </a:p>
          <a:p>
            <a:endParaRPr lang="ru-RU" sz="3600" dirty="0"/>
          </a:p>
        </p:txBody>
      </p:sp>
    </p:spTree>
    <p:extLst>
      <p:ext uri="{BB962C8B-B14F-4D97-AF65-F5344CB8AC3E}">
        <p14:creationId xmlns:p14="http://schemas.microsoft.com/office/powerpoint/2010/main" val="260279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4106"/>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1617785" y="622179"/>
            <a:ext cx="9161585" cy="4457700"/>
          </a:xfrm>
          <a:prstGeom prst="rect">
            <a:avLst/>
          </a:prstGeom>
        </p:spPr>
      </p:pic>
      <p:sp>
        <p:nvSpPr>
          <p:cNvPr id="5" name="Прямоугольник 4"/>
          <p:cNvSpPr/>
          <p:nvPr/>
        </p:nvSpPr>
        <p:spPr>
          <a:xfrm>
            <a:off x="747347" y="4985238"/>
            <a:ext cx="11025554" cy="861774"/>
          </a:xfrm>
          <a:prstGeom prst="rect">
            <a:avLst/>
          </a:prstGeom>
        </p:spPr>
        <p:txBody>
          <a:bodyPr wrap="square">
            <a:spAutoFit/>
          </a:bodyPr>
          <a:lstStyle/>
          <a:p>
            <a:endParaRPr lang="tk-TM" dirty="0" smtClean="0"/>
          </a:p>
          <a:p>
            <a:r>
              <a:rPr lang="en-US" sz="3200" dirty="0" err="1" smtClean="0"/>
              <a:t>Menzulanyň</a:t>
            </a:r>
            <a:r>
              <a:rPr lang="en-US" sz="3200" dirty="0" smtClean="0"/>
              <a:t> </a:t>
            </a:r>
            <a:r>
              <a:rPr lang="en-US" sz="3200" dirty="0"/>
              <a:t>metal </a:t>
            </a:r>
            <a:r>
              <a:rPr lang="en-US" sz="3200" dirty="0" err="1"/>
              <a:t>goýgujy</a:t>
            </a:r>
            <a:r>
              <a:rPr lang="en-US" sz="3200" dirty="0"/>
              <a:t>            </a:t>
            </a:r>
            <a:r>
              <a:rPr lang="en-US" sz="3200" dirty="0" err="1"/>
              <a:t>menzulanyň</a:t>
            </a:r>
            <a:r>
              <a:rPr lang="en-US" sz="3200" dirty="0"/>
              <a:t> </a:t>
            </a:r>
            <a:r>
              <a:rPr lang="en-US" sz="3200" dirty="0" err="1"/>
              <a:t>oturdylýan</a:t>
            </a:r>
            <a:r>
              <a:rPr lang="en-US" sz="3200" dirty="0"/>
              <a:t> </a:t>
            </a:r>
            <a:r>
              <a:rPr lang="en-US" sz="3200" dirty="0" err="1"/>
              <a:t>tagtasy</a:t>
            </a:r>
            <a:endParaRPr lang="ru-RU" sz="3200" dirty="0"/>
          </a:p>
        </p:txBody>
      </p:sp>
    </p:spTree>
    <p:extLst>
      <p:ext uri="{BB962C8B-B14F-4D97-AF65-F5344CB8AC3E}">
        <p14:creationId xmlns:p14="http://schemas.microsoft.com/office/powerpoint/2010/main" val="6822874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892</Words>
  <Application>Microsoft Office PowerPoint</Application>
  <PresentationFormat>Широкоэкранный</PresentationFormat>
  <Paragraphs>47</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Tema:Menzulaly şekillendirme</vt:lpstr>
      <vt:lpstr>Sapagyň meýilnamasy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 güýjenmeler we baş meýdançalar barada düşünje we Gukuň umumylaşdyrylan kanuny. </dc:title>
  <dc:creator>Lenovo</dc:creator>
  <cp:lastModifiedBy>Lenovo</cp:lastModifiedBy>
  <cp:revision>100</cp:revision>
  <dcterms:created xsi:type="dcterms:W3CDTF">2019-02-11T16:56:33Z</dcterms:created>
  <dcterms:modified xsi:type="dcterms:W3CDTF">2019-05-10T11:15:05Z</dcterms:modified>
</cp:coreProperties>
</file>