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6" r:id="rId1"/>
    <p:sldMasterId id="2147483708" r:id="rId2"/>
    <p:sldMasterId id="2147483720" r:id="rId3"/>
  </p:sldMasterIdLst>
  <p:notesMasterIdLst>
    <p:notesMasterId r:id="rId21"/>
  </p:notesMasterIdLst>
  <p:sldIdLst>
    <p:sldId id="321" r:id="rId4"/>
    <p:sldId id="351" r:id="rId5"/>
    <p:sldId id="320" r:id="rId6"/>
    <p:sldId id="352" r:id="rId7"/>
    <p:sldId id="277" r:id="rId8"/>
    <p:sldId id="276" r:id="rId9"/>
    <p:sldId id="289" r:id="rId10"/>
    <p:sldId id="258" r:id="rId11"/>
    <p:sldId id="297" r:id="rId12"/>
    <p:sldId id="326" r:id="rId13"/>
    <p:sldId id="290" r:id="rId14"/>
    <p:sldId id="279" r:id="rId15"/>
    <p:sldId id="353" r:id="rId16"/>
    <p:sldId id="291" r:id="rId17"/>
    <p:sldId id="281" r:id="rId18"/>
    <p:sldId id="298" r:id="rId19"/>
    <p:sldId id="35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GMHI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598" autoAdjust="0"/>
  </p:normalViewPr>
  <p:slideViewPr>
    <p:cSldViewPr>
      <p:cViewPr>
        <p:scale>
          <a:sx n="120" d="100"/>
          <a:sy n="120" d="100"/>
        </p:scale>
        <p:origin x="-1374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17C2E-64E8-4570-A5DB-AC72869DB532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4CEBF-6647-4D3D-B137-64461502CE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90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4CEBF-6647-4D3D-B137-64461502CE4E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4CEBF-6647-4D3D-B137-64461502CE4E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4.wdp"/><Relationship Id="rId7" Type="http://schemas.microsoft.com/office/2007/relationships/hdphoto" Target="../media/hdphoto9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8.wdp"/><Relationship Id="rId4" Type="http://schemas.openxmlformats.org/officeDocument/2006/relationships/image" Target="../media/image11.pn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4.wdp"/><Relationship Id="rId7" Type="http://schemas.microsoft.com/office/2007/relationships/hdphoto" Target="../media/hdphoto9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8.wdp"/><Relationship Id="rId4" Type="http://schemas.openxmlformats.org/officeDocument/2006/relationships/image" Target="../media/image11.png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4.wdp"/><Relationship Id="rId7" Type="http://schemas.microsoft.com/office/2007/relationships/hdphoto" Target="../media/hdphoto9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8.wdp"/><Relationship Id="rId4" Type="http://schemas.openxmlformats.org/officeDocument/2006/relationships/image" Target="../media/image11.png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4.wdp"/><Relationship Id="rId7" Type="http://schemas.microsoft.com/office/2007/relationships/hdphoto" Target="../media/hdphoto9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8.wdp"/><Relationship Id="rId4" Type="http://schemas.openxmlformats.org/officeDocument/2006/relationships/image" Target="../media/image11.png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4.wdp"/><Relationship Id="rId7" Type="http://schemas.microsoft.com/office/2007/relationships/hdphoto" Target="../media/hdphoto9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8.wdp"/><Relationship Id="rId4" Type="http://schemas.openxmlformats.org/officeDocument/2006/relationships/image" Target="../media/image11.png"/><Relationship Id="rId9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4.wdp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1.png"/><Relationship Id="rId10" Type="http://schemas.microsoft.com/office/2007/relationships/hdphoto" Target="../media/hdphoto1.wdp"/><Relationship Id="rId4" Type="http://schemas.openxmlformats.org/officeDocument/2006/relationships/image" Target="../media/image15.pn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4.wdp"/><Relationship Id="rId7" Type="http://schemas.microsoft.com/office/2007/relationships/hdphoto" Target="../media/hdphoto9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8.wdp"/><Relationship Id="rId4" Type="http://schemas.openxmlformats.org/officeDocument/2006/relationships/image" Target="../media/image11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4.wdp"/><Relationship Id="rId7" Type="http://schemas.microsoft.com/office/2007/relationships/hdphoto" Target="../media/hdphoto9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microsoft.com/office/2007/relationships/hdphoto" Target="../media/hdphoto8.wdp"/><Relationship Id="rId4" Type="http://schemas.openxmlformats.org/officeDocument/2006/relationships/image" Target="../media/image11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9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4694" y="151183"/>
            <a:ext cx="9019155" cy="6624737"/>
            <a:chOff x="84694" y="151183"/>
            <a:chExt cx="9019155" cy="6624737"/>
          </a:xfrm>
        </p:grpSpPr>
        <p:pic>
          <p:nvPicPr>
            <p:cNvPr id="4" name="Объект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4694" y="151183"/>
              <a:ext cx="9019155" cy="6624737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323528" y="406405"/>
              <a:ext cx="86409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TÜRKMENISTANYŇ GORANMAK MINISTRLIGINIŇ BEÝIK SAPARMYRAT TÜRKMENBAŞY ADYNDAKY HARBY INSTITUTY</a:t>
              </a:r>
            </a:p>
          </p:txBody>
        </p:sp>
        <p:pic>
          <p:nvPicPr>
            <p:cNvPr id="6" name="Рисунок 5"/>
            <p:cNvPicPr/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1852" b="78981" l="35625" r="61875"/>
                      </a14:imgEffect>
                    </a14:imgLayer>
                  </a14:imgProps>
                </a:ext>
              </a:extLst>
            </a:blip>
            <a:srcRect l="33536" t="18311" r="35431" b="19399"/>
            <a:stretch/>
          </p:blipFill>
          <p:spPr bwMode="auto">
            <a:xfrm>
              <a:off x="315333" y="980727"/>
              <a:ext cx="872291" cy="72008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8" descr="C:\Users\1\Desktop\sewron.jpg"/>
            <p:cNvPicPr/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15" b="9961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980727"/>
              <a:ext cx="864096" cy="7200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323528" y="5589240"/>
              <a:ext cx="84969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Awiasiýa tehnikalary we ýaraglary kafedrasynyň toplum başlygy – uly </a:t>
              </a:r>
              <a:r>
                <a:rPr lang="ru-RU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mugallymy</a:t>
              </a:r>
              <a:r>
                <a:rPr lang="ru-RU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  <a:p>
              <a:pPr algn="ctr"/>
              <a:r>
                <a:rPr lang="ru-RU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podpolkownik </a:t>
              </a:r>
              <a:r>
                <a:rPr lang="ru-RU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Şehiýew Hudaýberdy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01783" y="2492896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“Awiasiýa dwigatelleriň nazarýeti”dersi 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boýunça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tk-TM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Leksiýa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№</a:t>
            </a:r>
            <a:r>
              <a:rPr lang="tk-TM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502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1" y="332656"/>
            <a:ext cx="7704857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Sur.56. </a:t>
            </a:r>
            <a:r>
              <a:rPr lang="en-US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Okly</a:t>
            </a:r>
            <a:r>
              <a:rPr lang="en-US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basgançakly</a:t>
            </a:r>
            <a:r>
              <a:rPr lang="en-US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shemasy</a:t>
            </a:r>
            <a:endParaRPr lang="ru-RU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5949280"/>
            <a:ext cx="3430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–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soplowoý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apparat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б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işçi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tigir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16752"/>
            <a:ext cx="3378062" cy="468052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795347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59" b="97426" l="1040" r="99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92" y="908720"/>
            <a:ext cx="8616808" cy="406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0066" y="1052736"/>
            <a:ext cx="881861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57-nji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suratdan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görnüşi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soplowoý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apparatyň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pilçeleri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Z-Z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kesikden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1-1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</a:t>
            </a:r>
            <a:r>
              <a:rPr 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kesige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çenli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daralýan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kanaly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emelegetirýär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şonyň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akymy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uçastokdan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akyp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geçmegi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basyşynyň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peselmegi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tizliginiň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ösmegi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(500-650 m/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çenli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ýollanýar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Şeýlelikde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temperaturasy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gaçýar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Soplowoý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apparatyň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çykyşyndaky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akymyň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soplowoý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pilçeleryň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çykyş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gyrasynyň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kesgitlenýär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tigiriň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aýlanýan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tekizligi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düzýär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TRD-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turbinasynda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ortaça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radiusda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22-32ᵒ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deňdir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Şeýlelikde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akym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aýlanýar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şonuň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birlikde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az-kem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basyşyň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energiýasynyň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akyp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çykýan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akymyň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kinetiki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energiýasyna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öwrülýär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68313" y="23448"/>
            <a:ext cx="8590210" cy="727321"/>
            <a:chOff x="166528" y="46949"/>
            <a:chExt cx="8784976" cy="1144905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20" name="Прямоугольник 19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21" name="Рисунок 20"/>
                <p:cNvPicPr/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2" name="Picture 8" descr="C:\Users\1\Desktop\sewron.jpg"/>
                <p:cNvPicPr/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23" name="Рисунок 22"/>
                <p:cNvPicPr/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19" name="Прямоугольник 18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4157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59" b="97426" l="1040" r="99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88" y="1484784"/>
            <a:ext cx="8616808" cy="406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966" y="908720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akymynyň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hereketlenýän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pilçelere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görä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akyp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geçişine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seredeliň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absolýut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tizligini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düzüjä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böleliň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olardan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aýlaw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tizligine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Bu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ýerden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absolýut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tizliginiň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aýlaw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tizliginiň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u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akymlarynyň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geometriki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tapawutlaryna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otnositel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tizligi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işçi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pilçelere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görä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akymyň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tizligini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kesgitleýär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Aşakdaky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57-nji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suratdan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görnüşi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otnositel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tizligiň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ululygy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akym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tizliginde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aýlaw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tizligine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baglydygydyr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TRD-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turbinalarynda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aýlaw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tizligi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radiuslarda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300-350 m/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deňdir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268313" y="-70510"/>
            <a:ext cx="8590210" cy="727321"/>
            <a:chOff x="166528" y="46949"/>
            <a:chExt cx="8784976" cy="1144905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17" name="Группа 16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9" name="Прямоугольник 18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20" name="Рисунок 19"/>
                <p:cNvPicPr/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1" name="Picture 8" descr="C:\Users\1\Desktop\sewron.jpg"/>
                <p:cNvPicPr/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22" name="Рисунок 21"/>
                <p:cNvPicPr/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18" name="Прямоугольник 17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4392488" cy="41764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899591" y="332656"/>
            <a:ext cx="7704857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Sur.57. Ggaz turbinada gazyň tizliginiň üç burçlugy</a:t>
            </a:r>
            <a:endParaRPr lang="ru-RU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0570" y="5373216"/>
            <a:ext cx="3430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–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soplowoý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apparat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б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işçi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tigir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8605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59" b="97426" l="1040" r="99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29" y="980728"/>
            <a:ext cx="8616808" cy="406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0930" y="1001294"/>
            <a:ext cx="87849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Hasaplanan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režimlerde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akymyň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tigire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urguly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girmeginiň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öňüni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işçi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pilçeleriň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gyralarynyň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ugrlary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otnositel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tizligiň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gabat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gelmelidir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Işçi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tigiriň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pilçeleri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daralýan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kanallary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getirýärler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Işçi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tigiriň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pilçeleriniň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aralyk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kanallarynyň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geçelgeleriniň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daraldylmagy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soplowoý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aparatlaryňky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ýagdaýda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pilçelere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degişli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bermek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üpjün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edilýär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şunlukda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pilçeleriň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gyrasynyň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kromkasynyň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tigiriň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tekizliginiň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ugryň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arasyndaky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çykyş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girişdäkiden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kiçidir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 β</a:t>
            </a:r>
            <a:r>
              <a:rPr 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tk-TM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Işçi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tigirde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giňelmesini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şunlukda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otnositel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hereket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tizligi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ýokarlanýar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temperaturasy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peselýär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68313" y="-70510"/>
            <a:ext cx="8590210" cy="727321"/>
            <a:chOff x="166528" y="46949"/>
            <a:chExt cx="8784976" cy="1144905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17" name="Группа 16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9" name="Прямоугольник 18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20" name="Рисунок 19"/>
                <p:cNvPicPr/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1" name="Picture 8" descr="C:\Users\1\Desktop\sewron.jpg"/>
                <p:cNvPicPr/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22" name="Рисунок 21"/>
                <p:cNvPicPr/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18" name="Прямоугольник 17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8817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59" b="97426" l="1040" r="99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38" y="737386"/>
            <a:ext cx="8616808" cy="406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7603" y="1124744"/>
            <a:ext cx="87849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Işçi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tigiriň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soňundaky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absolýut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tizligi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otnositel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aýlaw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tizlikleriň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wektorlarynyň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jemleri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kesgitlenýär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absolýut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tizliginiň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akym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tizliginden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näçe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pesdigini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bellemek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gerekdir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ýagdaý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akymynyň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soplowoý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apparatda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giňelmesiniň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netijesinde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eýe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kinetiki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energiýasynyň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bölegi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tigiri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aýlamaga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harçlanýandygy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düşündirilýär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akymy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akyp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geçýän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işçi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tigirleriň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soplowoý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apparatlaryň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pilçeleri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aýlananda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döreýän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basyşyň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gidrawliki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sürtülme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güýçleriniň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täsiri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astynda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bolýarlar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04986" y="91055"/>
            <a:ext cx="8590210" cy="727321"/>
            <a:chOff x="166528" y="46949"/>
            <a:chExt cx="8784976" cy="1144905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17" name="Группа 16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9" name="Прямоугольник 18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20" name="Рисунок 19"/>
                <p:cNvPicPr/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1" name="Picture 8" descr="C:\Users\1\Desktop\sewron.jpg"/>
                <p:cNvPicPr/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22" name="Рисунок 21"/>
                <p:cNvPicPr/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18" name="Прямоугольник 17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4495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59" b="97426" l="1040" r="99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29" y="764704"/>
            <a:ext cx="8616808" cy="406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037" y="908720"/>
            <a:ext cx="9001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güýçleriň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pilçe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täsiredijisi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her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pilçede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akymynyň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döredýän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güýjidir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Tigiriň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pilçelerindäki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aýlaw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güýçleriň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düzüjileri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walynda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aýlaw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momentini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döredýär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58-nji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suratda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pilçeleriniň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konturyna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görä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basyşyň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paýlanyşy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görkezilendir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piçeleriň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ýüzünde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ýokary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basyş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güberçek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ýüzünde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pes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basyş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döreýär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Basyşlaryň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şeýle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paýlanmagy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akymyň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tizliginiň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ugrynyň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üýtgemeginiň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şeýle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otnositel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hereketiň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tizliginiň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ýokarlanmagy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esasynda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döreýän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pilçä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reaktiw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täsiriň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netijesi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bolupdurýar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Işçi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pilçelerdäki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aýlaw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güýçleriň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ululygy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tigirde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aýlaw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ugryna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hereketiniň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sanynyň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üýtgemegi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boýunça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hasaplanyp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biliner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68313" y="-70510"/>
            <a:ext cx="8590210" cy="727321"/>
            <a:chOff x="166528" y="46949"/>
            <a:chExt cx="8784976" cy="1144905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20" name="Прямоугольник 19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21" name="Рисунок 20"/>
                <p:cNvPicPr/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2" name="Picture 8" descr="C:\Users\1\Desktop\sewron.jpg"/>
                <p:cNvPicPr/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23" name="Рисунок 22"/>
                <p:cNvPicPr/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19" name="Прямоугольник 18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1146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59" b="97426" l="1040" r="99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700808"/>
            <a:ext cx="8828748" cy="406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93387" y="1484784"/>
                <a:ext cx="9001000" cy="2401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600" dirty="0" smtClean="0"/>
                  <a:t>	</a:t>
                </a:r>
                <a:r>
                  <a:rPr lang="ru-RU" sz="2800" dirty="0"/>
                  <a:t> </a:t>
                </a:r>
                <a:r>
                  <a:rPr lang="ru-RU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ru-RU" sz="28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ru-RU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rgbClr val="FF0000"/>
                            </a:solidFill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rgbClr val="FF0000"/>
                            </a:solidFill>
                          </a:rPr>
                          <m:t>𝐺</m:t>
                        </m:r>
                      </m:num>
                      <m:den>
                        <m:r>
                          <a:rPr lang="ru-RU" sz="2800" i="1">
                            <a:solidFill>
                              <a:srgbClr val="FF0000"/>
                            </a:solidFill>
                          </a:rPr>
                          <m:t>𝑔</m:t>
                        </m:r>
                      </m:den>
                    </m:f>
                  </m:oMath>
                </a14:m>
                <a:r>
                  <a:rPr lang="ru-RU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∆</a:t>
                </a:r>
                <a:r>
                  <a:rPr lang="ru-RU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ru-RU" sz="2800" i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endParaRPr lang="ru-RU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tk-TM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ýerde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</a:t>
                </a:r>
                <a:r>
                  <a:rPr lang="ru-RU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∆</a:t>
                </a:r>
                <a:r>
                  <a:rPr lang="ru-RU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ru-RU" sz="2800" i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ru-RU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w</a:t>
                </a:r>
                <a:r>
                  <a:rPr lang="ru-RU" sz="2800" i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ru-RU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ru-RU" sz="2800" i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w</a:t>
                </a:r>
                <a:r>
                  <a:rPr lang="ru-RU" sz="2800" i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cosβ</a:t>
                </a:r>
                <a:r>
                  <a:rPr lang="ru-RU" sz="2800" i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tigiriň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girişindäki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we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çykyşyndaky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gazyň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otnositel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tizliginiň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aýlaw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düzüjisiniň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jemi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(57-nji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surata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seret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7" y="1484784"/>
                <a:ext cx="9001000" cy="2401042"/>
              </a:xfrm>
              <a:prstGeom prst="rect">
                <a:avLst/>
              </a:prstGeom>
              <a:blipFill rotWithShape="1">
                <a:blip r:embed="rId4"/>
                <a:stretch>
                  <a:fillRect l="-1151" r="-1219" b="-55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Группа 13"/>
          <p:cNvGrpSpPr/>
          <p:nvPr/>
        </p:nvGrpSpPr>
        <p:grpSpPr>
          <a:xfrm>
            <a:off x="268313" y="-70510"/>
            <a:ext cx="8590210" cy="727321"/>
            <a:chOff x="166528" y="46949"/>
            <a:chExt cx="8784976" cy="1144905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17" name="Группа 16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9" name="Прямоугольник 18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20" name="Рисунок 19"/>
                <p:cNvPicPr/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1" name="Picture 8" descr="C:\Users\1\Desktop\sewron.jpg"/>
                <p:cNvPicPr/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22" name="Рисунок 21"/>
                <p:cNvPicPr/>
                <p:nvPr/>
              </p:nvPicPr>
              <p:blipFill rotWithShape="1"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18" name="Прямоугольник 17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8456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46612" y="312230"/>
            <a:ext cx="8799742" cy="917920"/>
            <a:chOff x="161378" y="141789"/>
            <a:chExt cx="8799742" cy="1270987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161378" y="1412776"/>
              <a:ext cx="8784976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Группа 4"/>
            <p:cNvGrpSpPr/>
            <p:nvPr/>
          </p:nvGrpSpPr>
          <p:grpSpPr>
            <a:xfrm>
              <a:off x="176144" y="141789"/>
              <a:ext cx="8784976" cy="1124545"/>
              <a:chOff x="199509" y="1320920"/>
              <a:chExt cx="8784976" cy="864096"/>
            </a:xfrm>
            <a:solidFill>
              <a:srgbClr val="FFFF00"/>
            </a:solidFill>
          </p:grpSpPr>
          <p:sp>
            <p:nvSpPr>
              <p:cNvPr id="3" name="Прямоугольник 2"/>
              <p:cNvSpPr/>
              <p:nvPr/>
            </p:nvSpPr>
            <p:spPr>
              <a:xfrm>
                <a:off x="199509" y="1320920"/>
                <a:ext cx="8784976" cy="86409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10" name="Рисунок 9"/>
              <p:cNvPicPr/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1852" b="78981" l="35625" r="61875"/>
                        </a14:imgEffect>
                      </a14:imgLayer>
                    </a14:imgProps>
                  </a:ext>
                </a:extLst>
              </a:blip>
              <a:srcRect l="33536" t="18311" r="35431" b="19399"/>
              <a:stretch/>
            </p:blipFill>
            <p:spPr bwMode="auto">
              <a:xfrm>
                <a:off x="309763" y="1381617"/>
                <a:ext cx="882230" cy="765104"/>
              </a:xfrm>
              <a:prstGeom prst="rect">
                <a:avLst/>
              </a:prstGeom>
              <a:grp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1" name="Picture 8" descr="C:\Users\1\Desktop\sewron.jpg"/>
              <p:cNvPicPr/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15" b="99613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67664" y="1361960"/>
                <a:ext cx="903204" cy="768359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112500"/>
              </a:effectLst>
              <a:extLst/>
            </p:spPr>
          </p:pic>
        </p:grpSp>
        <p:sp>
          <p:nvSpPr>
            <p:cNvPr id="4" name="Прямоугольник 3"/>
            <p:cNvSpPr/>
            <p:nvPr/>
          </p:nvSpPr>
          <p:spPr>
            <a:xfrm>
              <a:off x="1355781" y="160415"/>
              <a:ext cx="6480720" cy="11506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Tema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№</a:t>
              </a:r>
              <a:r>
                <a:rPr lang="tk-TM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tk-TM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.1. 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Gaz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turbinanyň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basgançagynyň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nazaryýeti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61378" y="1665364"/>
            <a:ext cx="8797390" cy="4569070"/>
            <a:chOff x="155171" y="1710077"/>
            <a:chExt cx="8797390" cy="456907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55171" y="1710077"/>
              <a:ext cx="879739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Sapak</a:t>
              </a:r>
              <a:r>
                <a:rPr lang="ru-RU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.1.</a:t>
              </a:r>
              <a:r>
                <a:rPr lang="tk-TM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Gaz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turbinanyň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shemasy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we 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işleýiş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prinspi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260228" y="2217151"/>
              <a:ext cx="8616808" cy="4061996"/>
              <a:chOff x="424890" y="3935039"/>
              <a:chExt cx="8616808" cy="4061996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9559" b="97426" l="1040" r="998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890" y="3935039"/>
                <a:ext cx="8616808" cy="40619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26" name="Rectangle 2"/>
              <p:cNvSpPr>
                <a:spLocks noChangeArrowheads="1"/>
              </p:cNvSpPr>
              <p:nvPr/>
            </p:nvSpPr>
            <p:spPr bwMode="auto">
              <a:xfrm>
                <a:off x="3143241" y="4286256"/>
                <a:ext cx="3643338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endParaRPr kumimoji="0" lang="ru-RU" sz="28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3" name="Прямоугольник 12"/>
            <p:cNvSpPr/>
            <p:nvPr/>
          </p:nvSpPr>
          <p:spPr>
            <a:xfrm>
              <a:off x="364778" y="2718189"/>
              <a:ext cx="837817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Okuw soraglary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Umumy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maglumat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Gaz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turbinanyň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shemasy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we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işleýiş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prinsipi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202585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48695" y="1124744"/>
            <a:ext cx="8616808" cy="4061996"/>
            <a:chOff x="288141" y="1190514"/>
            <a:chExt cx="8616808" cy="406199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559" b="97426" l="1040" r="998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41" y="1190514"/>
              <a:ext cx="8616808" cy="4061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288141" y="2270634"/>
              <a:ext cx="8568952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k-TM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Harby talyplara kompressorlaryň durnuksyz režimi – 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pompaž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barada düşünje bermek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Olarda okly kompressoryň işi we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gurluşyny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öwrenmek olaryň gulluk durmuşynda bu soraglaryň zerur bolup durýandygyny terbiýelemek</a:t>
              </a:r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86205" y="136482"/>
            <a:ext cx="8568952" cy="608526"/>
            <a:chOff x="286205" y="136482"/>
            <a:chExt cx="8568952" cy="608526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286205" y="745008"/>
              <a:ext cx="8568952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Группа 12"/>
            <p:cNvGrpSpPr/>
            <p:nvPr/>
          </p:nvGrpSpPr>
          <p:grpSpPr>
            <a:xfrm>
              <a:off x="286205" y="136482"/>
              <a:ext cx="8568952" cy="543063"/>
              <a:chOff x="323528" y="1243443"/>
              <a:chExt cx="8568952" cy="863871"/>
            </a:xfrm>
            <a:solidFill>
              <a:srgbClr val="FFFF00"/>
            </a:solidFill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323528" y="1243443"/>
                <a:ext cx="8568952" cy="83270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3093504" y="1326739"/>
                <a:ext cx="3096344" cy="523219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q-AL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Sapagyň maksady</a:t>
                </a:r>
                <a:endParaRPr lang="tk-TM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7" name="Picture 8" descr="C:\Users\1\Desktop\sewron.jpg"/>
              <p:cNvPicPr/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15" b="99613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83664" y="1275019"/>
                <a:ext cx="614400" cy="832295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112500"/>
              </a:effectLst>
              <a:extLst/>
            </p:spPr>
          </p:pic>
        </p:grpSp>
        <p:pic>
          <p:nvPicPr>
            <p:cNvPr id="14" name="Рисунок 13"/>
            <p:cNvPicPr/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1852" b="78981" l="35625" r="61875"/>
                      </a14:imgEffect>
                    </a14:imgLayer>
                  </a14:imgProps>
                </a:ext>
              </a:extLst>
            </a:blip>
            <a:srcRect l="33536" t="18311" r="35431" b="19399"/>
            <a:stretch/>
          </p:blipFill>
          <p:spPr bwMode="auto">
            <a:xfrm>
              <a:off x="463893" y="156332"/>
              <a:ext cx="647912" cy="51716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4700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06018" y="124321"/>
            <a:ext cx="8724020" cy="703876"/>
            <a:chOff x="150260" y="188640"/>
            <a:chExt cx="8876499" cy="79208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50260" y="188640"/>
              <a:ext cx="8876499" cy="79208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929275" y="323074"/>
              <a:ext cx="5548075" cy="4793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ULANYLAN EDEBIÝATLAR</a:t>
              </a:r>
              <a:endPara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Рисунок 6"/>
            <p:cNvPicPr/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852" b="78981" l="35625" r="61875"/>
                      </a14:imgEffect>
                    </a14:imgLayer>
                  </a14:imgProps>
                </a:ext>
              </a:extLst>
            </a:blip>
            <a:srcRect l="33536" t="18311" r="35431" b="19399"/>
            <a:stretch/>
          </p:blipFill>
          <p:spPr bwMode="auto">
            <a:xfrm>
              <a:off x="243325" y="192516"/>
              <a:ext cx="759164" cy="71676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8" descr="C:\Users\1\Desktop\sewron.jpg"/>
            <p:cNvPicPr/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15" b="9961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7066" y="217897"/>
              <a:ext cx="751260" cy="7167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" name="Прямая соединительная линия 8"/>
          <p:cNvCxnSpPr/>
          <p:nvPr/>
        </p:nvCxnSpPr>
        <p:spPr>
          <a:xfrm>
            <a:off x="234919" y="934845"/>
            <a:ext cx="8666218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49780" y="1124744"/>
            <a:ext cx="9036496" cy="5350620"/>
            <a:chOff x="68923" y="1484784"/>
            <a:chExt cx="9036496" cy="535062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23" y="1534196"/>
              <a:ext cx="9036496" cy="530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178894" y="1484784"/>
              <a:ext cx="8577549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tk-TM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ru-RU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П.К. Казанджан, Л.П. Алексеев, Нечаев Ю.Н. Теория авиационных двигателей. Военное издательство министерства обороны союза ССР Москва- 1955</a:t>
              </a:r>
              <a:r>
                <a:rPr lang="ru-RU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5767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9" b="97426" l="1040" r="99827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57" y="1268760"/>
            <a:ext cx="8616808" cy="406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898" y="1484784"/>
            <a:ext cx="887686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turbinasy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aýlanýan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pilçeli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apparatyň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kömegi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ondan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akyp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geçýän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gazyň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ýylylyk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kinetiki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energiýasyny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az-kem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mehaniki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öwrýän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maşyndyr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turbinasy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beýleki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dwigatelleriň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görnüşleri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deňeşdirilende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birnäçe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tapawutlara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eýedir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gurluşyna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görä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ýönekeý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ygtybarly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k-TM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okary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peýdaly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täsir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koeffisiýentli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kiçi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göwrümli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agramly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agregatda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kuwwaty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almaga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mümkinçilik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berýär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tapawutlary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TRD we TWD-de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kompressory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winti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kömekçi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agragatlary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hereketlendirmek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giňden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ulanylmagyna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getirdi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159629" y="187817"/>
            <a:ext cx="8810087" cy="629612"/>
            <a:chOff x="159629" y="100424"/>
            <a:chExt cx="8810087" cy="629612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159629" y="100424"/>
              <a:ext cx="8810087" cy="629612"/>
              <a:chOff x="159629" y="204125"/>
              <a:chExt cx="8810087" cy="908326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159629" y="1112451"/>
                <a:ext cx="8810087" cy="0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Группа 16"/>
              <p:cNvGrpSpPr/>
              <p:nvPr/>
            </p:nvGrpSpPr>
            <p:grpSpPr>
              <a:xfrm>
                <a:off x="159629" y="204125"/>
                <a:ext cx="8810087" cy="792088"/>
                <a:chOff x="395536" y="1412776"/>
                <a:chExt cx="8558079" cy="792088"/>
              </a:xfrm>
              <a:solidFill>
                <a:srgbClr val="FFFF00"/>
              </a:solidFill>
            </p:grpSpPr>
            <p:sp>
              <p:nvSpPr>
                <p:cNvPr id="18" name="Прямоугольник 17"/>
                <p:cNvSpPr/>
                <p:nvPr/>
              </p:nvSpPr>
              <p:spPr>
                <a:xfrm>
                  <a:off x="395536" y="1412776"/>
                  <a:ext cx="8558079" cy="79208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9" name="Рисунок 18"/>
                <p:cNvPicPr/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488951" y="1504211"/>
                  <a:ext cx="555433" cy="67872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20" name="Picture 8" descr="C:\Users\1\Desktop\sewron.jpg"/>
                <p:cNvPicPr/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49053" y="1462926"/>
                  <a:ext cx="584935" cy="699952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</p:grpSp>
        </p:grpSp>
        <p:sp>
          <p:nvSpPr>
            <p:cNvPr id="15" name="Прямоугольник 14"/>
            <p:cNvSpPr/>
            <p:nvPr/>
          </p:nvSpPr>
          <p:spPr>
            <a:xfrm>
              <a:off x="2502630" y="100424"/>
              <a:ext cx="46085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Umumy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maglumat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01255" y="3370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9" b="97426" l="1040" r="99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55" y="1988840"/>
            <a:ext cx="8747527" cy="406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61499" y="105265"/>
            <a:ext cx="9144000" cy="969318"/>
            <a:chOff x="0" y="155426"/>
            <a:chExt cx="9144000" cy="969318"/>
          </a:xfrm>
        </p:grpSpPr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0" y="88582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143508" y="155426"/>
              <a:ext cx="8784976" cy="827279"/>
              <a:chOff x="-84667" y="1523661"/>
              <a:chExt cx="9108504" cy="1152128"/>
            </a:xfrm>
            <a:solidFill>
              <a:srgbClr val="FFFF00"/>
            </a:solidFill>
          </p:grpSpPr>
          <p:sp>
            <p:nvSpPr>
              <p:cNvPr id="8" name="Прямоугольник 7"/>
              <p:cNvSpPr/>
              <p:nvPr/>
            </p:nvSpPr>
            <p:spPr>
              <a:xfrm>
                <a:off x="-84667" y="1523661"/>
                <a:ext cx="9108504" cy="115212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10" name="Picture 8" descr="C:\Users\1\Desktop\sewron.jpg"/>
              <p:cNvPicPr/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515" b="99613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14908" y="1678770"/>
                <a:ext cx="702771" cy="832295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112500"/>
              </a:effectLst>
              <a:extLst/>
            </p:spPr>
          </p:pic>
          <p:pic>
            <p:nvPicPr>
              <p:cNvPr id="11" name="Рисунок 10"/>
              <p:cNvPicPr/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1852" b="78981" l="35625" r="61875"/>
                        </a14:imgEffect>
                      </a14:imgLayer>
                    </a14:imgProps>
                  </a:ext>
                </a:extLst>
              </a:blip>
              <a:srcRect l="33536" t="18311" r="35431" b="19399"/>
              <a:stretch/>
            </p:blipFill>
            <p:spPr bwMode="auto">
              <a:xfrm>
                <a:off x="2322" y="1688385"/>
                <a:ext cx="679486" cy="822680"/>
              </a:xfrm>
              <a:prstGeom prst="rect">
                <a:avLst/>
              </a:prstGeom>
              <a:grp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43508" y="1124744"/>
              <a:ext cx="8784976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Прямоугольник 1"/>
            <p:cNvSpPr/>
            <p:nvPr/>
          </p:nvSpPr>
          <p:spPr>
            <a:xfrm>
              <a:off x="935596" y="266801"/>
              <a:ext cx="72007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Gaz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turbinanyň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shemasy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we 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işleýiş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prinsipi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84110" y="1340768"/>
            <a:ext cx="898181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FF00"/>
                </a:solidFill>
              </a:rPr>
              <a:t>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Awiasiýada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prinsipial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çyzgysy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56-njy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suratda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görkezilen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basgançakly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turbinasy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giňden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ulanylýar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elementleri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soplowoý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apparat (a) we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işçi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tigir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Soplowoý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apparat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soosno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ýerleşdirilen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silindriki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obeçaýkalaryň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arasynda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radial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ýerleşdirilen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hereketlenmeýän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pilçeler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görnüşindedir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tigiri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obodynda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işçi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pilçeler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ýerleşdirilen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diskden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Işçi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tigir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walyna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berkidilýär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bile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aýlanýan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bölümini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rotaryny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getirýär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59" b="97426" l="1040" r="99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13" y="1196752"/>
            <a:ext cx="8616808" cy="406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111" y="1052736"/>
            <a:ext cx="881861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Turbina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kompressorda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gysylan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ýanyş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kamerasynda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gyzdyrylan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berilýär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turbinadan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geçende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giňelýär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şeýlelikde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ýerine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ýetirýär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giňelmeside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ýerine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ýetirilen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aýlanýan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pilçelerde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az-kem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walyndaky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mehaniki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öwrülýär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az-kem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kinetiki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energiýany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ösdürmäge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dürli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ýitgileri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ýeňip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geçmäge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harçlanýar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56-njy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suratda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ölçegleri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 –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pilçäniň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beýikligi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turbilanyň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ortaça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diametri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tizliginiň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ýagdaýynyň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parametrleriniň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traktyndaky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basyşyň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we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üýtgeýiş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grafigi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görkezilendir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239544" y="102062"/>
            <a:ext cx="8590210" cy="727321"/>
            <a:chOff x="166528" y="46949"/>
            <a:chExt cx="8784976" cy="1144905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17" name="Группа 16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9" name="Прямоугольник 18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20" name="Рисунок 19"/>
                <p:cNvPicPr/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1" name="Picture 8" descr="C:\Users\1\Desktop\sewron.jpg"/>
                <p:cNvPicPr/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22" name="Рисунок 21"/>
                <p:cNvPicPr/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18" name="Прямоугольник 17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7347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59" b="97426" l="1040" r="99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29" y="933450"/>
            <a:ext cx="8616808" cy="406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57224" y="2857496"/>
            <a:ext cx="735811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lang="ru-RU" sz="1500" b="1" dirty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0934" y="933450"/>
            <a:ext cx="881970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Grafikde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traktynyň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kese-kesigi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bellenilýär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soplowoý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apparatynyň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girişinde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– Z,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soplowoý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apparatyň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çykyşynda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– 1 we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işçi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tigiriň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çykyşynda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– 2.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dürli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kesikdäki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parametrlerine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kesikleriň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belgilenişine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laýyk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indeks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(san)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goýulýar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k-TM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dürli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uçastogynda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tizliginiň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ýagdaýynyň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parametrleriniň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üýtgeýişine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şeýle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tigiriň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pilçelerinde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alyş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mehanizmne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seredeliň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Munyň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lopatkalaryny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gabat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gelýän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silindriki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tekizliginde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keseris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soňra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kesigi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tekizlige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ýaýbaňlaşdyrarys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268313" y="-70510"/>
            <a:ext cx="8590210" cy="727321"/>
            <a:chOff x="166528" y="46949"/>
            <a:chExt cx="8784976" cy="1144905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32" name="Группа 31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34" name="Прямоугольник 33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35" name="Рисунок 34"/>
                <p:cNvPicPr/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6" name="Picture 8" descr="C:\Users\1\Desktop\sewron.jpg"/>
                <p:cNvPicPr/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37" name="Рисунок 36"/>
                <p:cNvPicPr/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33" name="Прямоугольник 32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1" name="Прямая соединительная линия 30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0273" y="1124744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Şeýlelikde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57-nji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suratda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soplowoý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apparatyň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kese-kesigi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hereketlenmeýän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hatar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pilçeler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görnüşinde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kesigiň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radiusyndaky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aýlaw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tizlige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tizlikde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birinjä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görä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hereket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edýän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işçi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pilçeler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görkezilendir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Soplowoý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apparatyň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girişinde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akymy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okuň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ugruna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 m/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çenli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tizlikde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hereket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edýär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öňündäki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basyş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dwigateldäki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howanyň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gysyş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derejesi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kesgitlenýär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eger-de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pilçeler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sowadylmaýan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850-900</a:t>
            </a:r>
            <a:r>
              <a:rPr lang="ru-RU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ᵒ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geçmeýär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317656" y="20876"/>
            <a:ext cx="8590210" cy="727321"/>
            <a:chOff x="166528" y="46949"/>
            <a:chExt cx="8784976" cy="1144905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1" name="Прямоугольник 10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2" name="Рисунок 11"/>
                <p:cNvPicPr/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3" name="Picture 8" descr="C:\Users\1\Desktop\sewron.jpg"/>
                <p:cNvPicPr/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14" name="Рисунок 13"/>
                <p:cNvPicPr/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10" name="Прямоугольник 9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8" name="Прямая соединительная линия 7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816957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6247</TotalTime>
  <Words>216</Words>
  <Application>Microsoft Office PowerPoint</Application>
  <PresentationFormat>Экран (4:3)</PresentationFormat>
  <Paragraphs>58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Воздушный поток</vt:lpstr>
      <vt:lpstr>1_Воздушный поток</vt:lpstr>
      <vt:lpstr>2_Воздушный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Гость</dc:creator>
  <cp:lastModifiedBy>Shehiyev Hudayberdi</cp:lastModifiedBy>
  <cp:revision>547</cp:revision>
  <dcterms:created xsi:type="dcterms:W3CDTF">2014-03-27T12:19:37Z</dcterms:created>
  <dcterms:modified xsi:type="dcterms:W3CDTF">2018-03-31T07:37:07Z</dcterms:modified>
</cp:coreProperties>
</file>