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1" r:id="rId2"/>
    <p:sldMasterId id="2147483718" r:id="rId3"/>
    <p:sldMasterId id="2147483735" r:id="rId4"/>
    <p:sldMasterId id="2147483753" r:id="rId5"/>
    <p:sldMasterId id="2147483771" r:id="rId6"/>
    <p:sldMasterId id="2147483789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19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808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39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9402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861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333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0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1460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744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4028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9549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8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745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1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42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96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139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401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81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72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2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46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859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78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2838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64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390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101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81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31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30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67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644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371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37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22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64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88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51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68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46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8564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53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222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2185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40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026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80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544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72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54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296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85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70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076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074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296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435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83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521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48897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664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690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1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6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99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74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3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69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925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403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890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320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279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137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3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647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308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1516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5315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394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175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357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393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902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3494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21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834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75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6947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799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070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137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672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637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1388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435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176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66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191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3472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420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437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490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384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89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26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2145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9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31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74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1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50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29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521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6C9E-9199-4710-B599-0F10C07995E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E1EE2A-D65D-4F73-B5DB-93B04AB5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5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4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419" y="473794"/>
            <a:ext cx="11208327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9-nji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tema</a:t>
            </a:r>
            <a:endParaRPr lang="en-US" sz="32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OZON GATLAGYNYŇ ÝUKALMAGY. BÜTINDÜNÝÄ KLIMATYŇ ÜÝTGEMEGI</a:t>
            </a:r>
          </a:p>
          <a:p>
            <a:endParaRPr lang="en-US" sz="32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(2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sagatlyk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)</a:t>
            </a:r>
          </a:p>
          <a:p>
            <a:pPr algn="ctr"/>
            <a:r>
              <a:rPr lang="en-US" sz="3200" b="1" dirty="0" err="1" smtClean="0">
                <a:ln/>
                <a:solidFill>
                  <a:schemeClr val="accent3"/>
                </a:solidFill>
              </a:rPr>
              <a:t>Umumy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okuwyň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meýilnamasy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:</a:t>
            </a:r>
            <a:endParaRPr lang="ru-RU" sz="32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en-US" sz="3200" b="1" dirty="0" smtClean="0">
              <a:ln/>
              <a:solidFill>
                <a:schemeClr val="accent3"/>
              </a:solidFill>
            </a:endParaRPr>
          </a:p>
          <a:p>
            <a:r>
              <a:rPr lang="en-US" sz="3200" b="1" dirty="0" smtClean="0">
                <a:ln/>
                <a:solidFill>
                  <a:schemeClr val="accent3"/>
                </a:solidFill>
              </a:rPr>
              <a:t>1.	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Ýeriň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ozon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gatlagy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we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ony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goramagyň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meseleleri</a:t>
            </a:r>
            <a:endParaRPr lang="en-US" sz="3200" b="1" dirty="0" smtClean="0">
              <a:ln/>
              <a:solidFill>
                <a:schemeClr val="accent3"/>
              </a:solidFill>
            </a:endParaRPr>
          </a:p>
          <a:p>
            <a:r>
              <a:rPr lang="en-US" sz="3200" b="1" dirty="0" smtClean="0">
                <a:ln/>
                <a:solidFill>
                  <a:schemeClr val="accent3"/>
                </a:solidFill>
              </a:rPr>
              <a:t>2.	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Atmosferada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ýyladyjy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parnik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gazlarynyň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köpelmegi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we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onuň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klimatyň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üýtgemegine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edýän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täsiri</a:t>
            </a:r>
            <a:endParaRPr lang="en-US" sz="3200" b="1" dirty="0" smtClean="0">
              <a:ln/>
              <a:solidFill>
                <a:schemeClr val="accent3"/>
              </a:solidFill>
            </a:endParaRPr>
          </a:p>
          <a:p>
            <a:r>
              <a:rPr lang="en-US" sz="3200" b="1" dirty="0" smtClean="0">
                <a:ln/>
                <a:solidFill>
                  <a:schemeClr val="accent3"/>
                </a:solidFill>
              </a:rPr>
              <a:t>3.	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Klimatyň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antropogen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täsirleriň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netijesinde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üýtgemegi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0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6" y="321762"/>
            <a:ext cx="115408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olardan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başga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-da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galogenuglerodlaryň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hem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ozona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1990-1992-nji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ýyllarda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anyklandy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Ýöne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beýleki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parnik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gazlaryndan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goýulygy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konsentrasiýasy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aşakdaky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0,2-16,2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bölejikler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triliona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deňligi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anyklanylandyr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M.K.Akmuradow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A.M.Durdýew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).</a:t>
            </a:r>
          </a:p>
          <a:p>
            <a:pPr algn="just"/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Şu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ýokardaky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galogenuglerodlar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alymlarda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howsala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döredýär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sebäbi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atmosferadaky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uglerodyň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dioksidinden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ençeme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esse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ýokary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her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molekula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boýunça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anyk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hasaplamalara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görä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ýüze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çykaryldy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Hlorftoruglerodlaryň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dargadyjylyk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ukybynyň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3-13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müň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gezek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uglerodyň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dioksidinden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ýokarylygy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hem-de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adamzady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howatyrlandyrýan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ýagdaýyň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köp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ýyllaryň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dowamynda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saklanýandygy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ylaýta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-da HFU-13 we HFU-15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diýen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birleşmeleriň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400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ýyla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golaý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saklanýandygy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oýlandyrýan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meseledir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3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5" y="224687"/>
            <a:ext cx="1119447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Şonuň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üçin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hem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olar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birnäçe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ýüz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ýyllaryň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dowamynda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öz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zyýanly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täsirini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ýetirip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atmosferanyň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hapalanmagyna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alyp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barar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Onuň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öňüni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almak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üçin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1985-nji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ýylda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Wena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konwensiýasy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ozon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gatlagyny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goramak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boýunça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karar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kabul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etdi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Soňra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1989-njy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ýylda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Halkara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Monreal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beýan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kabul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edilip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oňa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laýyklykda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freony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öndürmek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dünýä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boýunça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çäklendirildi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Türkmenistan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döwleti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hem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Wena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Konwensiýasyny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hem-de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Monreal</a:t>
            </a:r>
            <a:r>
              <a:rPr lang="tk-TM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beýanyny</a:t>
            </a:r>
            <a:r>
              <a:rPr lang="tk-TM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1993-nji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ýylyň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18-nji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noýabrynda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tassyklady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Şeýle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-de, London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şäherinde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Monreal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beýanyna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goşmaça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girizilen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düzedişleri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1994-nji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ýylyň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15-nji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martynda</a:t>
            </a:r>
            <a:r>
              <a:rPr lang="tk-TM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kabul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edip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ozon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gatlagyny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goramak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boýunça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özüniň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borçlaryny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kesgitledi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928" y="238680"/>
            <a:ext cx="1131916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2.Atmosferada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ýyladyjy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parnik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gazlarynyň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köpelmegi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onuň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klimatyň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üýtgemegine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edýän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täsiri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just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Atmosferanyň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düzüminde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ýyladyjy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parnik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gazlary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uglerodyň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dioksidi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suw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buglary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azodyň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oksidi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kükürdiň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oksidi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dioksidi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hlorftoruglerodlar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atmosferada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aýna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ýyladyjy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häsiýeti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getirýärler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ýagdaý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ylma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1827-nji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ýyldan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bäri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bellidir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Fransuz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fizigi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Jozef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Fure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özüniň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işlerinde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atmosfera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howasy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özünden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gün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şöhleleri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geçirip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ýylaýar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şöhleleriň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yzyna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kosmosa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gitmegine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ýol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bermeýär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ýazypdyr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adamzat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jemgyýetiniň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enjamlaryň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tehnologiýanyň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senagat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pudaklarynyň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ösmegi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atmosfera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örän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mukdarda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parnik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gazlary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goýberilýär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0,6-2,40S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temperaturanyň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amerikan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meteorology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B.Ramathan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gyzmagyna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getirdi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2" y="321669"/>
            <a:ext cx="1149927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/>
              <a:t>Alymlaryň</a:t>
            </a:r>
            <a:r>
              <a:rPr lang="en-US" sz="3000" b="1" dirty="0"/>
              <a:t> </a:t>
            </a:r>
            <a:r>
              <a:rPr lang="en-US" sz="3000" b="1" dirty="0" err="1"/>
              <a:t>pikirine</a:t>
            </a:r>
            <a:r>
              <a:rPr lang="en-US" sz="3000" b="1" dirty="0"/>
              <a:t> </a:t>
            </a:r>
            <a:r>
              <a:rPr lang="en-US" sz="3000" b="1" dirty="0" err="1"/>
              <a:t>görä</a:t>
            </a:r>
            <a:r>
              <a:rPr lang="en-US" sz="3000" b="1" dirty="0"/>
              <a:t>, </a:t>
            </a:r>
            <a:r>
              <a:rPr lang="en-US" sz="3000" b="1" dirty="0" err="1"/>
              <a:t>uglerodyň</a:t>
            </a:r>
            <a:r>
              <a:rPr lang="en-US" sz="3000" b="1" dirty="0"/>
              <a:t> </a:t>
            </a:r>
            <a:r>
              <a:rPr lang="en-US" sz="3000" b="1" dirty="0" err="1"/>
              <a:t>dioksidine</a:t>
            </a:r>
            <a:r>
              <a:rPr lang="en-US" sz="3000" b="1" dirty="0"/>
              <a:t> </a:t>
            </a:r>
            <a:r>
              <a:rPr lang="en-US" sz="3000" b="1" dirty="0" err="1"/>
              <a:t>seredende</a:t>
            </a:r>
            <a:r>
              <a:rPr lang="en-US" sz="3000" b="1" dirty="0"/>
              <a:t> (</a:t>
            </a:r>
            <a:r>
              <a:rPr lang="en-US" sz="3000" b="1" dirty="0" err="1"/>
              <a:t>infragyzyl</a:t>
            </a:r>
            <a:r>
              <a:rPr lang="en-US" sz="3000" b="1" dirty="0"/>
              <a:t> </a:t>
            </a:r>
            <a:r>
              <a:rPr lang="en-US" sz="3000" b="1" dirty="0" err="1"/>
              <a:t>şöhleler</a:t>
            </a:r>
            <a:r>
              <a:rPr lang="en-US" sz="3000" b="1" dirty="0"/>
              <a:t>) </a:t>
            </a:r>
            <a:r>
              <a:rPr lang="en-US" sz="3000" b="1" dirty="0" err="1"/>
              <a:t>hlorftoruglerodlar</a:t>
            </a:r>
            <a:r>
              <a:rPr lang="en-US" sz="3000" b="1" dirty="0"/>
              <a:t> </a:t>
            </a:r>
            <a:r>
              <a:rPr lang="en-US" sz="3000" b="1" dirty="0" err="1"/>
              <a:t>örän</a:t>
            </a:r>
            <a:r>
              <a:rPr lang="en-US" sz="3000" b="1" dirty="0"/>
              <a:t> </a:t>
            </a:r>
            <a:r>
              <a:rPr lang="en-US" sz="3000" b="1" dirty="0" err="1"/>
              <a:t>effektiw</a:t>
            </a:r>
            <a:r>
              <a:rPr lang="en-US" sz="3000" b="1" dirty="0"/>
              <a:t> </a:t>
            </a:r>
            <a:r>
              <a:rPr lang="en-US" sz="3000" b="1" dirty="0" err="1"/>
              <a:t>saklanmaga</a:t>
            </a:r>
            <a:r>
              <a:rPr lang="en-US" sz="3000" b="1" dirty="0"/>
              <a:t> </a:t>
            </a:r>
            <a:r>
              <a:rPr lang="en-US" sz="3000" b="1" dirty="0" err="1" smtClean="0"/>
              <a:t>ukyplydyr.Bu</a:t>
            </a:r>
            <a:r>
              <a:rPr lang="en-US" sz="3000" b="1" dirty="0" smtClean="0"/>
              <a:t> </a:t>
            </a:r>
            <a:r>
              <a:rPr lang="en-US" sz="3000" b="1" dirty="0" err="1"/>
              <a:t>meselede</a:t>
            </a:r>
            <a:r>
              <a:rPr lang="en-US" sz="3000" b="1" dirty="0"/>
              <a:t> </a:t>
            </a:r>
            <a:r>
              <a:rPr lang="en-US" sz="3000" b="1" dirty="0" err="1"/>
              <a:t>alymlar</a:t>
            </a:r>
            <a:r>
              <a:rPr lang="en-US" sz="3000" b="1" dirty="0"/>
              <a:t> </a:t>
            </a:r>
            <a:r>
              <a:rPr lang="en-US" sz="3000" b="1" dirty="0" err="1"/>
              <a:t>köp</a:t>
            </a:r>
            <a:r>
              <a:rPr lang="en-US" sz="3000" b="1" dirty="0"/>
              <a:t> </a:t>
            </a:r>
            <a:r>
              <a:rPr lang="en-US" sz="3000" b="1" dirty="0" err="1"/>
              <a:t>hasaplamalary</a:t>
            </a:r>
            <a:r>
              <a:rPr lang="en-US" sz="3000" b="1" dirty="0"/>
              <a:t> </a:t>
            </a:r>
            <a:r>
              <a:rPr lang="en-US" sz="3000" b="1" dirty="0" err="1"/>
              <a:t>geçirip</a:t>
            </a:r>
            <a:r>
              <a:rPr lang="en-US" sz="3000" b="1" dirty="0"/>
              <a:t> </a:t>
            </a:r>
            <a:r>
              <a:rPr lang="en-US" sz="3000" b="1" dirty="0" err="1"/>
              <a:t>şeýle</a:t>
            </a:r>
            <a:r>
              <a:rPr lang="en-US" sz="3000" b="1" dirty="0"/>
              <a:t> </a:t>
            </a:r>
            <a:r>
              <a:rPr lang="en-US" sz="3000" b="1" dirty="0" err="1"/>
              <a:t>netijä</a:t>
            </a:r>
            <a:r>
              <a:rPr lang="en-US" sz="3000" b="1" dirty="0"/>
              <a:t> </a:t>
            </a:r>
            <a:r>
              <a:rPr lang="en-US" sz="3000" b="1" dirty="0" err="1"/>
              <a:t>geldiler</a:t>
            </a:r>
            <a:r>
              <a:rPr lang="en-US" sz="3000" b="1" dirty="0"/>
              <a:t>. Eger-de, </a:t>
            </a:r>
            <a:r>
              <a:rPr lang="en-US" sz="3000" b="1" dirty="0" err="1"/>
              <a:t>atmosferada</a:t>
            </a:r>
            <a:r>
              <a:rPr lang="en-US" sz="3000" b="1" dirty="0"/>
              <a:t> </a:t>
            </a:r>
            <a:r>
              <a:rPr lang="en-US" sz="3000" b="1" dirty="0" err="1"/>
              <a:t>parnik</a:t>
            </a:r>
            <a:r>
              <a:rPr lang="en-US" sz="3000" b="1" dirty="0"/>
              <a:t> </a:t>
            </a:r>
            <a:r>
              <a:rPr lang="en-US" sz="3000" b="1" dirty="0" err="1"/>
              <a:t>gazlarynyň</a:t>
            </a:r>
            <a:r>
              <a:rPr lang="en-US" sz="3000" b="1" dirty="0"/>
              <a:t> </a:t>
            </a:r>
            <a:r>
              <a:rPr lang="en-US" sz="3000" b="1" dirty="0" err="1"/>
              <a:t>mukdary</a:t>
            </a:r>
            <a:r>
              <a:rPr lang="en-US" sz="3000" b="1" dirty="0"/>
              <a:t> </a:t>
            </a:r>
            <a:r>
              <a:rPr lang="en-US" sz="3000" b="1" dirty="0" err="1"/>
              <a:t>şeýle</a:t>
            </a:r>
            <a:r>
              <a:rPr lang="en-US" sz="3000" b="1" dirty="0"/>
              <a:t> </a:t>
            </a:r>
            <a:r>
              <a:rPr lang="en-US" sz="3000" b="1" dirty="0" err="1"/>
              <a:t>yzygiderlikde</a:t>
            </a:r>
            <a:r>
              <a:rPr lang="en-US" sz="3000" b="1" dirty="0"/>
              <a:t> </a:t>
            </a:r>
            <a:r>
              <a:rPr lang="en-US" sz="3000" b="1" dirty="0" err="1"/>
              <a:t>artsa</a:t>
            </a:r>
            <a:r>
              <a:rPr lang="en-US" sz="3000" b="1" dirty="0"/>
              <a:t>, </a:t>
            </a:r>
            <a:r>
              <a:rPr lang="en-US" sz="3000" b="1" dirty="0" err="1"/>
              <a:t>onda</a:t>
            </a:r>
            <a:r>
              <a:rPr lang="en-US" sz="3000" b="1" dirty="0"/>
              <a:t> </a:t>
            </a:r>
            <a:r>
              <a:rPr lang="en-US" sz="3000" b="1" dirty="0" err="1"/>
              <a:t>birnäçe</a:t>
            </a:r>
            <a:r>
              <a:rPr lang="en-US" sz="3000" b="1" dirty="0"/>
              <a:t> on </a:t>
            </a:r>
            <a:r>
              <a:rPr lang="en-US" sz="3000" b="1" dirty="0" err="1"/>
              <a:t>ýyllyklardan</a:t>
            </a:r>
            <a:r>
              <a:rPr lang="en-US" sz="3000" b="1" dirty="0"/>
              <a:t> </a:t>
            </a:r>
            <a:r>
              <a:rPr lang="en-US" sz="3000" b="1" dirty="0" err="1"/>
              <a:t>soňra</a:t>
            </a:r>
            <a:r>
              <a:rPr lang="en-US" sz="3000" b="1" dirty="0"/>
              <a:t> </a:t>
            </a:r>
            <a:r>
              <a:rPr lang="en-US" sz="3000" b="1" dirty="0" err="1"/>
              <a:t>Ýer</a:t>
            </a:r>
            <a:r>
              <a:rPr lang="en-US" sz="3000" b="1" dirty="0"/>
              <a:t> </a:t>
            </a:r>
            <a:r>
              <a:rPr lang="en-US" sz="3000" b="1" dirty="0" err="1"/>
              <a:t>togalagynyň</a:t>
            </a:r>
            <a:r>
              <a:rPr lang="en-US" sz="3000" b="1" dirty="0"/>
              <a:t> </a:t>
            </a:r>
            <a:r>
              <a:rPr lang="en-US" sz="3000" b="1" dirty="0" err="1"/>
              <a:t>ortaça</a:t>
            </a:r>
            <a:r>
              <a:rPr lang="en-US" sz="3000" b="1" dirty="0"/>
              <a:t> 50S </a:t>
            </a:r>
            <a:r>
              <a:rPr lang="en-US" sz="3000" b="1" dirty="0" err="1"/>
              <a:t>gyzmagy</a:t>
            </a:r>
            <a:r>
              <a:rPr lang="en-US" sz="3000" b="1" dirty="0"/>
              <a:t> </a:t>
            </a:r>
            <a:r>
              <a:rPr lang="en-US" sz="3000" b="1" dirty="0" err="1"/>
              <a:t>mümkindir</a:t>
            </a:r>
            <a:r>
              <a:rPr lang="en-US" sz="3000" b="1" dirty="0"/>
              <a:t>; </a:t>
            </a:r>
            <a:r>
              <a:rPr lang="en-US" sz="3000" b="1" dirty="0" err="1"/>
              <a:t>onuň</a:t>
            </a:r>
            <a:r>
              <a:rPr lang="en-US" sz="3000" b="1" dirty="0"/>
              <a:t> </a:t>
            </a:r>
            <a:r>
              <a:rPr lang="en-US" sz="3000" b="1" dirty="0" err="1"/>
              <a:t>netijesinde</a:t>
            </a:r>
            <a:r>
              <a:rPr lang="en-US" sz="3000" b="1" dirty="0"/>
              <a:t> </a:t>
            </a:r>
            <a:r>
              <a:rPr lang="en-US" sz="3000" b="1" dirty="0" err="1"/>
              <a:t>Ýer</a:t>
            </a:r>
            <a:r>
              <a:rPr lang="en-US" sz="3000" b="1" dirty="0"/>
              <a:t> </a:t>
            </a:r>
            <a:r>
              <a:rPr lang="en-US" sz="3000" b="1" dirty="0" err="1"/>
              <a:t>togalagynda</a:t>
            </a:r>
            <a:r>
              <a:rPr lang="en-US" sz="3000" b="1" dirty="0"/>
              <a:t> </a:t>
            </a:r>
            <a:r>
              <a:rPr lang="en-US" sz="3000" b="1" dirty="0" err="1"/>
              <a:t>klimatyň</a:t>
            </a:r>
            <a:r>
              <a:rPr lang="en-US" sz="3000" b="1" dirty="0"/>
              <a:t> </a:t>
            </a:r>
            <a:r>
              <a:rPr lang="en-US" sz="3000" b="1" dirty="0" err="1"/>
              <a:t>üýtgemegi</a:t>
            </a:r>
            <a:r>
              <a:rPr lang="en-US" sz="3000" b="1" dirty="0"/>
              <a:t>, </a:t>
            </a:r>
            <a:r>
              <a:rPr lang="en-US" sz="3000" b="1" dirty="0" err="1"/>
              <a:t>deňizdäki</a:t>
            </a:r>
            <a:r>
              <a:rPr lang="en-US" sz="3000" b="1" dirty="0"/>
              <a:t> </a:t>
            </a:r>
            <a:r>
              <a:rPr lang="en-US" sz="3000" b="1" dirty="0" err="1"/>
              <a:t>suwlaryň</a:t>
            </a:r>
            <a:r>
              <a:rPr lang="en-US" sz="3000" b="1" dirty="0"/>
              <a:t> </a:t>
            </a:r>
            <a:r>
              <a:rPr lang="en-US" sz="3000" b="1" dirty="0" err="1"/>
              <a:t>derejesi</a:t>
            </a:r>
            <a:r>
              <a:rPr lang="en-US" sz="3000" b="1" dirty="0"/>
              <a:t> </a:t>
            </a:r>
            <a:r>
              <a:rPr lang="en-US" sz="3000" b="1" dirty="0" err="1"/>
              <a:t>göterilip</a:t>
            </a:r>
            <a:r>
              <a:rPr lang="en-US" sz="3000" b="1" dirty="0"/>
              <a:t>, </a:t>
            </a:r>
            <a:r>
              <a:rPr lang="en-US" sz="3000" b="1" dirty="0" err="1"/>
              <a:t>polýar</a:t>
            </a:r>
            <a:r>
              <a:rPr lang="en-US" sz="3000" b="1" dirty="0"/>
              <a:t> </a:t>
            </a:r>
            <a:r>
              <a:rPr lang="en-US" sz="3000" b="1" dirty="0" err="1"/>
              <a:t>buzluklaryň</a:t>
            </a:r>
            <a:r>
              <a:rPr lang="en-US" sz="3000" b="1" dirty="0"/>
              <a:t> </a:t>
            </a:r>
            <a:r>
              <a:rPr lang="en-US" sz="3000" b="1" dirty="0" err="1"/>
              <a:t>eremegi</a:t>
            </a:r>
            <a:r>
              <a:rPr lang="en-US" sz="3000" b="1" dirty="0"/>
              <a:t>, hem-de </a:t>
            </a:r>
            <a:r>
              <a:rPr lang="en-US" sz="3000" b="1" dirty="0" err="1"/>
              <a:t>suwuň</a:t>
            </a:r>
            <a:r>
              <a:rPr lang="en-US" sz="3000" b="1" dirty="0"/>
              <a:t> </a:t>
            </a:r>
            <a:r>
              <a:rPr lang="en-US" sz="3000" b="1" dirty="0" err="1"/>
              <a:t>gyzmagy</a:t>
            </a:r>
            <a:r>
              <a:rPr lang="en-US" sz="3000" b="1" dirty="0"/>
              <a:t> </a:t>
            </a:r>
            <a:r>
              <a:rPr lang="en-US" sz="3000" b="1" dirty="0" err="1"/>
              <a:t>bilen</a:t>
            </a:r>
            <a:r>
              <a:rPr lang="en-US" sz="3000" b="1" dirty="0"/>
              <a:t> </a:t>
            </a:r>
            <a:r>
              <a:rPr lang="en-US" sz="3000" b="1" dirty="0" err="1"/>
              <a:t>onuň</a:t>
            </a:r>
            <a:r>
              <a:rPr lang="en-US" sz="3000" b="1" dirty="0"/>
              <a:t> </a:t>
            </a:r>
            <a:r>
              <a:rPr lang="en-US" sz="3000" b="1" dirty="0" err="1"/>
              <a:t>göwrümi</a:t>
            </a:r>
            <a:r>
              <a:rPr lang="en-US" sz="3000" b="1" dirty="0"/>
              <a:t> </a:t>
            </a:r>
            <a:r>
              <a:rPr lang="en-US" sz="3000" b="1" dirty="0" err="1"/>
              <a:t>ulalyp</a:t>
            </a:r>
            <a:r>
              <a:rPr lang="en-US" sz="3000" b="1" dirty="0"/>
              <a:t> </a:t>
            </a:r>
            <a:r>
              <a:rPr lang="en-US" sz="3000" b="1" dirty="0" err="1"/>
              <a:t>köp</a:t>
            </a:r>
            <a:r>
              <a:rPr lang="en-US" sz="3000" b="1" dirty="0"/>
              <a:t> </a:t>
            </a:r>
            <a:r>
              <a:rPr lang="en-US" sz="3000" b="1" dirty="0" err="1"/>
              <a:t>meýdanlary</a:t>
            </a:r>
            <a:r>
              <a:rPr lang="en-US" sz="3000" b="1" dirty="0"/>
              <a:t> </a:t>
            </a:r>
            <a:r>
              <a:rPr lang="en-US" sz="3000" b="1" dirty="0" err="1"/>
              <a:t>suwuň</a:t>
            </a:r>
            <a:r>
              <a:rPr lang="en-US" sz="3000" b="1" dirty="0"/>
              <a:t> </a:t>
            </a:r>
            <a:r>
              <a:rPr lang="en-US" sz="3000" b="1" dirty="0" err="1"/>
              <a:t>basmagy</a:t>
            </a:r>
            <a:r>
              <a:rPr lang="en-US" sz="3000" b="1" dirty="0"/>
              <a:t> </a:t>
            </a:r>
            <a:r>
              <a:rPr lang="en-US" sz="3000" b="1" dirty="0" err="1"/>
              <a:t>bolup</a:t>
            </a:r>
            <a:r>
              <a:rPr lang="en-US" sz="3000" b="1" dirty="0"/>
              <a:t> </a:t>
            </a:r>
            <a:r>
              <a:rPr lang="en-US" sz="3000" b="1" dirty="0" err="1"/>
              <a:t>geçer</a:t>
            </a:r>
            <a:r>
              <a:rPr lang="en-US" sz="3000" b="1" dirty="0"/>
              <a:t>, </a:t>
            </a:r>
            <a:r>
              <a:rPr lang="en-US" sz="3000" b="1" dirty="0" err="1"/>
              <a:t>diýip</a:t>
            </a:r>
            <a:r>
              <a:rPr lang="en-US" sz="3000" b="1" dirty="0"/>
              <a:t> </a:t>
            </a:r>
            <a:r>
              <a:rPr lang="en-US" sz="3000" b="1" dirty="0" err="1"/>
              <a:t>alymlar</a:t>
            </a:r>
            <a:r>
              <a:rPr lang="en-US" sz="3000" b="1" dirty="0"/>
              <a:t> </a:t>
            </a:r>
            <a:r>
              <a:rPr lang="en-US" sz="3000" b="1" dirty="0" err="1" smtClean="0"/>
              <a:t>çaklaýarlar.Atmosferada</a:t>
            </a:r>
            <a:r>
              <a:rPr lang="en-US" sz="3000" b="1" dirty="0" smtClean="0"/>
              <a:t> </a:t>
            </a:r>
            <a:r>
              <a:rPr lang="en-US" sz="3000" b="1" dirty="0" err="1"/>
              <a:t>parnik</a:t>
            </a:r>
            <a:r>
              <a:rPr lang="en-US" sz="3000" b="1" dirty="0"/>
              <a:t> </a:t>
            </a:r>
            <a:r>
              <a:rPr lang="en-US" sz="3000" b="1" dirty="0" err="1"/>
              <a:t>gazlary</a:t>
            </a:r>
            <a:r>
              <a:rPr lang="en-US" sz="3000" b="1" dirty="0"/>
              <a:t> </a:t>
            </a:r>
            <a:r>
              <a:rPr lang="en-US" sz="3000" b="1" dirty="0" err="1"/>
              <a:t>örän</a:t>
            </a:r>
            <a:r>
              <a:rPr lang="en-US" sz="3000" b="1" dirty="0"/>
              <a:t> </a:t>
            </a:r>
            <a:r>
              <a:rPr lang="en-US" sz="3000" b="1" dirty="0" err="1"/>
              <a:t>az</a:t>
            </a:r>
            <a:r>
              <a:rPr lang="en-US" sz="3000" b="1" dirty="0"/>
              <a:t> hem </a:t>
            </a:r>
            <a:r>
              <a:rPr lang="en-US" sz="3000" b="1" dirty="0" err="1"/>
              <a:t>bolsa</a:t>
            </a:r>
            <a:r>
              <a:rPr lang="en-US" sz="3000" b="1" dirty="0"/>
              <a:t> </a:t>
            </a:r>
            <a:r>
              <a:rPr lang="en-US" sz="3000" b="1" dirty="0" err="1"/>
              <a:t>olar</a:t>
            </a:r>
            <a:r>
              <a:rPr lang="en-US" sz="3000" b="1" dirty="0"/>
              <a:t> </a:t>
            </a:r>
            <a:r>
              <a:rPr lang="en-US" sz="3000" b="1" dirty="0" err="1"/>
              <a:t>klimatyň</a:t>
            </a:r>
            <a:r>
              <a:rPr lang="en-US" sz="3000" b="1" dirty="0"/>
              <a:t> </a:t>
            </a:r>
            <a:r>
              <a:rPr lang="en-US" sz="3000" b="1" dirty="0" err="1"/>
              <a:t>üýtgemeginde</a:t>
            </a:r>
            <a:r>
              <a:rPr lang="en-US" sz="3000" b="1" dirty="0"/>
              <a:t> </a:t>
            </a:r>
            <a:r>
              <a:rPr lang="en-US" sz="3000" b="1" dirty="0" err="1"/>
              <a:t>esasy</a:t>
            </a:r>
            <a:r>
              <a:rPr lang="en-US" sz="3000" b="1" dirty="0"/>
              <a:t> </a:t>
            </a:r>
            <a:r>
              <a:rPr lang="en-US" sz="3000" b="1" dirty="0" err="1"/>
              <a:t>roly</a:t>
            </a:r>
            <a:r>
              <a:rPr lang="en-US" sz="3000" b="1" dirty="0"/>
              <a:t> </a:t>
            </a:r>
            <a:r>
              <a:rPr lang="en-US" sz="3000" b="1" dirty="0" err="1"/>
              <a:t>oýnaýarlar</a:t>
            </a:r>
            <a:r>
              <a:rPr lang="en-US" sz="3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7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9418" y="154818"/>
            <a:ext cx="1167938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>
                <a:ln/>
                <a:solidFill>
                  <a:schemeClr val="accent3"/>
                </a:solidFill>
              </a:rPr>
              <a:t>Aýry-aýry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şäherlerde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stasionar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çeşmelerden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howa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gurşawyna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düşýän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zyýanly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maddalar</a:t>
            </a:r>
            <a:r>
              <a:rPr lang="en-US" sz="3200" b="1" dirty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müň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tonna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066937"/>
              </p:ext>
            </p:extLst>
          </p:nvPr>
        </p:nvGraphicFramePr>
        <p:xfrm>
          <a:off x="514352" y="1762124"/>
          <a:ext cx="11087097" cy="47672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32767">
                  <a:extLst>
                    <a:ext uri="{9D8B030D-6E8A-4147-A177-3AD203B41FA5}">
                      <a16:colId xmlns:a16="http://schemas.microsoft.com/office/drawing/2014/main" val="1968759267"/>
                    </a:ext>
                  </a:extLst>
                </a:gridCol>
                <a:gridCol w="950432">
                  <a:extLst>
                    <a:ext uri="{9D8B030D-6E8A-4147-A177-3AD203B41FA5}">
                      <a16:colId xmlns:a16="http://schemas.microsoft.com/office/drawing/2014/main" val="3325059930"/>
                    </a:ext>
                  </a:extLst>
                </a:gridCol>
                <a:gridCol w="949164">
                  <a:extLst>
                    <a:ext uri="{9D8B030D-6E8A-4147-A177-3AD203B41FA5}">
                      <a16:colId xmlns:a16="http://schemas.microsoft.com/office/drawing/2014/main" val="1111630833"/>
                    </a:ext>
                  </a:extLst>
                </a:gridCol>
                <a:gridCol w="949164">
                  <a:extLst>
                    <a:ext uri="{9D8B030D-6E8A-4147-A177-3AD203B41FA5}">
                      <a16:colId xmlns:a16="http://schemas.microsoft.com/office/drawing/2014/main" val="808970996"/>
                    </a:ext>
                  </a:extLst>
                </a:gridCol>
                <a:gridCol w="949164">
                  <a:extLst>
                    <a:ext uri="{9D8B030D-6E8A-4147-A177-3AD203B41FA5}">
                      <a16:colId xmlns:a16="http://schemas.microsoft.com/office/drawing/2014/main" val="3314822485"/>
                    </a:ext>
                  </a:extLst>
                </a:gridCol>
                <a:gridCol w="949164">
                  <a:extLst>
                    <a:ext uri="{9D8B030D-6E8A-4147-A177-3AD203B41FA5}">
                      <a16:colId xmlns:a16="http://schemas.microsoft.com/office/drawing/2014/main" val="3688202083"/>
                    </a:ext>
                  </a:extLst>
                </a:gridCol>
                <a:gridCol w="949164">
                  <a:extLst>
                    <a:ext uri="{9D8B030D-6E8A-4147-A177-3AD203B41FA5}">
                      <a16:colId xmlns:a16="http://schemas.microsoft.com/office/drawing/2014/main" val="1690330142"/>
                    </a:ext>
                  </a:extLst>
                </a:gridCol>
                <a:gridCol w="949164">
                  <a:extLst>
                    <a:ext uri="{9D8B030D-6E8A-4147-A177-3AD203B41FA5}">
                      <a16:colId xmlns:a16="http://schemas.microsoft.com/office/drawing/2014/main" val="2719303844"/>
                    </a:ext>
                  </a:extLst>
                </a:gridCol>
                <a:gridCol w="949164">
                  <a:extLst>
                    <a:ext uri="{9D8B030D-6E8A-4147-A177-3AD203B41FA5}">
                      <a16:colId xmlns:a16="http://schemas.microsoft.com/office/drawing/2014/main" val="855405532"/>
                    </a:ext>
                  </a:extLst>
                </a:gridCol>
                <a:gridCol w="1359750">
                  <a:extLst>
                    <a:ext uri="{9D8B030D-6E8A-4147-A177-3AD203B41FA5}">
                      <a16:colId xmlns:a16="http://schemas.microsoft.com/office/drawing/2014/main" val="1657582140"/>
                    </a:ext>
                  </a:extLst>
                </a:gridCol>
              </a:tblGrid>
              <a:tr h="482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2000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2005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2006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2000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2005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2006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2000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2005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2006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extLst>
                  <a:ext uri="{0D108BD9-81ED-4DB2-BD59-A6C34878D82A}">
                    <a16:rowId xmlns:a16="http://schemas.microsoft.com/office/drawing/2014/main" val="2958237269"/>
                  </a:ext>
                </a:extLst>
              </a:tr>
              <a:tr h="965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Taşlanan zyýanly maddalaryň ählisi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4,3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5,6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5,3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4,3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4,0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2,1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6,0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4,8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5,2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extLst>
                  <a:ext uri="{0D108BD9-81ED-4DB2-BD59-A6C34878D82A}">
                    <a16:rowId xmlns:a16="http://schemas.microsoft.com/office/drawing/2014/main" val="608615753"/>
                  </a:ext>
                </a:extLst>
              </a:tr>
              <a:tr h="690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Şol sanda: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gaty haldaky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0,2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0,2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0,2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2,7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2,5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0,9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1,0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0,4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0,4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extLst>
                  <a:ext uri="{0D108BD9-81ED-4DB2-BD59-A6C34878D82A}">
                    <a16:rowId xmlns:a16="http://schemas.microsoft.com/office/drawing/2014/main" val="1398370543"/>
                  </a:ext>
                </a:extLst>
              </a:tr>
              <a:tr h="965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Gaz we suwuk görnüşlerdäki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4,1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5,4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5,1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1,6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1,5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1,2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5,0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4,4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4,8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extLst>
                  <a:ext uri="{0D108BD9-81ED-4DB2-BD59-A6C34878D82A}">
                    <a16:rowId xmlns:a16="http://schemas.microsoft.com/office/drawing/2014/main" val="1651155870"/>
                  </a:ext>
                </a:extLst>
              </a:tr>
              <a:tr h="724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Şolardan: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Kükürt-angidridi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0,1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0,1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0,0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0,0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0,1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0,1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0,4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0,4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0,3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extLst>
                  <a:ext uri="{0D108BD9-81ED-4DB2-BD59-A6C34878D82A}">
                    <a16:rowId xmlns:a16="http://schemas.microsoft.com/office/drawing/2014/main" val="3243651347"/>
                  </a:ext>
                </a:extLst>
              </a:tr>
              <a:tr h="455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Azot okisleri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0,4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1,3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1,2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1,0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0,4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0,3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0,4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extLst>
                  <a:ext uri="{0D108BD9-81ED-4DB2-BD59-A6C34878D82A}">
                    <a16:rowId xmlns:a16="http://schemas.microsoft.com/office/drawing/2014/main" val="1603362685"/>
                  </a:ext>
                </a:extLst>
              </a:tr>
              <a:tr h="482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Uglerod okisleri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3,4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4,6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4,3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0,2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0,1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0,1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>
                          <a:effectLst/>
                        </a:rPr>
                        <a:t>3,9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3,2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800" dirty="0">
                          <a:effectLst/>
                        </a:rPr>
                        <a:t>3,5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 anchor="ctr"/>
                </a:tc>
                <a:extLst>
                  <a:ext uri="{0D108BD9-81ED-4DB2-BD59-A6C34878D82A}">
                    <a16:rowId xmlns:a16="http://schemas.microsoft.com/office/drawing/2014/main" val="181703958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47063" y="1392792"/>
            <a:ext cx="1836179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3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3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3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3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3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125" algn="l"/>
              </a:tabLst>
            </a:pPr>
            <a:r>
              <a:rPr kumimoji="0" lang="sq-AL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kumimoji="0" lang="sq-AL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             </a:t>
            </a:r>
            <a:r>
              <a:rPr kumimoji="0" lang="tk-TM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sq-AL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Abadan</a:t>
            </a:r>
            <a:r>
              <a:rPr kumimoji="0" lang="tk-TM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kumimoji="0" lang="sq-AL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Türkmenabat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125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63" y="124691"/>
            <a:ext cx="10113818" cy="6561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7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4" y="210648"/>
            <a:ext cx="116239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	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Klimatyň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antropogen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täsirleriň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netijesinde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üýtgemegi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Klimatyň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üýtgemegi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diýip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adamyň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hojalyk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işiniň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netijesinde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intensiw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ýagdaýda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CO2-niň we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beýleki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gazlaryň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atmosferada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toplanyp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infragyzyl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şöhleleri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ýuwutmaklygy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netijesinde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klimatyň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amatsyz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tarapa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üýtgemegine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düşünilýär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M.N.Budykonyň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ýazmagyna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görä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XXI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asyrda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klimatyň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gyzmaklygy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ekoulgamlaryň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dürli-dürli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komponentlerine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erbet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etmegine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getirer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Bu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bolsa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klimatyň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XXI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asyrda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has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gyzýanlygynyň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subutnamasydyr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7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873" y="293914"/>
            <a:ext cx="110697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howasynyň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temperaturasynyň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ýokary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bolmagy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parnik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gazlarynyň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şöhle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energiýasyny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saklamagynyň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netijesi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bolup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hem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Ýerde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ýaşaýşy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üpjün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edýär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Eger-de,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ýagdaý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bolmadyk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bolsa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Ýer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häzirkisinden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300S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sowardy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ýaşaýyş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bolsa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ýerde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doňardy.Diýmek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parnik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amatlylygy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köp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döwürleýin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hereket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eden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Ýer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atmosferasy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üçin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deňagramlaşan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ýagdaýydyr.Soňky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ýyllarda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adamyň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hojalyk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işiniň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ýokarlanmagy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bilen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atmosferada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parnik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gazlarynyň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ýokarlanmagyna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olaryň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goýulygynyň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artmagyna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täze-täze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infragyzyl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şöhleleri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ýuwutmaga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ukyply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bolan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gazlaryň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döremegine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getirdi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8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4" y="155368"/>
            <a:ext cx="1144385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Klimatyň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üýtgemegi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netijesinde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ýüze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çykýan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käbir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nogsanlyklar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ylma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belli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däl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olara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düşünmek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üçin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gurulýan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modeller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hem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anyk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jogap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berip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bilmeýär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Şoňa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garamazdan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geljekki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50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ýylyň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içinde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temperaturanyň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gyzmagy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deňiz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derejesiniň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ýagdaýynyň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30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sm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ýokary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galmagy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hem-de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umman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ýelleriniň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ugurlarynyň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umman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akymlarynyň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polýar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regionlarda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buzlaryň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we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garyň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mukdarynyň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artmagy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apy-tupanlaryň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tiz-tizden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bolmagy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kesel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dörediji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bedenleriň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sanynyň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artmagy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ygallaryň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düşüş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häsiýetiniň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üýtgemegi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batgalyklaryň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ýagdaýynyň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üýtgemegine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çöl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ekoulgamynyň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üýtgemegine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hem-de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dürli-dürli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haýwanlaryň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ösümlikleriň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gyrylmagyna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alyp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barmagy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mümkindir</a:t>
            </a:r>
            <a:r>
              <a:rPr lang="en-US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  <a:endParaRPr lang="ru-RU" sz="32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1642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0146" y="501595"/>
            <a:ext cx="1039091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Käbir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alymlar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başgaça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çaklamanyň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tarapdarlary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bolup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global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klimatyň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gyzmagy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položitel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ekologiki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täsiri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ýüze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çykarýar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diýip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ýazýarlar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Olaryň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pikirine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görä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atmosferada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uglerodyň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dioksidi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ýokarlansa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onuň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bilen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bagly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bolan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fotosintez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hem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ýokarlanýar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şeýle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-de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klimatyň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çyglylygy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ýokarlanyp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tebigy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fitosenozlaryň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önümliligi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ýokarlanyp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tokaýlarda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sähralarda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dag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eteklerinde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çölde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şeýle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-de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agrosenozlarda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medeni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ösümlikleriň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ösýän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ýerlerinde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baglarda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gowaça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bugdaý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ekilen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ýerlerde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önümliligiň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ýokarlanýandygyny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belleýarler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915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240804"/>
            <a:ext cx="11236037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	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Ýeriň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ozon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gatlagy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we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ony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goramagyň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meseleleri</a:t>
            </a:r>
            <a:endParaRPr lang="en-US" sz="32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Atmosferanyň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düzümini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düzüjileriň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ozondyr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(O3).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gelşi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dargamagy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Günüň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ultramelewşe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şöhlelerini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ýuwutmagy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özüne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siňdirmegi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baglanyşykly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şöhleler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janly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organizmlere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heläk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ediji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Ozonyň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geliş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mehanizmi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kislorodyň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molekulasy</a:t>
            </a:r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ultramelewşe</a:t>
            </a:r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şöhleleriň</a:t>
            </a:r>
            <a:r>
              <a:rPr lang="tk-TM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täsirinde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dargap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fotodissosirlenip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35-45 km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beýiklikde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örän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çalt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ozonyň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gelmesi</a:t>
            </a:r>
            <a:endParaRPr lang="en-US" sz="2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geçýär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ozonyň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maksimal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konsentrasiýasy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atmosferanyň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20-25 km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beýikliginde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ýerleşýär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ýagdaý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gatlaklarda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ozonyň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dargamagy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aşaky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gatlaklara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seredende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bolýanlygy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aşaky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gatlaklarda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ozonyň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dargamak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derejesiniň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pes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bolýanlygy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düşündirýär</a:t>
            </a:r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wagtyň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özünde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ozonyň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gün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şöhleleriniň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täsirinde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dargamagy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netijesinde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atomar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molekulýar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kislorod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0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2406" y="446129"/>
            <a:ext cx="11247813" cy="55399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Ozonyň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mukdary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tebigatda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hakykat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ýüzünde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azalmaýar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Kislorodyň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atorny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şol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bir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wagtda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kislorodyň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molekulasy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bilen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birleşip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täzeden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ozony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emele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getirýär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Diňe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iň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soňky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reaksiýada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geçýän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shemada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onuň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dargamagy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bolup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geçýär</a:t>
            </a:r>
            <a:r>
              <a:rPr lang="tk-TM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Zynjyr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reaksiýasy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ýagdaýynda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(2)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şu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tk-TM" sz="2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ozon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reaksiýanyň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tizleşmegine</a:t>
            </a:r>
            <a:r>
              <a:rPr lang="tk-TM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atomlar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tk-TM" sz="2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kislorod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tk-TM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alyp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baryp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ähli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stratosferada</a:t>
            </a:r>
            <a:endParaRPr lang="tk-TM" sz="2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ozonyň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konsentrasiýasynyň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peselmegine</a:t>
            </a:r>
            <a:endParaRPr lang="tk-TM" sz="2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getirýär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Ozon</a:t>
            </a:r>
            <a:r>
              <a:rPr lang="tk-TM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gatlagyna</a:t>
            </a:r>
            <a:r>
              <a:rPr lang="tk-TM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köp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halatlarda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tk-TM" sz="2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‚‚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Ozon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ekrany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’’ hem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diýilýär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r>
              <a:rPr lang="tk-TM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tmosferada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tk-TM" sz="2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ozonyň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umumy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mukdary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atmosferada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tk-TM" sz="2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3,3∙109t.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Ozonyň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molekulasynyň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ýaşaýyş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tk-TM" sz="2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dowamlylygy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atmosferada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50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gije-gündize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tk-TM" sz="2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barabardyr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  <a:endParaRPr lang="tk-TM" sz="2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endParaRPr lang="en-US" b="1" dirty="0" smtClean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418" y="1740374"/>
            <a:ext cx="5278582" cy="51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0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1" y="404844"/>
            <a:ext cx="113468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Ozonyň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ortaça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ýyl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boýunça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ozonosfera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gatlagynda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mukdary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300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dobson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birligine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(DE)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bolup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onda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bir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dobson</a:t>
            </a:r>
            <a:r>
              <a:rPr lang="tk-TM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Dobsonyň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birligi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  <a:p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birligi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adaty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(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nusgalyk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)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basyşda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we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temperaturada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0,001sm-e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deňdir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(5.2-nji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surat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). Eger-de,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ozony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gomogen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gatlak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görnüşinde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tapawutlandyryp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bolan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bolsa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onda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onuň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galyňlygy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0,17-0,40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sm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-den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artyk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bolmazdy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Atmosferanyň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dykyzlygy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ýokary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göterildigimizçe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aşak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düşýär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deňiz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derejesinde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onuň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dykyzlygy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0,01 gr/sm2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bolup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dykyzlygyndan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1000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esse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aşakdyr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</a:p>
          <a:p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Atmosferanyň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ýaşaýyş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nukdaý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nazaryndan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goragy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ýokdur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Ýöne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örän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ýeňiljek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howa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kosmosdan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gelýän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şöhlelerden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janly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organizmleri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goraýan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durnukly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gorag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gatlagydyr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Bu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gatlagy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böwsüp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geçmäge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diňe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uly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göwrümli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meteoritler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ukyplydyr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893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6" y="177668"/>
            <a:ext cx="114161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Tebigatda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atmosferanyň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düzüminde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ozon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örän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azajyk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hem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bolsa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atmosferadaky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bolup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geçýän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proseslerde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gaty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ähmiýetlidir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3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atomly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kisloroda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ozon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diýlip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aýdylýar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Ozon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gatlagy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özboluşly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örtük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galkan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bolup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janly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bedenleri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ýer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togalagynda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ýaşaýan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janly-jandarlary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adamlary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günüň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ultramelewşe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zyýanly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şöhleleriniň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täsirinden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gorap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saklaýar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Tebigatda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ozon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(O3)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ultramelewşe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gün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radiasiýasynyň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0,22-0,29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mkm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tolkun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uzynlykly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şöhlelerini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özüne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siňdirmäge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ukyplydyr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Ozon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atmosferanyň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şertli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ýagdaýda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bölünen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tk-TM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2-nji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gatlagynda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stratosferada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emele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gelip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kislorodyň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molekulasyna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gün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radiasiýasynyň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täsir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etmegi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netijesinde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ozonyň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emele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gelmegi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bolup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geçýär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Gün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radiasiýasy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kislorodyň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molekulasyna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O2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täsir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edende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kislorodyň</a:t>
            </a:r>
            <a:r>
              <a:rPr lang="tk-TM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atomlaryna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dargap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soňra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atomlar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öz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gezeginde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kislorodyň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molekulasy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bilen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birleşip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ozony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(O3)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emele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getirýär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28610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782" y="349286"/>
            <a:ext cx="113745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Ozonyň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şeýle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-de belli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bir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ýagdaýda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stratosferanyň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termal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düzümini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kesgitleýändigini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ylym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tassyklaýar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Ozon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gatlagy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ozonosfera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ähli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ýer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togalagyny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gurşap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alyp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, 10-50 km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beýiklikde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ýerleşýär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Onuň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maksimal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konsentrasiýasy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tk-TM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20-25 km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bolýar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Atmosferanyň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şertli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ýagdaýda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bölünen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stratosfera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gatlagynda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90%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ozon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ýerleşendir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Ozonyň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emele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geliş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tizligi</a:t>
            </a:r>
            <a:r>
              <a:rPr lang="tk-TM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gün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şöhleleriň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kuwwatlylygyna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baglydyr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</a:p>
          <a:p>
            <a:pPr algn="just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Şol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bir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wagtyň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özünde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hem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ozonyň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zaýalanmagy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dargamagy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bolup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geçýär</a:t>
            </a:r>
            <a:r>
              <a:rPr lang="tk-TM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Atmosferanyň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ýokary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böleginde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hlorftoruglerodlar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(HFU)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gün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şöhleleriniň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täsiri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netijesinde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dargap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özlerinden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erkin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hlor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atomlaryny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l) </a:t>
            </a:r>
          </a:p>
          <a:p>
            <a:pPr algn="just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bölüp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çykarýarlar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5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4" y="335294"/>
            <a:ext cx="111806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Şu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atomlar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ozon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(O3)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bilen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reaksiýa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girip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hloryň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oksidini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emele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getirýär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Hloryň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oksidi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soňra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beýleki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kislorodyň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atomlary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bilen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reagirleşip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ýene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-de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hloryň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atomlaryny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emele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getirip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olar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hem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ozonyň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(O3)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beýleki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molekulalary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bilen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reaksiýa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girip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bilýärler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Köp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alymlaryň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pikirine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görä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ozony</a:t>
            </a:r>
            <a:r>
              <a:rPr lang="tk-TM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dargadyjy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hloftoruglerodlaryň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freonlaryň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köp</a:t>
            </a:r>
            <a:r>
              <a:rPr lang="tk-TM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ulanmagy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diýip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ýazýarlar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Olar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sowadyjy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holodilnikleriň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sowadyş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ulgamyny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doldurmakda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peýdalanyp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gelnipdir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66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47891"/>
              </p:ext>
            </p:extLst>
          </p:nvPr>
        </p:nvGraphicFramePr>
        <p:xfrm>
          <a:off x="581892" y="387931"/>
          <a:ext cx="10889672" cy="59020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{00A15C55-8517-42AA-B614-E9B94910E393}</a:tableStyleId>
              </a:tblPr>
              <a:tblGrid>
                <a:gridCol w="3864476">
                  <a:extLst>
                    <a:ext uri="{9D8B030D-6E8A-4147-A177-3AD203B41FA5}">
                      <a16:colId xmlns:a16="http://schemas.microsoft.com/office/drawing/2014/main" val="2223927301"/>
                    </a:ext>
                  </a:extLst>
                </a:gridCol>
                <a:gridCol w="3687298">
                  <a:extLst>
                    <a:ext uri="{9D8B030D-6E8A-4147-A177-3AD203B41FA5}">
                      <a16:colId xmlns:a16="http://schemas.microsoft.com/office/drawing/2014/main" val="1660377888"/>
                    </a:ext>
                  </a:extLst>
                </a:gridCol>
                <a:gridCol w="1580979">
                  <a:extLst>
                    <a:ext uri="{9D8B030D-6E8A-4147-A177-3AD203B41FA5}">
                      <a16:colId xmlns:a16="http://schemas.microsoft.com/office/drawing/2014/main" val="1321333927"/>
                    </a:ext>
                  </a:extLst>
                </a:gridCol>
                <a:gridCol w="1756919">
                  <a:extLst>
                    <a:ext uri="{9D8B030D-6E8A-4147-A177-3AD203B41FA5}">
                      <a16:colId xmlns:a16="http://schemas.microsoft.com/office/drawing/2014/main" val="1502773490"/>
                    </a:ext>
                  </a:extLst>
                </a:gridCol>
              </a:tblGrid>
              <a:tr h="16324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Gaz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Atmosferadaky konsentrasiýasy (10</a:t>
                      </a:r>
                      <a:r>
                        <a:rPr lang="ru-RU" sz="1400" baseline="30000">
                          <a:effectLst/>
                        </a:rPr>
                        <a:t>9</a:t>
                      </a:r>
                      <a:r>
                        <a:rPr lang="ru-RU" sz="1400">
                          <a:effectLst/>
                        </a:rPr>
                        <a:t> howanyň molekulasynda)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Ýyllyk trendler (%)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Ýaşaýyş dowam-lylygy (ýyl)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8202045"/>
                  </a:ext>
                </a:extLst>
              </a:tr>
              <a:tr h="388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CFCl</a:t>
                      </a:r>
                      <a:r>
                        <a:rPr lang="ru-RU" sz="1400" baseline="-25000">
                          <a:effectLst/>
                        </a:rPr>
                        <a:t>3 </a:t>
                      </a:r>
                      <a:r>
                        <a:rPr lang="ru-RU" sz="1400">
                          <a:effectLst/>
                        </a:rPr>
                        <a:t>(HFU-11)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 dirty="0">
                          <a:effectLst/>
                        </a:rPr>
                        <a:t>0,226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sq-AL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5505990"/>
                  </a:ext>
                </a:extLst>
              </a:tr>
              <a:tr h="388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 dirty="0">
                          <a:effectLst/>
                        </a:rPr>
                        <a:t>CF</a:t>
                      </a:r>
                      <a:r>
                        <a:rPr lang="ru-RU" sz="1400" baseline="-250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Cl (HFU-12)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 dirty="0">
                          <a:effectLst/>
                        </a:rPr>
                        <a:t>0,392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4,3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111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7256023"/>
                  </a:ext>
                </a:extLst>
              </a:tr>
              <a:tr h="388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C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F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Cl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 (HFU-113)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 dirty="0">
                          <a:effectLst/>
                        </a:rPr>
                        <a:t>0,032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11,3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079081"/>
                  </a:ext>
                </a:extLst>
              </a:tr>
              <a:tr h="388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CF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BrCl (galon-1211)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 dirty="0">
                          <a:effectLst/>
                        </a:rPr>
                        <a:t>0,001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4270559"/>
                  </a:ext>
                </a:extLst>
              </a:tr>
              <a:tr h="388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CF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Br (gallon-1301)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0,002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110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63568"/>
                  </a:ext>
                </a:extLst>
              </a:tr>
              <a:tr h="388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CH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CCl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0,139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 dirty="0">
                          <a:effectLst/>
                        </a:rPr>
                        <a:t>4,5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2180658"/>
                  </a:ext>
                </a:extLst>
              </a:tr>
              <a:tr h="388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CHClF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0,092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0545926"/>
                  </a:ext>
                </a:extLst>
              </a:tr>
              <a:tr h="388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N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307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0,2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 dirty="0">
                          <a:effectLst/>
                        </a:rPr>
                        <a:t>150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3705295"/>
                  </a:ext>
                </a:extLst>
              </a:tr>
              <a:tr h="388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CH</a:t>
                      </a:r>
                      <a:r>
                        <a:rPr lang="ru-RU" sz="1400" baseline="-25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1638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0424341"/>
                  </a:ext>
                </a:extLst>
              </a:tr>
              <a:tr h="388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CO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103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 dirty="0">
                          <a:effectLst/>
                        </a:rPr>
                        <a:t>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7679332"/>
                  </a:ext>
                </a:extLst>
              </a:tr>
              <a:tr h="388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CO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345·10</a:t>
                      </a:r>
                      <a:r>
                        <a:rPr lang="ru-RU" sz="1400" baseline="30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>
                          <a:effectLst/>
                        </a:rPr>
                        <a:t>0,4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3009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2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4" y="293961"/>
            <a:ext cx="11637818" cy="60939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k-TM" sz="3000" b="1" dirty="0">
                <a:ln/>
                <a:solidFill>
                  <a:schemeClr val="accent3"/>
                </a:solidFill>
              </a:rPr>
              <a:t>T</a:t>
            </a:r>
            <a:r>
              <a:rPr lang="en-US" sz="3000" b="1" dirty="0" err="1" smtClean="0">
                <a:ln/>
                <a:solidFill>
                  <a:schemeClr val="accent3"/>
                </a:solidFill>
              </a:rPr>
              <a:t>ablisada</a:t>
            </a:r>
            <a:r>
              <a:rPr lang="en-US" sz="3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berlen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birleşmeleriň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arasynda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häzirki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döwürde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iň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howply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(HFU), (HFU-11), (HFU-12)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hasaplanýar</a:t>
            </a:r>
            <a:r>
              <a:rPr lang="en-US" sz="3000" b="1" dirty="0">
                <a:ln/>
                <a:solidFill>
                  <a:schemeClr val="accent3"/>
                </a:solidFill>
              </a:rPr>
              <a:t>.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Olar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ýangyny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söndürmekde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sowadyjylar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görnüşinde</a:t>
            </a:r>
            <a:r>
              <a:rPr lang="en-US" sz="3000" b="1" dirty="0">
                <a:ln/>
                <a:solidFill>
                  <a:schemeClr val="accent3"/>
                </a:solidFill>
              </a:rPr>
              <a:t>,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şeýle</a:t>
            </a:r>
            <a:r>
              <a:rPr lang="en-US" sz="3000" b="1" dirty="0">
                <a:ln/>
                <a:solidFill>
                  <a:schemeClr val="accent3"/>
                </a:solidFill>
              </a:rPr>
              <a:t>-de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dürli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laklary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we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reňk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beriji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boýaglary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sepmekde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giňden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peydalanylýpdyr</a:t>
            </a:r>
            <a:r>
              <a:rPr lang="en-US" sz="3000" b="1" dirty="0">
                <a:ln/>
                <a:solidFill>
                  <a:schemeClr val="accent3"/>
                </a:solidFill>
              </a:rPr>
              <a:t>. (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Ylym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we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adamzat</a:t>
            </a:r>
            <a:r>
              <a:rPr lang="en-US" sz="3000" b="1" dirty="0">
                <a:ln/>
                <a:solidFill>
                  <a:schemeClr val="accent3"/>
                </a:solidFill>
              </a:rPr>
              <a:t>, M., 1990).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Ýöne</a:t>
            </a:r>
            <a:r>
              <a:rPr lang="en-US" sz="3000" b="1" dirty="0">
                <a:ln/>
                <a:solidFill>
                  <a:schemeClr val="accent3"/>
                </a:solidFill>
              </a:rPr>
              <a:t>,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şu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ýagdaýlary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öwrenip</a:t>
            </a:r>
            <a:r>
              <a:rPr lang="en-US" sz="3000" b="1" dirty="0">
                <a:ln/>
                <a:solidFill>
                  <a:schemeClr val="accent3"/>
                </a:solidFill>
              </a:rPr>
              <a:t>, 1987-nji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ýylda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Monreal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şäherinde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ozon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gatlagyny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dargadyjy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maddalary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öndürmezlik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barasynda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döwletleriň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arasynda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beýan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kabul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edildi</a:t>
            </a:r>
            <a:r>
              <a:rPr lang="en-US" sz="3000" b="1" dirty="0">
                <a:ln/>
                <a:solidFill>
                  <a:schemeClr val="accent3"/>
                </a:solidFill>
              </a:rPr>
              <a:t>.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Wena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konwensiýasy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Monreal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beýany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(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protokoly</a:t>
            </a:r>
            <a:r>
              <a:rPr lang="en-US" sz="3000" b="1" dirty="0">
                <a:ln/>
                <a:solidFill>
                  <a:schemeClr val="accent3"/>
                </a:solidFill>
              </a:rPr>
              <a:t>)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ylmyň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adama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hyzmat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etmeginiň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ýönekeý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mysalydyr</a:t>
            </a:r>
            <a:r>
              <a:rPr lang="en-US" sz="3000" b="1" dirty="0">
                <a:ln/>
                <a:solidFill>
                  <a:schemeClr val="accent3"/>
                </a:solidFill>
              </a:rPr>
              <a:t>.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Ýer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togalagy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boýunça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hlorftoruglerodlaryň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artykmaç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-1300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müň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tonna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töweregi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öndürilmegi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atmosferanyň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ozon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gatlagynyň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zaýalanmagynyň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düýp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esasyny</a:t>
            </a:r>
            <a:r>
              <a:rPr lang="en-US" sz="3000" b="1" dirty="0">
                <a:ln/>
                <a:solidFill>
                  <a:schemeClr val="accent3"/>
                </a:solidFill>
              </a:rPr>
              <a:t> </a:t>
            </a:r>
            <a:r>
              <a:rPr lang="en-US" sz="3000" b="1" dirty="0" err="1">
                <a:ln/>
                <a:solidFill>
                  <a:schemeClr val="accent3"/>
                </a:solidFill>
              </a:rPr>
              <a:t>düzýär</a:t>
            </a:r>
            <a:r>
              <a:rPr lang="en-US" sz="3000" b="1" dirty="0">
                <a:ln/>
                <a:solidFill>
                  <a:schemeClr val="accent3"/>
                </a:solidFill>
              </a:rPr>
              <a:t>.</a:t>
            </a:r>
            <a:endParaRPr lang="ru-RU" sz="3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16513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1_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6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10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11.xml><?xml version="1.0" encoding="utf-8"?>
<a:themeOverride xmlns:a="http://schemas.openxmlformats.org/drawingml/2006/main">
  <a:clrScheme name="Желтый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1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3.xml><?xml version="1.0" encoding="utf-8"?>
<a:themeOverride xmlns:a="http://schemas.openxmlformats.org/drawingml/2006/main">
  <a:clrScheme name="Зеленый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Красный и фиолетовый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Фиолетовый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5.xml><?xml version="1.0" encoding="utf-8"?>
<a:themeOverride xmlns:a="http://schemas.openxmlformats.org/drawingml/2006/main">
  <a:clrScheme name="Индикатор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Синий и зеленый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7.xml><?xml version="1.0" encoding="utf-8"?>
<a:themeOverride xmlns:a="http://schemas.openxmlformats.org/drawingml/2006/main">
  <a:clrScheme name="Фиолетовый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8.xml><?xml version="1.0" encoding="utf-8"?>
<a:themeOverride xmlns:a="http://schemas.openxmlformats.org/drawingml/2006/main">
  <a:clrScheme name="Фиолетовый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9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</TotalTime>
  <Words>1398</Words>
  <Application>Microsoft Office PowerPoint</Application>
  <PresentationFormat>Широкоэкранный</PresentationFormat>
  <Paragraphs>172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Times New Roman</vt:lpstr>
      <vt:lpstr>Trebuchet MS</vt:lpstr>
      <vt:lpstr>Wingdings 3</vt:lpstr>
      <vt:lpstr>Ретро</vt:lpstr>
      <vt:lpstr>Аспект</vt:lpstr>
      <vt:lpstr>1_Аспект</vt:lpstr>
      <vt:lpstr>Ион</vt:lpstr>
      <vt:lpstr>1_Ион</vt:lpstr>
      <vt:lpstr>Сектор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2019-10-12T18:36:48Z</dcterms:created>
  <dcterms:modified xsi:type="dcterms:W3CDTF">2019-10-15T18:59:18Z</dcterms:modified>
</cp:coreProperties>
</file>