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04.04.2016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go.mail.ru/search_images?q=%D0%B0%D0%B2%D0%B8%D1%86%D0%B5%D0%BD%D0%BD%D0%B0%20%D0%B1%D0%B8%D0%BE%D0%B3%D1%80%D0%B0%D1%84%D0%B8%D1%8F&amp;rch=l&amp;fr=rc"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hack.u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err="1" smtClean="0">
                <a:solidFill>
                  <a:schemeClr val="accent1">
                    <a:lumMod val="75000"/>
                  </a:schemeClr>
                </a:solidFill>
                <a:latin typeface="Times New Roman" pitchFamily="18" charset="0"/>
                <a:cs typeface="Times New Roman" pitchFamily="18" charset="0"/>
              </a:rPr>
              <a:t>Tema</a:t>
            </a:r>
            <a:r>
              <a:rPr lang="en-US" b="1" dirty="0" smtClean="0">
                <a:solidFill>
                  <a:schemeClr val="accent1">
                    <a:lumMod val="75000"/>
                  </a:schemeClr>
                </a:solidFill>
                <a:latin typeface="Times New Roman" pitchFamily="18" charset="0"/>
                <a:cs typeface="Times New Roman" pitchFamily="18" charset="0"/>
              </a:rPr>
              <a:t>: </a:t>
            </a:r>
            <a:r>
              <a:rPr lang="sq-AL" b="1" dirty="0" smtClean="0">
                <a:solidFill>
                  <a:schemeClr val="accent1">
                    <a:lumMod val="75000"/>
                  </a:schemeClr>
                </a:solidFill>
                <a:latin typeface="Times New Roman" pitchFamily="18" charset="0"/>
                <a:cs typeface="Times New Roman" pitchFamily="18" charset="0"/>
              </a:rPr>
              <a:t>X-XVI asyrda </a:t>
            </a:r>
            <a:r>
              <a:rPr lang="ru-RU" b="1" dirty="0" err="1" smtClean="0">
                <a:solidFill>
                  <a:schemeClr val="accent1">
                    <a:lumMod val="75000"/>
                  </a:schemeClr>
                </a:solidFill>
                <a:latin typeface="Times New Roman" pitchFamily="18" charset="0"/>
                <a:cs typeface="Times New Roman" pitchFamily="18" charset="0"/>
              </a:rPr>
              <a:t>türkmen</a:t>
            </a:r>
            <a:r>
              <a:rPr lang="ru-RU" b="1" dirty="0" smtClean="0">
                <a:solidFill>
                  <a:schemeClr val="accent1">
                    <a:lumMod val="75000"/>
                  </a:schemeClr>
                </a:solidFill>
                <a:latin typeface="Times New Roman" pitchFamily="18" charset="0"/>
                <a:cs typeface="Times New Roman" pitchFamily="18" charset="0"/>
              </a:rPr>
              <a:t> </a:t>
            </a:r>
            <a:r>
              <a:rPr lang="ru-RU" b="1" dirty="0" err="1" smtClean="0">
                <a:solidFill>
                  <a:schemeClr val="accent1">
                    <a:lumMod val="75000"/>
                  </a:schemeClr>
                </a:solidFill>
                <a:latin typeface="Times New Roman" pitchFamily="18" charset="0"/>
                <a:cs typeface="Times New Roman" pitchFamily="18" charset="0"/>
              </a:rPr>
              <a:t>halkynyň</a:t>
            </a:r>
            <a:r>
              <a:rPr lang="ru-RU" b="1" dirty="0" smtClean="0">
                <a:solidFill>
                  <a:schemeClr val="accent1">
                    <a:lumMod val="75000"/>
                  </a:schemeClr>
                </a:solidFill>
                <a:latin typeface="Times New Roman" pitchFamily="18" charset="0"/>
                <a:cs typeface="Times New Roman" pitchFamily="18" charset="0"/>
              </a:rPr>
              <a:t> </a:t>
            </a:r>
            <a:r>
              <a:rPr lang="ru-RU" b="1" dirty="0" err="1" smtClean="0">
                <a:solidFill>
                  <a:schemeClr val="accent1">
                    <a:lumMod val="75000"/>
                  </a:schemeClr>
                </a:solidFill>
                <a:latin typeface="Times New Roman" pitchFamily="18" charset="0"/>
                <a:cs typeface="Times New Roman" pitchFamily="18" charset="0"/>
              </a:rPr>
              <a:t>medeniýeti</a:t>
            </a:r>
            <a:r>
              <a:rPr lang="sq-AL" b="1" dirty="0" smtClean="0">
                <a:solidFill>
                  <a:schemeClr val="accent1">
                    <a:lumMod val="75000"/>
                  </a:schemeClr>
                </a:solidFill>
                <a:latin typeface="Times New Roman" pitchFamily="18" charset="0"/>
                <a:cs typeface="Times New Roman" pitchFamily="18" charset="0"/>
              </a:rPr>
              <a:t>.</a:t>
            </a:r>
            <a:endParaRPr lang="ru-RU"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935480"/>
            <a:ext cx="8572560" cy="4565354"/>
          </a:xfrm>
        </p:spPr>
        <p:txBody>
          <a:bodyPr>
            <a:normAutofit/>
          </a:bodyPr>
          <a:lstStyle/>
          <a:p>
            <a:pPr algn="ctr"/>
            <a:r>
              <a:rPr lang="sq-AL" sz="3200" b="1" dirty="0" smtClean="0">
                <a:latin typeface="Aharoni" pitchFamily="2" charset="-79"/>
                <a:cs typeface="Aharoni" pitchFamily="2" charset="-79"/>
              </a:rPr>
              <a:t>Meýilnama:</a:t>
            </a:r>
            <a:endParaRPr lang="ru-RU" sz="3200" dirty="0" smtClean="0">
              <a:cs typeface="Aharoni" pitchFamily="2" charset="-79"/>
            </a:endParaRPr>
          </a:p>
          <a:p>
            <a:pPr lvl="0"/>
            <a:r>
              <a:rPr lang="ru-RU" sz="3200" b="1" dirty="0" smtClean="0"/>
              <a:t> </a:t>
            </a:r>
            <a:r>
              <a:rPr lang="sq-AL" sz="3200" b="1" dirty="0" smtClean="0"/>
              <a:t>X-XVI asyrlarda ylmyň we medeniýetiň ösüşiniň aýratynlyklary.</a:t>
            </a:r>
            <a:endParaRPr lang="ru-RU" sz="3200" dirty="0" smtClean="0"/>
          </a:p>
          <a:p>
            <a:pPr lvl="0"/>
            <a:r>
              <a:rPr lang="sq-AL" sz="3200" b="1" dirty="0" smtClean="0"/>
              <a:t>X-XVI asyrlarda</a:t>
            </a:r>
            <a:r>
              <a:rPr lang="ru-RU" sz="3200" b="1" dirty="0" smtClean="0"/>
              <a:t> </a:t>
            </a:r>
            <a:r>
              <a:rPr lang="ru-RU" sz="3200" b="1" dirty="0" err="1" smtClean="0"/>
              <a:t>türkmenleriň</a:t>
            </a:r>
            <a:r>
              <a:rPr lang="ru-RU" sz="3200" b="1" dirty="0" smtClean="0"/>
              <a:t> </a:t>
            </a:r>
            <a:r>
              <a:rPr lang="ru-RU" sz="3200" b="1" dirty="0" err="1" smtClean="0"/>
              <a:t>maddy</a:t>
            </a:r>
            <a:r>
              <a:rPr lang="ru-RU" sz="3200" b="1" dirty="0" smtClean="0"/>
              <a:t> </a:t>
            </a:r>
            <a:r>
              <a:rPr lang="ru-RU" sz="3200" b="1" dirty="0" err="1" smtClean="0"/>
              <a:t>medeniýeti</a:t>
            </a:r>
            <a:r>
              <a:rPr lang="ru-RU" sz="3200" b="1" dirty="0" smtClean="0"/>
              <a:t>.</a:t>
            </a:r>
            <a:endParaRPr lang="ru-RU" sz="3200" dirty="0" smtClean="0"/>
          </a:p>
          <a:p>
            <a:pPr lvl="0"/>
            <a:r>
              <a:rPr lang="ru-RU" sz="3200" b="1" dirty="0" err="1" smtClean="0"/>
              <a:t>Beýik</a:t>
            </a:r>
            <a:r>
              <a:rPr lang="ru-RU" sz="3200" b="1" dirty="0" smtClean="0"/>
              <a:t> </a:t>
            </a:r>
            <a:r>
              <a:rPr lang="ru-RU" sz="3200" b="1" dirty="0" err="1" smtClean="0"/>
              <a:t>akyldarlar</a:t>
            </a:r>
            <a:r>
              <a:rPr lang="ru-RU" sz="3200" b="1" dirty="0" smtClean="0"/>
              <a:t> </a:t>
            </a:r>
            <a:r>
              <a:rPr lang="ru-RU" sz="3200" b="1" dirty="0" err="1" smtClean="0"/>
              <a:t>we</a:t>
            </a:r>
            <a:r>
              <a:rPr lang="ru-RU" sz="3200" b="1" dirty="0" smtClean="0"/>
              <a:t> </a:t>
            </a:r>
            <a:r>
              <a:rPr lang="ru-RU" sz="3200" b="1" dirty="0" err="1" smtClean="0"/>
              <a:t>olaryň</a:t>
            </a:r>
            <a:r>
              <a:rPr lang="ru-RU" sz="3200" b="1" dirty="0" smtClean="0"/>
              <a:t> </a:t>
            </a:r>
            <a:r>
              <a:rPr lang="ru-RU" sz="3200" b="1" dirty="0" err="1" smtClean="0"/>
              <a:t>döreden</a:t>
            </a:r>
            <a:r>
              <a:rPr lang="ru-RU" sz="3200" b="1" dirty="0" smtClean="0"/>
              <a:t> </a:t>
            </a:r>
            <a:r>
              <a:rPr lang="ru-RU" sz="3200" b="1" dirty="0" err="1" smtClean="0"/>
              <a:t>eserleri</a:t>
            </a:r>
            <a:r>
              <a:rPr lang="ru-RU" sz="3200" b="1" dirty="0" smtClean="0"/>
              <a:t>.</a:t>
            </a:r>
            <a:endParaRPr lang="ru-RU"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pPr algn="ctr"/>
            <a:r>
              <a:rPr lang="tr-TR" sz="5400" b="1" dirty="0" smtClean="0"/>
              <a:t>Il Arslany</a:t>
            </a:r>
            <a:r>
              <a:rPr lang="en-US" sz="5400" b="1" dirty="0" smtClean="0"/>
              <a:t>ň</a:t>
            </a:r>
            <a:r>
              <a:rPr lang="tr-TR" sz="5400" b="1" dirty="0" smtClean="0"/>
              <a:t> kümmeti.</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3438" y="1643050"/>
            <a:ext cx="4357718" cy="4572032"/>
          </a:xfrm>
        </p:spPr>
      </p:pic>
      <p:pic>
        <p:nvPicPr>
          <p:cNvPr id="6" name="Объект 8"/>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214282" y="1571612"/>
            <a:ext cx="4214842"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714380"/>
          </a:xfrm>
        </p:spPr>
        <p:txBody>
          <a:bodyPr>
            <a:normAutofit fontScale="90000"/>
          </a:bodyPr>
          <a:lstStyle/>
          <a:p>
            <a:r>
              <a:rPr lang="tr-TR" sz="5400" b="1" dirty="0" smtClean="0">
                <a:solidFill>
                  <a:srgbClr val="FF0000"/>
                </a:solidFill>
              </a:rPr>
              <a:t>Nejmeddin Kubrany</a:t>
            </a:r>
            <a:r>
              <a:rPr lang="ru-RU" sz="5400" b="1" dirty="0" err="1" smtClean="0">
                <a:solidFill>
                  <a:srgbClr val="FF0000"/>
                </a:solidFill>
              </a:rPr>
              <a:t>ň</a:t>
            </a:r>
            <a:r>
              <a:rPr lang="tr-TR" sz="5400" b="1" dirty="0" smtClean="0">
                <a:solidFill>
                  <a:srgbClr val="FF0000"/>
                </a:solidFill>
              </a:rPr>
              <a:t> kümmeti</a:t>
            </a:r>
            <a:r>
              <a:rPr lang="ru-RU" sz="5400" b="1" dirty="0" smtClean="0">
                <a:solidFill>
                  <a:srgbClr val="FF0000"/>
                </a:solidFill>
              </a:rPr>
              <a:t>.</a:t>
            </a:r>
            <a:endParaRPr lang="ru-RU" dirty="0">
              <a:solidFill>
                <a:srgbClr val="FF0000"/>
              </a:solidFill>
            </a:endParaRPr>
          </a:p>
        </p:txBody>
      </p:sp>
      <p:sp>
        <p:nvSpPr>
          <p:cNvPr id="5" name="Содержимое 4"/>
          <p:cNvSpPr>
            <a:spLocks noGrp="1"/>
          </p:cNvSpPr>
          <p:nvPr>
            <p:ph idx="1"/>
          </p:nvPr>
        </p:nvSpPr>
        <p:spPr/>
        <p:txBody>
          <a:bodyPr/>
          <a:lstStyle/>
          <a:p>
            <a:endParaRPr lang="ru-RU"/>
          </a:p>
        </p:txBody>
      </p:sp>
      <p:pic>
        <p:nvPicPr>
          <p:cNvPr id="6" name="Picture 2" descr="E:\TJDÖ\Taryhy   suratlar\BAYCHIP\291212-1.jpg"/>
          <p:cNvPicPr>
            <a:picLocks noChangeAspect="1" noChangeArrowheads="1"/>
          </p:cNvPicPr>
          <p:nvPr/>
        </p:nvPicPr>
        <p:blipFill>
          <a:blip r:embed="rId2" cstate="print"/>
          <a:srcRect/>
          <a:stretch>
            <a:fillRect/>
          </a:stretch>
        </p:blipFill>
        <p:spPr bwMode="auto">
          <a:xfrm>
            <a:off x="142844" y="1142984"/>
            <a:ext cx="9001156" cy="550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142844" y="642918"/>
            <a:ext cx="8786874" cy="5929354"/>
          </a:xfrm>
        </p:spPr>
        <p:txBody>
          <a:bodyPr>
            <a:normAutofit fontScale="92500" lnSpcReduction="20000"/>
          </a:bodyPr>
          <a:lstStyle/>
          <a:p>
            <a:pPr algn="just"/>
            <a:r>
              <a:rPr lang="cs-CZ" b="1" dirty="0" smtClean="0"/>
              <a:t>IX – XII asyrlada Türkmenistanyň teretoriýasynda şaher gurluşygynyň we arhitekturanyň güýç</a:t>
            </a:r>
            <a:r>
              <a:rPr lang="ru-RU" b="1" dirty="0" err="1" smtClean="0"/>
              <a:t>l</a:t>
            </a:r>
            <a:r>
              <a:rPr lang="cs-CZ" b="1" dirty="0" smtClean="0"/>
              <a:t>i ösen döwri hasaplanýar. Bu döwr</a:t>
            </a:r>
            <a:r>
              <a:rPr lang="ru-RU" b="1" dirty="0" err="1" smtClean="0"/>
              <a:t>ü</a:t>
            </a:r>
            <a:r>
              <a:rPr lang="cs-CZ" b="1" dirty="0" smtClean="0"/>
              <a:t>ň jaý gurluşygynda ussalar ý</a:t>
            </a:r>
            <a:r>
              <a:rPr lang="ru-RU" b="1" dirty="0" err="1" smtClean="0"/>
              <a:t>ö</a:t>
            </a:r>
            <a:r>
              <a:rPr lang="cs-CZ" b="1" dirty="0" smtClean="0"/>
              <a:t>rite ýasalan we nagyşlanan bişen kerpiçleri ulanypdyrlar. Mowzaleýleriň daşky diwarlary hem-de gümmezleri köple</a:t>
            </a:r>
            <a:r>
              <a:rPr lang="ru-RU" b="1" dirty="0" err="1" smtClean="0"/>
              <a:t>n</a:t>
            </a:r>
            <a:r>
              <a:rPr lang="cs-CZ" b="1" dirty="0" smtClean="0"/>
              <a:t>ç mawy syrçalar bilen bezelipdir. Nusaý, Ỳazyr, Merw, Abywerd, Kufen, Sarahs, Gürgenç, Yzmykşir, Dahystan, Amyl ýaly şäherler has abadanlaşypdyr we meýdany giňelipdir. </a:t>
            </a:r>
            <a:r>
              <a:rPr lang="en-US" b="1" dirty="0" err="1" smtClean="0"/>
              <a:t>Merwiň</a:t>
            </a:r>
            <a:r>
              <a:rPr lang="en-US" b="1" dirty="0" smtClean="0"/>
              <a:t> </a:t>
            </a:r>
            <a:r>
              <a:rPr lang="en-US" b="1" dirty="0" err="1" smtClean="0"/>
              <a:t>şäher</a:t>
            </a:r>
            <a:r>
              <a:rPr lang="en-US" b="1" dirty="0" smtClean="0"/>
              <a:t> </a:t>
            </a:r>
            <a:r>
              <a:rPr lang="en-US" b="1" dirty="0" err="1" smtClean="0"/>
              <a:t>etekleri</a:t>
            </a:r>
            <a:r>
              <a:rPr lang="en-US" b="1" dirty="0" smtClean="0"/>
              <a:t> </a:t>
            </a:r>
            <a:r>
              <a:rPr lang="en-US" b="1" dirty="0" err="1" smtClean="0"/>
              <a:t>bilen</a:t>
            </a:r>
            <a:r>
              <a:rPr lang="en-US" b="1" dirty="0" smtClean="0"/>
              <a:t> </a:t>
            </a:r>
            <a:r>
              <a:rPr lang="en-US" b="1" dirty="0" err="1" smtClean="0"/>
              <a:t>tutýan</a:t>
            </a:r>
            <a:r>
              <a:rPr lang="en-US" b="1" dirty="0" smtClean="0"/>
              <a:t> </a:t>
            </a:r>
            <a:r>
              <a:rPr lang="en-US" b="1" dirty="0" err="1" smtClean="0"/>
              <a:t>meýdany</a:t>
            </a:r>
            <a:r>
              <a:rPr lang="en-US" b="1" dirty="0" smtClean="0"/>
              <a:t> 60 </a:t>
            </a:r>
            <a:r>
              <a:rPr lang="en-US" b="1" dirty="0" err="1" smtClean="0"/>
              <a:t>kw.k</a:t>
            </a:r>
            <a:r>
              <a:rPr lang="ru-RU" b="1" dirty="0" err="1" smtClean="0"/>
              <a:t>m</a:t>
            </a:r>
            <a:r>
              <a:rPr lang="en-US" b="1" dirty="0" smtClean="0"/>
              <a:t>. </a:t>
            </a:r>
            <a:r>
              <a:rPr lang="en-US" b="1" dirty="0" err="1" smtClean="0"/>
              <a:t>barabar</a:t>
            </a:r>
            <a:r>
              <a:rPr lang="en-US" b="1" dirty="0" smtClean="0"/>
              <a:t> </a:t>
            </a:r>
            <a:r>
              <a:rPr lang="en-US" b="1" dirty="0" err="1" smtClean="0"/>
              <a:t>bolupdyr</a:t>
            </a:r>
            <a:r>
              <a:rPr lang="en-US" b="1" dirty="0" smtClean="0"/>
              <a:t>. </a:t>
            </a:r>
            <a:r>
              <a:rPr lang="en-US" b="1" dirty="0" err="1" smtClean="0"/>
              <a:t>Şäher</a:t>
            </a:r>
            <a:r>
              <a:rPr lang="en-US" b="1" dirty="0" smtClean="0"/>
              <a:t> </a:t>
            </a:r>
            <a:r>
              <a:rPr lang="en-US" b="1" dirty="0" err="1" smtClean="0"/>
              <a:t>diwarlaryň</a:t>
            </a:r>
            <a:r>
              <a:rPr lang="en-US" b="1" dirty="0" smtClean="0"/>
              <a:t> </a:t>
            </a:r>
            <a:r>
              <a:rPr lang="en-US" b="1" dirty="0" err="1" smtClean="0"/>
              <a:t>içindäki</a:t>
            </a:r>
            <a:r>
              <a:rPr lang="en-US" b="1" dirty="0" smtClean="0"/>
              <a:t> </a:t>
            </a:r>
            <a:r>
              <a:rPr lang="en-US" b="1" dirty="0" err="1" smtClean="0"/>
              <a:t>ilaty</a:t>
            </a:r>
            <a:r>
              <a:rPr lang="en-US" b="1" dirty="0" smtClean="0"/>
              <a:t> 250 </a:t>
            </a:r>
            <a:r>
              <a:rPr lang="en-US" b="1" dirty="0" err="1" smtClean="0"/>
              <a:t>müň</a:t>
            </a:r>
            <a:r>
              <a:rPr lang="en-US" b="1" dirty="0" smtClean="0"/>
              <a:t> </a:t>
            </a:r>
            <a:r>
              <a:rPr lang="en-US" b="1" dirty="0" err="1" smtClean="0"/>
              <a:t>adama</a:t>
            </a:r>
            <a:r>
              <a:rPr lang="en-US" b="1" dirty="0" smtClean="0"/>
              <a:t> </a:t>
            </a:r>
            <a:r>
              <a:rPr lang="en-US" b="1" dirty="0" err="1" smtClean="0"/>
              <a:t>ýetipdir</a:t>
            </a:r>
            <a:r>
              <a:rPr lang="en-US" b="1" dirty="0" smtClean="0"/>
              <a:t>. </a:t>
            </a:r>
            <a:r>
              <a:rPr lang="en-US" b="1" dirty="0" err="1" smtClean="0"/>
              <a:t>Gürgenç</a:t>
            </a:r>
            <a:r>
              <a:rPr lang="en-US" b="1" dirty="0" smtClean="0"/>
              <a:t> </a:t>
            </a:r>
            <a:r>
              <a:rPr lang="en-US" b="1" dirty="0" err="1" smtClean="0"/>
              <a:t>şäheri</a:t>
            </a:r>
            <a:r>
              <a:rPr lang="en-US" b="1" dirty="0" smtClean="0"/>
              <a:t> hem </a:t>
            </a:r>
            <a:r>
              <a:rPr lang="en-US" b="1" dirty="0" err="1" smtClean="0"/>
              <a:t>ymaratlaryň</a:t>
            </a:r>
            <a:r>
              <a:rPr lang="en-US" b="1" dirty="0" smtClean="0"/>
              <a:t> </a:t>
            </a:r>
            <a:r>
              <a:rPr lang="en-US" b="1" dirty="0" err="1" smtClean="0"/>
              <a:t>owadanlygy</a:t>
            </a:r>
            <a:r>
              <a:rPr lang="en-US" b="1" dirty="0" smtClean="0"/>
              <a:t> </a:t>
            </a:r>
            <a:r>
              <a:rPr lang="en-US" b="1" dirty="0" err="1" smtClean="0"/>
              <a:t>bilen</a:t>
            </a:r>
            <a:r>
              <a:rPr lang="en-US" b="1" dirty="0" smtClean="0"/>
              <a:t> </a:t>
            </a:r>
            <a:r>
              <a:rPr lang="en-US" b="1" dirty="0" err="1" smtClean="0"/>
              <a:t>tapawutlanypdyr</a:t>
            </a:r>
            <a:r>
              <a:rPr lang="en-US" b="1" dirty="0" smtClean="0"/>
              <a:t>. </a:t>
            </a:r>
            <a:r>
              <a:rPr lang="en-US" b="1" dirty="0" err="1" smtClean="0"/>
              <a:t>Şäher</a:t>
            </a:r>
            <a:r>
              <a:rPr lang="en-US" b="1" dirty="0" smtClean="0"/>
              <a:t> </a:t>
            </a:r>
            <a:r>
              <a:rPr lang="en-US" b="1" dirty="0" err="1" smtClean="0"/>
              <a:t>abadançylygynyň</a:t>
            </a:r>
            <a:r>
              <a:rPr lang="en-US" b="1" dirty="0" smtClean="0"/>
              <a:t> </a:t>
            </a:r>
            <a:r>
              <a:rPr lang="en-US" b="1" dirty="0" err="1" smtClean="0"/>
              <a:t>esasy</a:t>
            </a:r>
            <a:r>
              <a:rPr lang="en-US" b="1" dirty="0" smtClean="0"/>
              <a:t> </a:t>
            </a:r>
            <a:r>
              <a:rPr lang="en-US" b="1" dirty="0" err="1" smtClean="0"/>
              <a:t>alamatlarynyň</a:t>
            </a:r>
            <a:r>
              <a:rPr lang="en-US" b="1" dirty="0" smtClean="0"/>
              <a:t>  </a:t>
            </a:r>
            <a:r>
              <a:rPr lang="en-US" b="1" dirty="0" err="1" smtClean="0"/>
              <a:t>biride</a:t>
            </a:r>
            <a:r>
              <a:rPr lang="en-US" b="1" dirty="0" smtClean="0"/>
              <a:t> </a:t>
            </a:r>
            <a:r>
              <a:rPr lang="en-US" b="1" dirty="0" err="1" smtClean="0"/>
              <a:t>orta</a:t>
            </a:r>
            <a:r>
              <a:rPr lang="en-US" b="1" dirty="0" smtClean="0"/>
              <a:t> </a:t>
            </a:r>
            <a:r>
              <a:rPr lang="en-US" b="1" dirty="0" err="1" smtClean="0"/>
              <a:t>asyr</a:t>
            </a:r>
            <a:r>
              <a:rPr lang="en-US" b="1" dirty="0" smtClean="0"/>
              <a:t> </a:t>
            </a:r>
            <a:r>
              <a:rPr lang="en-US" b="1" dirty="0" err="1" smtClean="0"/>
              <a:t>hammamydyr</a:t>
            </a:r>
            <a:r>
              <a:rPr lang="en-US" b="1" dirty="0" smtClean="0"/>
              <a:t>. </a:t>
            </a:r>
            <a:r>
              <a:rPr lang="en-US" b="1" dirty="0" err="1" smtClean="0"/>
              <a:t>Hammamda</a:t>
            </a:r>
            <a:r>
              <a:rPr lang="en-US" b="1" dirty="0" smtClean="0"/>
              <a:t> </a:t>
            </a:r>
            <a:r>
              <a:rPr lang="en-US" b="1" dirty="0" err="1" smtClean="0"/>
              <a:t>gyzgyn</a:t>
            </a:r>
            <a:r>
              <a:rPr lang="en-US" b="1" dirty="0" smtClean="0"/>
              <a:t> we </a:t>
            </a:r>
            <a:r>
              <a:rPr lang="en-US" b="1" dirty="0" err="1" smtClean="0"/>
              <a:t>salkyn</a:t>
            </a:r>
            <a:r>
              <a:rPr lang="en-US" b="1" dirty="0" smtClean="0"/>
              <a:t> </a:t>
            </a:r>
            <a:r>
              <a:rPr lang="en-US" b="1" dirty="0" err="1" smtClean="0"/>
              <a:t>buga</a:t>
            </a:r>
            <a:r>
              <a:rPr lang="en-US" b="1" dirty="0" smtClean="0"/>
              <a:t> </a:t>
            </a:r>
            <a:r>
              <a:rPr lang="en-US" b="1" dirty="0" err="1" smtClean="0"/>
              <a:t>ýatylýan</a:t>
            </a:r>
            <a:r>
              <a:rPr lang="en-US" b="1" dirty="0" smtClean="0"/>
              <a:t>  we </a:t>
            </a:r>
            <a:r>
              <a:rPr lang="en-US" b="1" dirty="0" err="1" smtClean="0"/>
              <a:t>mas</a:t>
            </a:r>
            <a:r>
              <a:rPr lang="ru-RU" b="1" dirty="0" err="1" smtClean="0"/>
              <a:t>s</a:t>
            </a:r>
            <a:r>
              <a:rPr lang="en-US" b="1" dirty="0" err="1" smtClean="0"/>
              <a:t>až</a:t>
            </a:r>
            <a:r>
              <a:rPr lang="en-US" b="1" dirty="0" smtClean="0"/>
              <a:t> </a:t>
            </a:r>
            <a:r>
              <a:rPr lang="en-US" b="1" dirty="0" err="1" smtClean="0"/>
              <a:t>edilýän</a:t>
            </a:r>
            <a:r>
              <a:rPr lang="en-US" b="1" dirty="0" smtClean="0"/>
              <a:t> </a:t>
            </a:r>
            <a:r>
              <a:rPr lang="en-US" b="1" dirty="0" err="1" smtClean="0"/>
              <a:t>otaglar</a:t>
            </a:r>
            <a:r>
              <a:rPr lang="en-US" b="1" dirty="0" smtClean="0"/>
              <a:t> </a:t>
            </a:r>
            <a:r>
              <a:rPr lang="en-US" b="1" dirty="0" err="1" smtClean="0"/>
              <a:t>bolupdyr</a:t>
            </a:r>
            <a:r>
              <a:rPr lang="en-US" b="1" dirty="0" smtClean="0"/>
              <a:t>. </a:t>
            </a:r>
            <a:r>
              <a:rPr lang="en-US" b="1" dirty="0" err="1" smtClean="0"/>
              <a:t>Jaýlaryň</a:t>
            </a:r>
            <a:r>
              <a:rPr lang="en-US" b="1" dirty="0" smtClean="0"/>
              <a:t> </a:t>
            </a:r>
            <a:r>
              <a:rPr lang="en-US" b="1" dirty="0" err="1" smtClean="0"/>
              <a:t>ýer</a:t>
            </a:r>
            <a:r>
              <a:rPr lang="en-US" b="1" dirty="0" smtClean="0"/>
              <a:t> </a:t>
            </a:r>
            <a:r>
              <a:rPr lang="en-US" b="1" dirty="0" err="1" smtClean="0"/>
              <a:t>asty</a:t>
            </a:r>
            <a:r>
              <a:rPr lang="en-US" b="1" dirty="0" smtClean="0"/>
              <a:t> </a:t>
            </a:r>
            <a:r>
              <a:rPr lang="en-US" b="1" dirty="0" err="1" smtClean="0"/>
              <a:t>gowy</a:t>
            </a:r>
            <a:r>
              <a:rPr lang="en-US" b="1" dirty="0" smtClean="0"/>
              <a:t> </a:t>
            </a:r>
            <a:r>
              <a:rPr lang="en-US" b="1" dirty="0" err="1" smtClean="0"/>
              <a:t>ýyly</a:t>
            </a:r>
            <a:r>
              <a:rPr lang="en-US" b="1" dirty="0" smtClean="0"/>
              <a:t> </a:t>
            </a:r>
            <a:r>
              <a:rPr lang="en-US" b="1" dirty="0" err="1" smtClean="0"/>
              <a:t>geçirijilik</a:t>
            </a:r>
            <a:r>
              <a:rPr lang="en-US" b="1" dirty="0" smtClean="0"/>
              <a:t> </a:t>
            </a:r>
            <a:r>
              <a:rPr lang="ru-RU" b="1" dirty="0" err="1" smtClean="0"/>
              <a:t>ulgamy</a:t>
            </a:r>
            <a:r>
              <a:rPr lang="en-US" b="1" dirty="0" smtClean="0"/>
              <a:t> </a:t>
            </a:r>
            <a:r>
              <a:rPr lang="en-US" b="1" dirty="0" err="1" smtClean="0"/>
              <a:t>arkaly</a:t>
            </a:r>
            <a:r>
              <a:rPr lang="en-US" b="1" dirty="0" smtClean="0"/>
              <a:t> </a:t>
            </a:r>
            <a:r>
              <a:rPr lang="en-US" b="1" dirty="0" err="1" smtClean="0"/>
              <a:t>gyzdyrylmagy</a:t>
            </a:r>
            <a:r>
              <a:rPr lang="en-US" b="1" dirty="0" smtClean="0"/>
              <a:t> </a:t>
            </a:r>
            <a:r>
              <a:rPr lang="en-US" b="1" dirty="0" err="1" smtClean="0"/>
              <a:t>ýerli</a:t>
            </a:r>
            <a:r>
              <a:rPr lang="en-US" b="1" dirty="0" smtClean="0"/>
              <a:t> </a:t>
            </a:r>
            <a:r>
              <a:rPr lang="en-US" b="1" dirty="0" err="1" smtClean="0"/>
              <a:t>gurlyşykçylaryň</a:t>
            </a:r>
            <a:r>
              <a:rPr lang="en-US" b="1" dirty="0" smtClean="0"/>
              <a:t> </a:t>
            </a:r>
            <a:r>
              <a:rPr lang="en-US" b="1" dirty="0" err="1" smtClean="0"/>
              <a:t>uly</a:t>
            </a:r>
            <a:r>
              <a:rPr lang="en-US" b="1" dirty="0" smtClean="0"/>
              <a:t> </a:t>
            </a:r>
            <a:r>
              <a:rPr lang="en-US" b="1" dirty="0" err="1" smtClean="0"/>
              <a:t>inžinerçilik</a:t>
            </a:r>
            <a:r>
              <a:rPr lang="en-US" b="1" dirty="0" smtClean="0"/>
              <a:t> </a:t>
            </a:r>
            <a:r>
              <a:rPr lang="en-US" b="1" dirty="0" err="1" smtClean="0"/>
              <a:t>ukybynyň</a:t>
            </a:r>
            <a:r>
              <a:rPr lang="en-US" b="1" dirty="0" smtClean="0"/>
              <a:t> </a:t>
            </a:r>
            <a:r>
              <a:rPr lang="en-US" b="1" dirty="0" err="1" smtClean="0"/>
              <a:t>bolandygyny</a:t>
            </a:r>
            <a:r>
              <a:rPr lang="en-US" b="1" dirty="0" smtClean="0"/>
              <a:t> </a:t>
            </a:r>
            <a:r>
              <a:rPr lang="en-US" b="1" dirty="0" err="1" smtClean="0"/>
              <a:t>subut</a:t>
            </a:r>
            <a:r>
              <a:rPr lang="en-US" b="1" dirty="0" smtClean="0"/>
              <a:t> </a:t>
            </a:r>
            <a:r>
              <a:rPr lang="en-US" b="1" dirty="0" err="1" smtClean="0"/>
              <a:t>edýär</a:t>
            </a:r>
            <a:r>
              <a:rPr lang="en-US" b="1" dirty="0" smtClean="0"/>
              <a:t>. </a:t>
            </a:r>
            <a:r>
              <a:rPr lang="en-US" b="1" dirty="0" err="1" smtClean="0"/>
              <a:t>Şeýle</a:t>
            </a:r>
            <a:r>
              <a:rPr lang="en-US" b="1" dirty="0" smtClean="0"/>
              <a:t> </a:t>
            </a:r>
            <a:r>
              <a:rPr lang="en-US" b="1" dirty="0" err="1" smtClean="0"/>
              <a:t>hammlaryň</a:t>
            </a:r>
            <a:r>
              <a:rPr lang="en-US" b="1" dirty="0" smtClean="0"/>
              <a:t> </a:t>
            </a:r>
            <a:r>
              <a:rPr lang="en-US" b="1" dirty="0" err="1" smtClean="0"/>
              <a:t>galyndylary</a:t>
            </a:r>
            <a:r>
              <a:rPr lang="en-US" b="1" dirty="0" smtClean="0"/>
              <a:t> </a:t>
            </a:r>
            <a:r>
              <a:rPr lang="en-US" b="1" dirty="0" err="1" smtClean="0"/>
              <a:t>Nusaýda</a:t>
            </a:r>
            <a:r>
              <a:rPr lang="en-US" b="1" dirty="0" smtClean="0"/>
              <a:t>, </a:t>
            </a:r>
            <a:r>
              <a:rPr lang="en-US" b="1" dirty="0" err="1" smtClean="0"/>
              <a:t>Dahystanda</a:t>
            </a:r>
            <a:r>
              <a:rPr lang="en-US" b="1" dirty="0" smtClean="0"/>
              <a:t>, </a:t>
            </a:r>
            <a:r>
              <a:rPr lang="en-US" b="1" dirty="0" err="1" smtClean="0"/>
              <a:t>Merwden</a:t>
            </a:r>
            <a:r>
              <a:rPr lang="en-US" b="1" dirty="0" smtClean="0"/>
              <a:t> </a:t>
            </a:r>
            <a:r>
              <a:rPr lang="en-US" b="1" dirty="0" err="1" smtClean="0"/>
              <a:t>tapyldy</a:t>
            </a:r>
            <a:r>
              <a:rPr lang="en-US" b="1" dirty="0" smtClean="0"/>
              <a:t>.</a:t>
            </a:r>
            <a:endParaRPr lang="ru-RU"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510334"/>
          </a:xfrm>
        </p:spPr>
        <p:txBody>
          <a:bodyPr>
            <a:noAutofit/>
          </a:bodyPr>
          <a:lstStyle/>
          <a:p>
            <a:pPr lvl="0"/>
            <a:r>
              <a:rPr lang="ru-RU" sz="3200" b="1" dirty="0" smtClean="0">
                <a:solidFill>
                  <a:srgbClr val="FF0000"/>
                </a:solidFill>
              </a:rPr>
              <a:t>3. </a:t>
            </a:r>
            <a:r>
              <a:rPr lang="ru-RU" sz="3200" b="1" dirty="0" err="1" smtClean="0">
                <a:solidFill>
                  <a:srgbClr val="FF0000"/>
                </a:solidFill>
              </a:rPr>
              <a:t>Beýik</a:t>
            </a:r>
            <a:r>
              <a:rPr lang="ru-RU" sz="3200" b="1" dirty="0" smtClean="0">
                <a:solidFill>
                  <a:srgbClr val="FF0000"/>
                </a:solidFill>
              </a:rPr>
              <a:t> </a:t>
            </a:r>
            <a:r>
              <a:rPr lang="ru-RU" sz="3200" b="1" dirty="0" err="1" smtClean="0">
                <a:solidFill>
                  <a:srgbClr val="FF0000"/>
                </a:solidFill>
              </a:rPr>
              <a:t>akyldarlar</a:t>
            </a:r>
            <a:r>
              <a:rPr lang="ru-RU" sz="3200" b="1" dirty="0" smtClean="0">
                <a:solidFill>
                  <a:srgbClr val="FF0000"/>
                </a:solidFill>
              </a:rPr>
              <a:t> </a:t>
            </a:r>
            <a:r>
              <a:rPr lang="ru-RU" sz="3200" b="1" dirty="0" err="1" smtClean="0">
                <a:solidFill>
                  <a:srgbClr val="FF0000"/>
                </a:solidFill>
              </a:rPr>
              <a:t>we</a:t>
            </a:r>
            <a:r>
              <a:rPr lang="ru-RU" sz="3200" b="1" dirty="0" smtClean="0">
                <a:solidFill>
                  <a:srgbClr val="FF0000"/>
                </a:solidFill>
              </a:rPr>
              <a:t> </a:t>
            </a:r>
            <a:r>
              <a:rPr lang="ru-RU" sz="3200" b="1" dirty="0" err="1" smtClean="0">
                <a:solidFill>
                  <a:srgbClr val="FF0000"/>
                </a:solidFill>
              </a:rPr>
              <a:t>olaryň</a:t>
            </a:r>
            <a:r>
              <a:rPr lang="ru-RU" sz="3200" b="1" dirty="0" smtClean="0">
                <a:solidFill>
                  <a:srgbClr val="FF0000"/>
                </a:solidFill>
              </a:rPr>
              <a:t> </a:t>
            </a:r>
            <a:r>
              <a:rPr lang="ru-RU" sz="3200" b="1" dirty="0" err="1" smtClean="0">
                <a:solidFill>
                  <a:srgbClr val="FF0000"/>
                </a:solidFill>
              </a:rPr>
              <a:t>döreden</a:t>
            </a:r>
            <a:r>
              <a:rPr lang="ru-RU" sz="3200" b="1" dirty="0" smtClean="0">
                <a:solidFill>
                  <a:srgbClr val="FF0000"/>
                </a:solidFill>
              </a:rPr>
              <a:t> </a:t>
            </a:r>
            <a:r>
              <a:rPr lang="ru-RU" sz="3200" b="1" dirty="0" err="1" smtClean="0">
                <a:solidFill>
                  <a:srgbClr val="FF0000"/>
                </a:solidFill>
              </a:rPr>
              <a:t>eserleri</a:t>
            </a:r>
            <a:r>
              <a:rPr lang="ru-RU" sz="3200" b="1" dirty="0" smtClean="0">
                <a:solidFill>
                  <a:srgbClr val="FF0000"/>
                </a:solidFill>
              </a:rPr>
              <a:t>.</a:t>
            </a:r>
            <a:endParaRPr lang="ru-RU" sz="2800" dirty="0">
              <a:solidFill>
                <a:srgbClr val="FF0000"/>
              </a:solidFill>
            </a:endParaRPr>
          </a:p>
        </p:txBody>
      </p:sp>
      <p:sp>
        <p:nvSpPr>
          <p:cNvPr id="3" name="Содержимое 2"/>
          <p:cNvSpPr>
            <a:spLocks noGrp="1"/>
          </p:cNvSpPr>
          <p:nvPr>
            <p:ph idx="1"/>
          </p:nvPr>
        </p:nvSpPr>
        <p:spPr>
          <a:xfrm>
            <a:off x="357158" y="928670"/>
            <a:ext cx="8329642" cy="5643602"/>
          </a:xfrm>
        </p:spPr>
        <p:txBody>
          <a:bodyPr>
            <a:normAutofit/>
          </a:bodyPr>
          <a:lstStyle/>
          <a:p>
            <a:pPr algn="just"/>
            <a:r>
              <a:rPr lang="hr-HR" sz="2800" dirty="0" smtClean="0"/>
              <a:t>Ylmyň we medeniýetiň gülläp ösen ýerleriniň biri hem </a:t>
            </a:r>
            <a:r>
              <a:rPr lang="hr-HR" sz="2800" b="1" dirty="0" smtClean="0"/>
              <a:t>Merwdir</a:t>
            </a:r>
            <a:r>
              <a:rPr lang="hr-HR" sz="2800" dirty="0" smtClean="0"/>
              <a:t>. Onda </a:t>
            </a:r>
            <a:r>
              <a:rPr lang="en-US" sz="2800" dirty="0" smtClean="0"/>
              <a:t>XIII</a:t>
            </a:r>
            <a:r>
              <a:rPr lang="hr-HR" sz="2800" dirty="0" smtClean="0"/>
              <a:t> asyra çenli uly kitaphanalaryň 10-sy bar eken. Olaryň birine </a:t>
            </a:r>
            <a:r>
              <a:rPr lang="hr-HR" sz="2800" b="1" dirty="0" smtClean="0"/>
              <a:t>„Aziziýe“ </a:t>
            </a:r>
            <a:r>
              <a:rPr lang="hr-HR" sz="2800" dirty="0" smtClean="0"/>
              <a:t>diýilip, onda 12 müň toma golaý kitap saklanypdyr. Kitaphanalaryň ikisi as-Samanynyň öýüne degişli bolupdyr. Şeýle hem, bu ýerlerde halyh Mamun tarapyndan „Paýhas öýüni“ açylypdyr, ýolbaşçylyk etmegi bolsa Gündogaryň beýik</a:t>
            </a:r>
            <a:r>
              <a:rPr lang="en-US" sz="2800" dirty="0" smtClean="0"/>
              <a:t> </a:t>
            </a:r>
            <a:r>
              <a:rPr lang="hr-HR" sz="2800" dirty="0" smtClean="0"/>
              <a:t>alymy</a:t>
            </a:r>
            <a:r>
              <a:rPr lang="tk-TM" sz="2800" dirty="0" smtClean="0"/>
              <a:t> </a:t>
            </a:r>
            <a:r>
              <a:rPr lang="hr-HR" sz="2800" dirty="0" smtClean="0"/>
              <a:t>Horezm</a:t>
            </a:r>
            <a:r>
              <a:rPr lang="tk-TM" sz="2800" dirty="0" smtClean="0"/>
              <a:t>e</a:t>
            </a:r>
            <a:r>
              <a:rPr lang="hr-HR" sz="2800" dirty="0" smtClean="0"/>
              <a:t> tabşyrypdyr. </a:t>
            </a:r>
            <a:r>
              <a:rPr lang="ru-RU" sz="2800" dirty="0" smtClean="0"/>
              <a:t/>
            </a:r>
            <a:br>
              <a:rPr lang="ru-RU" sz="2800" dirty="0" smtClean="0"/>
            </a:br>
            <a:r>
              <a:rPr lang="hr-HR" sz="2800" dirty="0" smtClean="0"/>
              <a:t> Mongol weýrançylygyndan 20-30 ýyl geçen soň, ýurdumyzyň ýerlerinde arhitektura jaý gurluşygynda täzeden janlanyş, az-kem soňra öňe gidişlikler başlanýar.</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85818"/>
          </a:xfrm>
        </p:spPr>
        <p:txBody>
          <a:bodyPr>
            <a:normAutofit fontScale="90000"/>
          </a:bodyPr>
          <a:lstStyle/>
          <a:p>
            <a:pPr algn="ctr"/>
            <a:r>
              <a:rPr lang="tk-TM" dirty="0" smtClean="0"/>
              <a:t>Ibn Sina</a:t>
            </a:r>
            <a:endParaRPr lang="ru-RU" dirty="0"/>
          </a:p>
        </p:txBody>
      </p:sp>
      <p:pic>
        <p:nvPicPr>
          <p:cNvPr id="5" name="Содержимое 4" descr="http://go2.imgsmail.ru/imgpreview?key=http%3A//man.claw.ru/shared/text/2750-1.jpg&amp;mb=imgdb_preview_77">
            <a:hlinkClick r:id="rId2"/>
          </p:cNvPr>
          <p:cNvPicPr>
            <a:picLocks noGrp="1"/>
          </p:cNvPicPr>
          <p:nvPr>
            <p:ph sz="half" idx="1"/>
          </p:nvPr>
        </p:nvPicPr>
        <p:blipFill>
          <a:blip r:embed="rId3" cstate="print"/>
          <a:srcRect/>
          <a:stretch>
            <a:fillRect/>
          </a:stretch>
        </p:blipFill>
        <p:spPr bwMode="auto">
          <a:xfrm>
            <a:off x="428596" y="1285860"/>
            <a:ext cx="4214842" cy="4929222"/>
          </a:xfrm>
          <a:prstGeom prst="rect">
            <a:avLst/>
          </a:prstGeom>
          <a:noFill/>
          <a:ln w="9525">
            <a:noFill/>
            <a:miter lim="800000"/>
            <a:headEnd/>
            <a:tailEnd/>
          </a:ln>
        </p:spPr>
      </p:pic>
      <p:pic>
        <p:nvPicPr>
          <p:cNvPr id="6" name="Содержимое 5" descr="Screenshot_2015-03-31-14-54-31.png"/>
          <p:cNvPicPr>
            <a:picLocks noGrp="1" noChangeAspect="1"/>
          </p:cNvPicPr>
          <p:nvPr>
            <p:ph sz="half" idx="2"/>
          </p:nvPr>
        </p:nvPicPr>
        <p:blipFill>
          <a:blip r:embed="rId4" cstate="print"/>
          <a:stretch>
            <a:fillRect/>
          </a:stretch>
        </p:blipFill>
        <p:spPr>
          <a:xfrm>
            <a:off x="4857753" y="1285860"/>
            <a:ext cx="4143404" cy="50689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394136" cy="720080"/>
          </a:xfrm>
        </p:spPr>
        <p:txBody>
          <a:bodyPr>
            <a:normAutofit fontScale="90000"/>
          </a:bodyPr>
          <a:lstStyle/>
          <a:p>
            <a:pPr algn="ctr"/>
            <a:r>
              <a:rPr lang="tk-TM" dirty="0"/>
              <a:t>Ibn Sina</a:t>
            </a:r>
            <a:endParaRPr lang="ru-RU" dirty="0"/>
          </a:p>
        </p:txBody>
      </p:sp>
      <p:sp>
        <p:nvSpPr>
          <p:cNvPr id="3" name="Объект 2"/>
          <p:cNvSpPr>
            <a:spLocks noGrp="1"/>
          </p:cNvSpPr>
          <p:nvPr>
            <p:ph idx="1"/>
          </p:nvPr>
        </p:nvSpPr>
        <p:spPr>
          <a:xfrm>
            <a:off x="214282" y="764704"/>
            <a:ext cx="8750206" cy="5879006"/>
          </a:xfrm>
        </p:spPr>
        <p:txBody>
          <a:bodyPr>
            <a:normAutofit fontScale="92500" lnSpcReduction="10000"/>
          </a:bodyPr>
          <a:lstStyle/>
          <a:p>
            <a:pPr marL="82296" indent="0" algn="just">
              <a:lnSpc>
                <a:spcPct val="120000"/>
              </a:lnSpc>
              <a:buNone/>
            </a:pPr>
            <a:r>
              <a:rPr lang="ru-RU" dirty="0" smtClean="0"/>
              <a:t>	</a:t>
            </a:r>
            <a:r>
              <a:rPr lang="ru-RU" b="1" dirty="0" err="1" smtClean="0">
                <a:cs typeface="Aharoni" pitchFamily="2" charset="-79"/>
              </a:rPr>
              <a:t>Ibn-Sina</a:t>
            </a:r>
            <a:r>
              <a:rPr lang="ru-RU" b="1" dirty="0" smtClean="0">
                <a:cs typeface="Aharoni" pitchFamily="2" charset="-79"/>
              </a:rPr>
              <a:t> </a:t>
            </a:r>
            <a:r>
              <a:rPr lang="ru-RU" b="1" dirty="0" err="1">
                <a:cs typeface="Aharoni" pitchFamily="2" charset="-79"/>
              </a:rPr>
              <a:t>Biruniniň</a:t>
            </a:r>
            <a:r>
              <a:rPr lang="ru-RU" b="1" dirty="0">
                <a:cs typeface="Aharoni" pitchFamily="2" charset="-79"/>
              </a:rPr>
              <a:t> </a:t>
            </a:r>
            <a:r>
              <a:rPr lang="ru-RU" b="1" dirty="0" err="1">
                <a:cs typeface="Aharoni" pitchFamily="2" charset="-79"/>
              </a:rPr>
              <a:t>döwürdeşi</a:t>
            </a:r>
            <a:r>
              <a:rPr lang="ru-RU" b="1" dirty="0">
                <a:cs typeface="Aharoni" pitchFamily="2" charset="-79"/>
              </a:rPr>
              <a:t> </a:t>
            </a:r>
            <a:r>
              <a:rPr lang="ru-RU" b="1" dirty="0" err="1">
                <a:cs typeface="Aharoni" pitchFamily="2" charset="-79"/>
              </a:rPr>
              <a:t>bolup</a:t>
            </a:r>
            <a:r>
              <a:rPr lang="ru-RU" b="1" dirty="0">
                <a:cs typeface="Aharoni" pitchFamily="2" charset="-79"/>
              </a:rPr>
              <a:t> </a:t>
            </a:r>
            <a:r>
              <a:rPr lang="ru-RU" b="1" dirty="0" err="1">
                <a:cs typeface="Aharoni" pitchFamily="2" charset="-79"/>
              </a:rPr>
              <a:t>ol</a:t>
            </a:r>
            <a:r>
              <a:rPr lang="ru-RU" b="1" dirty="0">
                <a:cs typeface="Aharoni" pitchFamily="2" charset="-79"/>
              </a:rPr>
              <a:t> </a:t>
            </a:r>
            <a:r>
              <a:rPr lang="ru-RU" b="1" dirty="0" err="1">
                <a:cs typeface="Aharoni" pitchFamily="2" charset="-79"/>
              </a:rPr>
              <a:t>öz</a:t>
            </a:r>
            <a:r>
              <a:rPr lang="ru-RU" b="1" dirty="0">
                <a:cs typeface="Aharoni" pitchFamily="2" charset="-79"/>
              </a:rPr>
              <a:t> </a:t>
            </a:r>
            <a:r>
              <a:rPr lang="ru-RU" b="1" dirty="0" err="1">
                <a:cs typeface="Aharoni" pitchFamily="2" charset="-79"/>
              </a:rPr>
              <a:t>ýaşan</a:t>
            </a:r>
            <a:r>
              <a:rPr lang="ru-RU" b="1" dirty="0">
                <a:cs typeface="Aharoni" pitchFamily="2" charset="-79"/>
              </a:rPr>
              <a:t> </a:t>
            </a:r>
            <a:r>
              <a:rPr lang="ru-RU" b="1" dirty="0" err="1">
                <a:cs typeface="Aharoni" pitchFamily="2" charset="-79"/>
              </a:rPr>
              <a:t>döwrüniň</a:t>
            </a:r>
            <a:r>
              <a:rPr lang="ru-RU" b="1" dirty="0">
                <a:cs typeface="Aharoni" pitchFamily="2" charset="-79"/>
              </a:rPr>
              <a:t> </a:t>
            </a:r>
            <a:r>
              <a:rPr lang="ru-RU" b="1" dirty="0" err="1">
                <a:cs typeface="Aharoni" pitchFamily="2" charset="-79"/>
              </a:rPr>
              <a:t>iň</a:t>
            </a:r>
            <a:r>
              <a:rPr lang="ru-RU" b="1" dirty="0">
                <a:cs typeface="Aharoni" pitchFamily="2" charset="-79"/>
              </a:rPr>
              <a:t> </a:t>
            </a:r>
            <a:r>
              <a:rPr lang="ru-RU" b="1" dirty="0" err="1">
                <a:cs typeface="Aharoni" pitchFamily="2" charset="-79"/>
              </a:rPr>
              <a:t>kämil</a:t>
            </a:r>
            <a:r>
              <a:rPr lang="ru-RU" b="1" dirty="0">
                <a:cs typeface="Aharoni" pitchFamily="2" charset="-79"/>
              </a:rPr>
              <a:t> </a:t>
            </a:r>
            <a:r>
              <a:rPr lang="ru-RU" b="1" dirty="0" err="1">
                <a:cs typeface="Aharoni" pitchFamily="2" charset="-79"/>
              </a:rPr>
              <a:t>şahsyýeti</a:t>
            </a:r>
            <a:r>
              <a:rPr lang="ru-RU" b="1" dirty="0">
                <a:cs typeface="Aharoni" pitchFamily="2" charset="-79"/>
              </a:rPr>
              <a:t> </a:t>
            </a:r>
            <a:r>
              <a:rPr lang="ru-RU" b="1" dirty="0" err="1">
                <a:cs typeface="Aharoni" pitchFamily="2" charset="-79"/>
              </a:rPr>
              <a:t>hasaplanypdyr.Ol</a:t>
            </a:r>
            <a:r>
              <a:rPr lang="ru-RU" b="1" dirty="0">
                <a:cs typeface="Aharoni" pitchFamily="2" charset="-79"/>
              </a:rPr>
              <a:t> 300 </a:t>
            </a:r>
            <a:r>
              <a:rPr lang="ru-RU" b="1" dirty="0" err="1">
                <a:cs typeface="Aharoni" pitchFamily="2" charset="-79"/>
              </a:rPr>
              <a:t>den</a:t>
            </a:r>
            <a:r>
              <a:rPr lang="ru-RU" b="1" dirty="0">
                <a:cs typeface="Aharoni" pitchFamily="2" charset="-79"/>
              </a:rPr>
              <a:t> </a:t>
            </a:r>
            <a:r>
              <a:rPr lang="ru-RU" b="1" dirty="0" err="1">
                <a:cs typeface="Aharoni" pitchFamily="2" charset="-79"/>
              </a:rPr>
              <a:t>gowrak</a:t>
            </a:r>
            <a:r>
              <a:rPr lang="ru-RU" b="1" dirty="0">
                <a:cs typeface="Aharoni" pitchFamily="2" charset="-79"/>
              </a:rPr>
              <a:t> </a:t>
            </a:r>
            <a:r>
              <a:rPr lang="ru-RU" b="1" dirty="0" err="1">
                <a:cs typeface="Aharoni" pitchFamily="2" charset="-79"/>
              </a:rPr>
              <a:t>eserleriň</a:t>
            </a:r>
            <a:r>
              <a:rPr lang="ru-RU" b="1" dirty="0">
                <a:cs typeface="Aharoni" pitchFamily="2" charset="-79"/>
              </a:rPr>
              <a:t> </a:t>
            </a:r>
            <a:r>
              <a:rPr lang="ru-RU" b="1" dirty="0" err="1">
                <a:cs typeface="Aharoni" pitchFamily="2" charset="-79"/>
              </a:rPr>
              <a:t>awtorydyr.Onuň</a:t>
            </a:r>
            <a:r>
              <a:rPr lang="ru-RU" b="1" dirty="0">
                <a:cs typeface="Aharoni" pitchFamily="2" charset="-79"/>
              </a:rPr>
              <a:t> “</a:t>
            </a:r>
            <a:r>
              <a:rPr lang="ru-RU" b="1" dirty="0" err="1">
                <a:cs typeface="Aharoni" pitchFamily="2" charset="-79"/>
              </a:rPr>
              <a:t>Tebipçilik</a:t>
            </a:r>
            <a:r>
              <a:rPr lang="ru-RU" b="1" dirty="0">
                <a:cs typeface="Aharoni" pitchFamily="2" charset="-79"/>
              </a:rPr>
              <a:t> </a:t>
            </a:r>
            <a:r>
              <a:rPr lang="ru-RU" b="1" dirty="0" err="1">
                <a:cs typeface="Aharoni" pitchFamily="2" charset="-79"/>
              </a:rPr>
              <a:t>ylymynyň</a:t>
            </a:r>
            <a:r>
              <a:rPr lang="ru-RU" b="1" dirty="0">
                <a:cs typeface="Aharoni" pitchFamily="2" charset="-79"/>
              </a:rPr>
              <a:t> </a:t>
            </a:r>
            <a:r>
              <a:rPr lang="ru-RU" b="1" dirty="0" err="1">
                <a:cs typeface="Aharoni" pitchFamily="2" charset="-79"/>
              </a:rPr>
              <a:t>kanuny</a:t>
            </a:r>
            <a:r>
              <a:rPr lang="ru-RU" b="1" dirty="0" smtClean="0">
                <a:cs typeface="Aharoni" pitchFamily="2" charset="-79"/>
              </a:rPr>
              <a:t>”,</a:t>
            </a:r>
            <a:r>
              <a:rPr lang="en-US" b="1" dirty="0" smtClean="0">
                <a:cs typeface="Aharoni" pitchFamily="2" charset="-79"/>
              </a:rPr>
              <a:t> </a:t>
            </a:r>
            <a:r>
              <a:rPr lang="ru-RU" b="1" dirty="0" smtClean="0">
                <a:cs typeface="Aharoni" pitchFamily="2" charset="-79"/>
              </a:rPr>
              <a:t>”</a:t>
            </a:r>
            <a:r>
              <a:rPr lang="ru-RU" b="1" dirty="0" err="1">
                <a:cs typeface="Aharoni" pitchFamily="2" charset="-79"/>
              </a:rPr>
              <a:t>Bilimler</a:t>
            </a:r>
            <a:r>
              <a:rPr lang="ru-RU" b="1" dirty="0">
                <a:cs typeface="Aharoni" pitchFamily="2" charset="-79"/>
              </a:rPr>
              <a:t> </a:t>
            </a:r>
            <a:r>
              <a:rPr lang="ru-RU" b="1" dirty="0" err="1">
                <a:cs typeface="Aharoni" pitchFamily="2" charset="-79"/>
              </a:rPr>
              <a:t>kitaby</a:t>
            </a:r>
            <a:r>
              <a:rPr lang="ru-RU" b="1" dirty="0" smtClean="0">
                <a:cs typeface="Aharoni" pitchFamily="2" charset="-79"/>
              </a:rPr>
              <a:t>”,</a:t>
            </a:r>
            <a:r>
              <a:rPr lang="en-US" b="1" dirty="0" smtClean="0">
                <a:cs typeface="Aharoni" pitchFamily="2" charset="-79"/>
              </a:rPr>
              <a:t> </a:t>
            </a:r>
            <a:r>
              <a:rPr lang="ru-RU" b="1" dirty="0" smtClean="0">
                <a:cs typeface="Aharoni" pitchFamily="2" charset="-79"/>
              </a:rPr>
              <a:t>”</a:t>
            </a:r>
            <a:r>
              <a:rPr lang="ru-RU" b="1" dirty="0" err="1">
                <a:cs typeface="Aharoni" pitchFamily="2" charset="-79"/>
              </a:rPr>
              <a:t>Bu</a:t>
            </a:r>
            <a:r>
              <a:rPr lang="ru-RU" b="1" dirty="0">
                <a:cs typeface="Aharoni" pitchFamily="2" charset="-79"/>
              </a:rPr>
              <a:t> </a:t>
            </a:r>
            <a:r>
              <a:rPr lang="ru-RU" b="1" dirty="0" err="1">
                <a:cs typeface="Aharoni" pitchFamily="2" charset="-79"/>
              </a:rPr>
              <a:t>tadbiri</a:t>
            </a:r>
            <a:r>
              <a:rPr lang="ru-RU" b="1" dirty="0">
                <a:cs typeface="Aharoni" pitchFamily="2" charset="-79"/>
              </a:rPr>
              <a:t> </a:t>
            </a:r>
            <a:r>
              <a:rPr lang="ru-RU" b="1" dirty="0" err="1">
                <a:cs typeface="Aharoni" pitchFamily="2" charset="-79"/>
              </a:rPr>
              <a:t>manzel</a:t>
            </a:r>
            <a:r>
              <a:rPr lang="ru-RU" b="1" dirty="0">
                <a:cs typeface="Aharoni" pitchFamily="2" charset="-79"/>
              </a:rPr>
              <a:t>” </a:t>
            </a:r>
            <a:r>
              <a:rPr lang="ru-RU" b="1" dirty="0" err="1">
                <a:cs typeface="Aharoni" pitchFamily="2" charset="-79"/>
              </a:rPr>
              <a:t>kitaplary</a:t>
            </a:r>
            <a:r>
              <a:rPr lang="ru-RU" b="1" dirty="0">
                <a:cs typeface="Aharoni" pitchFamily="2" charset="-79"/>
              </a:rPr>
              <a:t> </a:t>
            </a:r>
            <a:r>
              <a:rPr lang="ru-RU" b="1" dirty="0" err="1">
                <a:cs typeface="Aharoni" pitchFamily="2" charset="-79"/>
              </a:rPr>
              <a:t>döwrüniň</a:t>
            </a:r>
            <a:r>
              <a:rPr lang="ru-RU" b="1" dirty="0">
                <a:cs typeface="Aharoni" pitchFamily="2" charset="-79"/>
              </a:rPr>
              <a:t> </a:t>
            </a:r>
            <a:r>
              <a:rPr lang="ru-RU" b="1" dirty="0" err="1">
                <a:cs typeface="Aharoni" pitchFamily="2" charset="-79"/>
              </a:rPr>
              <a:t>okaýjylarynda</a:t>
            </a:r>
            <a:r>
              <a:rPr lang="ru-RU" b="1" dirty="0">
                <a:cs typeface="Aharoni" pitchFamily="2" charset="-79"/>
              </a:rPr>
              <a:t> </a:t>
            </a:r>
            <a:r>
              <a:rPr lang="ru-RU" b="1" dirty="0" err="1">
                <a:cs typeface="Aharoni" pitchFamily="2" charset="-79"/>
              </a:rPr>
              <a:t>uly</a:t>
            </a:r>
            <a:r>
              <a:rPr lang="ru-RU" b="1" dirty="0">
                <a:cs typeface="Aharoni" pitchFamily="2" charset="-79"/>
              </a:rPr>
              <a:t> </a:t>
            </a:r>
            <a:r>
              <a:rPr lang="ru-RU" b="1" dirty="0" err="1">
                <a:cs typeface="Aharoni" pitchFamily="2" charset="-79"/>
              </a:rPr>
              <a:t>gyzyklanma</a:t>
            </a:r>
            <a:r>
              <a:rPr lang="ru-RU" b="1" dirty="0">
                <a:cs typeface="Aharoni" pitchFamily="2" charset="-79"/>
              </a:rPr>
              <a:t> </a:t>
            </a:r>
            <a:r>
              <a:rPr lang="ru-RU" b="1" dirty="0" err="1">
                <a:cs typeface="Aharoni" pitchFamily="2" charset="-79"/>
              </a:rPr>
              <a:t>döredipdir.Şeýlede</a:t>
            </a:r>
            <a:r>
              <a:rPr lang="ru-RU" b="1" dirty="0">
                <a:cs typeface="Aharoni" pitchFamily="2" charset="-79"/>
              </a:rPr>
              <a:t> </a:t>
            </a:r>
            <a:r>
              <a:rPr lang="ru-RU" b="1" dirty="0" err="1">
                <a:cs typeface="Aharoni" pitchFamily="2" charset="-79"/>
              </a:rPr>
              <a:t>onuň</a:t>
            </a:r>
            <a:r>
              <a:rPr lang="ru-RU" b="1" dirty="0">
                <a:cs typeface="Aharoni" pitchFamily="2" charset="-79"/>
              </a:rPr>
              <a:t> </a:t>
            </a:r>
            <a:r>
              <a:rPr lang="ru-RU" b="1" dirty="0" err="1">
                <a:cs typeface="Aharoni" pitchFamily="2" charset="-79"/>
              </a:rPr>
              <a:t>medissina</a:t>
            </a:r>
            <a:r>
              <a:rPr lang="ru-RU" b="1" dirty="0">
                <a:cs typeface="Aharoni" pitchFamily="2" charset="-79"/>
              </a:rPr>
              <a:t> </a:t>
            </a:r>
            <a:r>
              <a:rPr lang="ru-RU" b="1" dirty="0" err="1">
                <a:cs typeface="Aharoni" pitchFamily="2" charset="-79"/>
              </a:rPr>
              <a:t>ylmyna</a:t>
            </a:r>
            <a:r>
              <a:rPr lang="ru-RU" b="1" dirty="0">
                <a:cs typeface="Aharoni" pitchFamily="2" charset="-79"/>
              </a:rPr>
              <a:t> </a:t>
            </a:r>
            <a:r>
              <a:rPr lang="ru-RU" b="1" dirty="0" err="1">
                <a:cs typeface="Aharoni" pitchFamily="2" charset="-79"/>
              </a:rPr>
              <a:t>goşan</a:t>
            </a:r>
            <a:r>
              <a:rPr lang="ru-RU" b="1" dirty="0">
                <a:cs typeface="Aharoni" pitchFamily="2" charset="-79"/>
              </a:rPr>
              <a:t> </a:t>
            </a:r>
            <a:r>
              <a:rPr lang="ru-RU" b="1" dirty="0" err="1">
                <a:cs typeface="Aharoni" pitchFamily="2" charset="-79"/>
              </a:rPr>
              <a:t>goşandy</a:t>
            </a:r>
            <a:r>
              <a:rPr lang="ru-RU" b="1" dirty="0">
                <a:cs typeface="Aharoni" pitchFamily="2" charset="-79"/>
              </a:rPr>
              <a:t> </a:t>
            </a:r>
            <a:r>
              <a:rPr lang="ru-RU" b="1" dirty="0" err="1">
                <a:cs typeface="Aharoni" pitchFamily="2" charset="-79"/>
              </a:rPr>
              <a:t>örän</a:t>
            </a:r>
            <a:r>
              <a:rPr lang="ru-RU" b="1" dirty="0">
                <a:cs typeface="Aharoni" pitchFamily="2" charset="-79"/>
              </a:rPr>
              <a:t> </a:t>
            </a:r>
            <a:r>
              <a:rPr lang="ru-RU" b="1" dirty="0" err="1">
                <a:cs typeface="Aharoni" pitchFamily="2" charset="-79"/>
              </a:rPr>
              <a:t>ulydyr</a:t>
            </a:r>
            <a:r>
              <a:rPr lang="ru-RU" b="1" dirty="0" smtClean="0">
                <a:cs typeface="Aharoni" pitchFamily="2" charset="-79"/>
              </a:rPr>
              <a:t>.</a:t>
            </a:r>
            <a:r>
              <a:rPr lang="en-US" b="1" dirty="0" smtClean="0">
                <a:cs typeface="Aharoni" pitchFamily="2" charset="-79"/>
              </a:rPr>
              <a:t> </a:t>
            </a:r>
            <a:r>
              <a:rPr lang="ru-RU" b="1" dirty="0" err="1" smtClean="0">
                <a:cs typeface="Aharoni" pitchFamily="2" charset="-79"/>
              </a:rPr>
              <a:t>Alymlaryň</a:t>
            </a:r>
            <a:r>
              <a:rPr lang="ru-RU" b="1" dirty="0" smtClean="0">
                <a:cs typeface="Aharoni" pitchFamily="2" charset="-79"/>
              </a:rPr>
              <a:t> </a:t>
            </a:r>
            <a:r>
              <a:rPr lang="ru-RU" b="1" dirty="0" err="1">
                <a:cs typeface="Aharoni" pitchFamily="2" charset="-79"/>
              </a:rPr>
              <a:t>aýtmaklaryna</a:t>
            </a:r>
            <a:r>
              <a:rPr lang="ru-RU" b="1" dirty="0">
                <a:cs typeface="Aharoni" pitchFamily="2" charset="-79"/>
              </a:rPr>
              <a:t> </a:t>
            </a:r>
            <a:r>
              <a:rPr lang="ru-RU" b="1" dirty="0" err="1">
                <a:cs typeface="Aharoni" pitchFamily="2" charset="-79"/>
              </a:rPr>
              <a:t>görä</a:t>
            </a:r>
            <a:r>
              <a:rPr lang="ru-RU" b="1" dirty="0">
                <a:cs typeface="Aharoni" pitchFamily="2" charset="-79"/>
              </a:rPr>
              <a:t> </a:t>
            </a:r>
            <a:r>
              <a:rPr lang="ru-RU" b="1" dirty="0" err="1">
                <a:cs typeface="Aharoni" pitchFamily="2" charset="-79"/>
              </a:rPr>
              <a:t>Ibn</a:t>
            </a:r>
            <a:r>
              <a:rPr lang="ru-RU" b="1" dirty="0">
                <a:cs typeface="Aharoni" pitchFamily="2" charset="-79"/>
              </a:rPr>
              <a:t> </a:t>
            </a:r>
            <a:r>
              <a:rPr lang="ru-RU" b="1" dirty="0" err="1">
                <a:cs typeface="Aharoni" pitchFamily="2" charset="-79"/>
              </a:rPr>
              <a:t>Sinanyň</a:t>
            </a:r>
            <a:r>
              <a:rPr lang="ru-RU" b="1" dirty="0">
                <a:cs typeface="Aharoni" pitchFamily="2" charset="-79"/>
              </a:rPr>
              <a:t> </a:t>
            </a:r>
            <a:r>
              <a:rPr lang="ru-RU" b="1" dirty="0" err="1">
                <a:cs typeface="Aharoni" pitchFamily="2" charset="-79"/>
              </a:rPr>
              <a:t>eserleri</a:t>
            </a:r>
            <a:r>
              <a:rPr lang="ru-RU" b="1" dirty="0">
                <a:cs typeface="Aharoni" pitchFamily="2" charset="-79"/>
              </a:rPr>
              <a:t> </a:t>
            </a:r>
            <a:r>
              <a:rPr lang="ru-RU" b="1" dirty="0" err="1">
                <a:cs typeface="Aharoni" pitchFamily="2" charset="-79"/>
              </a:rPr>
              <a:t>häzirki</a:t>
            </a:r>
            <a:r>
              <a:rPr lang="ru-RU" b="1" dirty="0">
                <a:cs typeface="Aharoni" pitchFamily="2" charset="-79"/>
              </a:rPr>
              <a:t> </a:t>
            </a:r>
            <a:r>
              <a:rPr lang="ru-RU" b="1" dirty="0" err="1">
                <a:cs typeface="Aharoni" pitchFamily="2" charset="-79"/>
              </a:rPr>
              <a:t>döwründe</a:t>
            </a:r>
            <a:r>
              <a:rPr lang="ru-RU" b="1" dirty="0">
                <a:cs typeface="Aharoni" pitchFamily="2" charset="-79"/>
              </a:rPr>
              <a:t> </a:t>
            </a:r>
            <a:r>
              <a:rPr lang="ru-RU" b="1" dirty="0" err="1">
                <a:cs typeface="Aharoni" pitchFamily="2" charset="-79"/>
              </a:rPr>
              <a:t>Ýewropanyň</a:t>
            </a:r>
            <a:r>
              <a:rPr lang="ru-RU" b="1" dirty="0">
                <a:cs typeface="Aharoni" pitchFamily="2" charset="-79"/>
              </a:rPr>
              <a:t> </a:t>
            </a:r>
            <a:r>
              <a:rPr lang="ru-RU" b="1" dirty="0" err="1">
                <a:cs typeface="Aharoni" pitchFamily="2" charset="-79"/>
              </a:rPr>
              <a:t>medissinasynda</a:t>
            </a:r>
            <a:r>
              <a:rPr lang="ru-RU" b="1" dirty="0">
                <a:cs typeface="Aharoni" pitchFamily="2" charset="-79"/>
              </a:rPr>
              <a:t> </a:t>
            </a:r>
            <a:r>
              <a:rPr lang="ru-RU" b="1" dirty="0" err="1">
                <a:cs typeface="Aharoni" pitchFamily="2" charset="-79"/>
              </a:rPr>
              <a:t>giňden</a:t>
            </a:r>
            <a:r>
              <a:rPr lang="ru-RU" b="1" dirty="0">
                <a:cs typeface="Aharoni" pitchFamily="2" charset="-79"/>
              </a:rPr>
              <a:t> </a:t>
            </a:r>
            <a:r>
              <a:rPr lang="ru-RU" b="1" dirty="0" err="1">
                <a:cs typeface="Aharoni" pitchFamily="2" charset="-79"/>
              </a:rPr>
              <a:t>peýdalanylýar</a:t>
            </a:r>
            <a:r>
              <a:rPr lang="ru-RU" b="1" dirty="0">
                <a:cs typeface="Aharoni" pitchFamily="2" charset="-79"/>
              </a:rPr>
              <a:t>.</a:t>
            </a:r>
          </a:p>
          <a:p>
            <a:pPr marL="82296" indent="0" algn="just">
              <a:lnSpc>
                <a:spcPct val="120000"/>
              </a:lnSpc>
              <a:buNone/>
            </a:pPr>
            <a:r>
              <a:rPr lang="ru-RU" b="1" dirty="0" err="1">
                <a:cs typeface="Aharoni" pitchFamily="2" charset="-79"/>
              </a:rPr>
              <a:t>Türkmenler</a:t>
            </a:r>
            <a:r>
              <a:rPr lang="ru-RU" b="1" dirty="0">
                <a:cs typeface="Aharoni" pitchFamily="2" charset="-79"/>
              </a:rPr>
              <a:t> </a:t>
            </a:r>
            <a:r>
              <a:rPr lang="ru-RU" b="1" dirty="0" err="1">
                <a:cs typeface="Aharoni" pitchFamily="2" charset="-79"/>
              </a:rPr>
              <a:t>tarapyndan</a:t>
            </a:r>
            <a:r>
              <a:rPr lang="ru-RU" b="1" dirty="0">
                <a:cs typeface="Aharoni" pitchFamily="2" charset="-79"/>
              </a:rPr>
              <a:t> </a:t>
            </a:r>
            <a:r>
              <a:rPr lang="ru-RU" b="1" dirty="0" err="1">
                <a:cs typeface="Aharoni" pitchFamily="2" charset="-79"/>
              </a:rPr>
              <a:t>Lukman</a:t>
            </a:r>
            <a:r>
              <a:rPr lang="ru-RU" b="1" dirty="0">
                <a:cs typeface="Aharoni" pitchFamily="2" charset="-79"/>
              </a:rPr>
              <a:t> </a:t>
            </a:r>
            <a:r>
              <a:rPr lang="ru-RU" b="1" dirty="0" err="1">
                <a:cs typeface="Aharoni" pitchFamily="2" charset="-79"/>
              </a:rPr>
              <a:t>hekim</a:t>
            </a:r>
            <a:r>
              <a:rPr lang="ru-RU" b="1" dirty="0">
                <a:cs typeface="Aharoni" pitchFamily="2" charset="-79"/>
              </a:rPr>
              <a:t> </a:t>
            </a:r>
            <a:r>
              <a:rPr lang="ru-RU" b="1" dirty="0" err="1">
                <a:cs typeface="Aharoni" pitchFamily="2" charset="-79"/>
              </a:rPr>
              <a:t>diýip</a:t>
            </a:r>
            <a:r>
              <a:rPr lang="ru-RU" b="1" dirty="0">
                <a:cs typeface="Aharoni" pitchFamily="2" charset="-79"/>
              </a:rPr>
              <a:t> </a:t>
            </a:r>
            <a:r>
              <a:rPr lang="ru-RU" b="1" dirty="0" err="1">
                <a:cs typeface="Aharoni" pitchFamily="2" charset="-79"/>
              </a:rPr>
              <a:t>tanalýan</a:t>
            </a:r>
            <a:r>
              <a:rPr lang="ru-RU" b="1" dirty="0">
                <a:cs typeface="Aharoni" pitchFamily="2" charset="-79"/>
              </a:rPr>
              <a:t> </a:t>
            </a:r>
            <a:r>
              <a:rPr lang="ru-RU" b="1" dirty="0" err="1">
                <a:cs typeface="Aharoni" pitchFamily="2" charset="-79"/>
              </a:rPr>
              <a:t>bu</a:t>
            </a:r>
            <a:r>
              <a:rPr lang="ru-RU" b="1" dirty="0">
                <a:cs typeface="Aharoni" pitchFamily="2" charset="-79"/>
              </a:rPr>
              <a:t> </a:t>
            </a:r>
            <a:r>
              <a:rPr lang="ru-RU" b="1" dirty="0" err="1">
                <a:cs typeface="Aharoni" pitchFamily="2" charset="-79"/>
              </a:rPr>
              <a:t>orta</a:t>
            </a:r>
            <a:r>
              <a:rPr lang="ru-RU" b="1" dirty="0">
                <a:cs typeface="Aharoni" pitchFamily="2" charset="-79"/>
              </a:rPr>
              <a:t> </a:t>
            </a:r>
            <a:r>
              <a:rPr lang="ru-RU" b="1" dirty="0" err="1">
                <a:cs typeface="Aharoni" pitchFamily="2" charset="-79"/>
              </a:rPr>
              <a:t>asyr</a:t>
            </a:r>
            <a:r>
              <a:rPr lang="ru-RU" b="1" dirty="0">
                <a:cs typeface="Aharoni" pitchFamily="2" charset="-79"/>
              </a:rPr>
              <a:t> </a:t>
            </a:r>
            <a:r>
              <a:rPr lang="ru-RU" b="1" dirty="0" err="1">
                <a:cs typeface="Aharoni" pitchFamily="2" charset="-79"/>
              </a:rPr>
              <a:t>akyldary</a:t>
            </a:r>
            <a:r>
              <a:rPr lang="ru-RU" b="1" dirty="0">
                <a:cs typeface="Aharoni" pitchFamily="2" charset="-79"/>
              </a:rPr>
              <a:t> </a:t>
            </a:r>
            <a:r>
              <a:rPr lang="ru-RU" b="1" dirty="0" err="1">
                <a:cs typeface="Aharoni" pitchFamily="2" charset="-79"/>
              </a:rPr>
              <a:t>diňe</a:t>
            </a:r>
            <a:r>
              <a:rPr lang="ru-RU" b="1" dirty="0">
                <a:cs typeface="Aharoni" pitchFamily="2" charset="-79"/>
              </a:rPr>
              <a:t> </a:t>
            </a:r>
            <a:r>
              <a:rPr lang="ru-RU" b="1" dirty="0" err="1">
                <a:cs typeface="Aharoni" pitchFamily="2" charset="-79"/>
              </a:rPr>
              <a:t>medissina</a:t>
            </a:r>
            <a:r>
              <a:rPr lang="ru-RU" b="1" dirty="0">
                <a:cs typeface="Aharoni" pitchFamily="2" charset="-79"/>
              </a:rPr>
              <a:t> </a:t>
            </a:r>
            <a:r>
              <a:rPr lang="ru-RU" b="1" dirty="0" err="1">
                <a:cs typeface="Aharoni" pitchFamily="2" charset="-79"/>
              </a:rPr>
              <a:t>ylmynyň</a:t>
            </a:r>
            <a:r>
              <a:rPr lang="ru-RU" b="1" dirty="0">
                <a:cs typeface="Aharoni" pitchFamily="2" charset="-79"/>
              </a:rPr>
              <a:t> </a:t>
            </a:r>
            <a:r>
              <a:rPr lang="ru-RU" b="1" dirty="0" err="1">
                <a:cs typeface="Aharoni" pitchFamily="2" charset="-79"/>
              </a:rPr>
              <a:t>üstünde</a:t>
            </a:r>
            <a:r>
              <a:rPr lang="ru-RU" b="1" dirty="0">
                <a:cs typeface="Aharoni" pitchFamily="2" charset="-79"/>
              </a:rPr>
              <a:t> </a:t>
            </a:r>
            <a:r>
              <a:rPr lang="ru-RU" b="1" dirty="0" err="1">
                <a:cs typeface="Aharoni" pitchFamily="2" charset="-79"/>
              </a:rPr>
              <a:t>işleman</a:t>
            </a:r>
            <a:r>
              <a:rPr lang="ru-RU" b="1" dirty="0">
                <a:cs typeface="Aharoni" pitchFamily="2" charset="-79"/>
              </a:rPr>
              <a:t> </a:t>
            </a:r>
            <a:r>
              <a:rPr lang="ru-RU" b="1" dirty="0" err="1">
                <a:cs typeface="Aharoni" pitchFamily="2" charset="-79"/>
              </a:rPr>
              <a:t>eýsem</a:t>
            </a:r>
            <a:r>
              <a:rPr lang="ru-RU" b="1" dirty="0">
                <a:cs typeface="Aharoni" pitchFamily="2" charset="-79"/>
              </a:rPr>
              <a:t> </a:t>
            </a:r>
            <a:r>
              <a:rPr lang="ru-RU" b="1" dirty="0" err="1">
                <a:cs typeface="Aharoni" pitchFamily="2" charset="-79"/>
              </a:rPr>
              <a:t>pedagogiki</a:t>
            </a:r>
            <a:r>
              <a:rPr lang="ru-RU" b="1" dirty="0">
                <a:cs typeface="Aharoni" pitchFamily="2" charset="-79"/>
              </a:rPr>
              <a:t> </a:t>
            </a:r>
            <a:r>
              <a:rPr lang="ru-RU" b="1" dirty="0" err="1">
                <a:cs typeface="Aharoni" pitchFamily="2" charset="-79"/>
              </a:rPr>
              <a:t>düşünjeleri</a:t>
            </a:r>
            <a:r>
              <a:rPr lang="ru-RU" b="1" dirty="0">
                <a:cs typeface="Aharoni" pitchFamily="2" charset="-79"/>
              </a:rPr>
              <a:t> </a:t>
            </a:r>
            <a:r>
              <a:rPr lang="ru-RU" b="1" dirty="0" err="1">
                <a:cs typeface="Aharoni" pitchFamily="2" charset="-79"/>
              </a:rPr>
              <a:t>we</a:t>
            </a:r>
            <a:r>
              <a:rPr lang="ru-RU" b="1" dirty="0">
                <a:cs typeface="Aharoni" pitchFamily="2" charset="-79"/>
              </a:rPr>
              <a:t> </a:t>
            </a:r>
            <a:r>
              <a:rPr lang="ru-RU" b="1" dirty="0" err="1">
                <a:cs typeface="Aharoni" pitchFamily="2" charset="-79"/>
              </a:rPr>
              <a:t>okatmagyň</a:t>
            </a:r>
            <a:r>
              <a:rPr lang="ru-RU" b="1" dirty="0">
                <a:cs typeface="Aharoni" pitchFamily="2" charset="-79"/>
              </a:rPr>
              <a:t> </a:t>
            </a:r>
            <a:r>
              <a:rPr lang="ru-RU" b="1" dirty="0" err="1">
                <a:cs typeface="Aharoni" pitchFamily="2" charset="-79"/>
              </a:rPr>
              <a:t>usullary</a:t>
            </a:r>
            <a:r>
              <a:rPr lang="ru-RU" b="1" dirty="0">
                <a:cs typeface="Aharoni" pitchFamily="2" charset="-79"/>
              </a:rPr>
              <a:t> </a:t>
            </a:r>
            <a:r>
              <a:rPr lang="ru-RU" b="1" dirty="0" err="1">
                <a:cs typeface="Aharoni" pitchFamily="2" charset="-79"/>
              </a:rPr>
              <a:t>hakyndaky</a:t>
            </a:r>
            <a:r>
              <a:rPr lang="ru-RU" b="1" dirty="0">
                <a:cs typeface="Aharoni" pitchFamily="2" charset="-79"/>
              </a:rPr>
              <a:t> </a:t>
            </a:r>
            <a:r>
              <a:rPr lang="ru-RU" b="1" dirty="0" err="1">
                <a:cs typeface="Aharoni" pitchFamily="2" charset="-79"/>
              </a:rPr>
              <a:t>ýazan</a:t>
            </a:r>
            <a:r>
              <a:rPr lang="ru-RU" b="1" dirty="0">
                <a:cs typeface="Aharoni" pitchFamily="2" charset="-79"/>
              </a:rPr>
              <a:t> </a:t>
            </a:r>
            <a:r>
              <a:rPr lang="ru-RU" b="1" dirty="0" err="1">
                <a:cs typeface="Aharoni" pitchFamily="2" charset="-79"/>
              </a:rPr>
              <a:t>ýazgylary</a:t>
            </a:r>
            <a:r>
              <a:rPr lang="ru-RU" b="1" dirty="0">
                <a:cs typeface="Aharoni" pitchFamily="2" charset="-79"/>
              </a:rPr>
              <a:t> </a:t>
            </a:r>
            <a:r>
              <a:rPr lang="ru-RU" b="1" dirty="0" err="1">
                <a:cs typeface="Aharoni" pitchFamily="2" charset="-79"/>
              </a:rPr>
              <a:t>nesillere</a:t>
            </a:r>
            <a:r>
              <a:rPr lang="ru-RU" b="1" dirty="0">
                <a:cs typeface="Aharoni" pitchFamily="2" charset="-79"/>
              </a:rPr>
              <a:t> </a:t>
            </a:r>
            <a:r>
              <a:rPr lang="ru-RU" b="1" dirty="0" err="1">
                <a:cs typeface="Aharoni" pitchFamily="2" charset="-79"/>
              </a:rPr>
              <a:t>terbiýeçilik</a:t>
            </a:r>
            <a:r>
              <a:rPr lang="ru-RU" b="1" dirty="0">
                <a:cs typeface="Aharoni" pitchFamily="2" charset="-79"/>
              </a:rPr>
              <a:t> </a:t>
            </a:r>
            <a:r>
              <a:rPr lang="ru-RU" b="1" dirty="0" err="1">
                <a:cs typeface="Aharoni" pitchFamily="2" charset="-79"/>
              </a:rPr>
              <a:t>mekdep</a:t>
            </a:r>
            <a:r>
              <a:rPr lang="ru-RU" b="1" dirty="0">
                <a:cs typeface="Aharoni" pitchFamily="2" charset="-79"/>
              </a:rPr>
              <a:t> </a:t>
            </a:r>
            <a:r>
              <a:rPr lang="ru-RU" b="1" dirty="0" err="1">
                <a:cs typeface="Aharoni" pitchFamily="2" charset="-79"/>
              </a:rPr>
              <a:t>bolup</a:t>
            </a:r>
            <a:r>
              <a:rPr lang="ru-RU" b="1" dirty="0">
                <a:cs typeface="Aharoni" pitchFamily="2" charset="-79"/>
              </a:rPr>
              <a:t> </a:t>
            </a:r>
            <a:r>
              <a:rPr lang="ru-RU" b="1" dirty="0" err="1">
                <a:cs typeface="Aharoni" pitchFamily="2" charset="-79"/>
              </a:rPr>
              <a:t>durýar</a:t>
            </a:r>
            <a:r>
              <a:rPr lang="ru-RU" b="1" dirty="0">
                <a:cs typeface="Aharoni" pitchFamily="2" charset="-79"/>
              </a:rPr>
              <a:t>. </a:t>
            </a:r>
            <a:endParaRPr lang="ru-RU" dirty="0"/>
          </a:p>
        </p:txBody>
      </p:sp>
    </p:spTree>
    <p:extLst>
      <p:ext uri="{BB962C8B-B14F-4D97-AF65-F5344CB8AC3E}">
        <p14:creationId xmlns:p14="http://schemas.microsoft.com/office/powerpoint/2010/main" xmlns="" val="133031979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581772"/>
          </a:xfrm>
        </p:spPr>
        <p:txBody>
          <a:bodyPr>
            <a:normAutofit fontScale="90000"/>
          </a:bodyPr>
          <a:lstStyle/>
          <a:p>
            <a:pPr algn="ctr"/>
            <a:r>
              <a:rPr lang="tk-TM" dirty="0" smtClean="0"/>
              <a:t>Omar Haýýam</a:t>
            </a:r>
            <a:endParaRPr lang="ru-RU" dirty="0"/>
          </a:p>
        </p:txBody>
      </p:sp>
      <p:sp>
        <p:nvSpPr>
          <p:cNvPr id="3" name="Содержимое 2"/>
          <p:cNvSpPr>
            <a:spLocks noGrp="1"/>
          </p:cNvSpPr>
          <p:nvPr>
            <p:ph sz="half" idx="1"/>
          </p:nvPr>
        </p:nvSpPr>
        <p:spPr>
          <a:xfrm>
            <a:off x="214282" y="1000108"/>
            <a:ext cx="5286412" cy="5500726"/>
          </a:xfrm>
        </p:spPr>
        <p:txBody>
          <a:bodyPr>
            <a:normAutofit fontScale="62500" lnSpcReduction="20000"/>
          </a:bodyPr>
          <a:lstStyle/>
          <a:p>
            <a:pPr marL="82296" indent="0" algn="just">
              <a:buNone/>
            </a:pPr>
            <a:r>
              <a:rPr lang="tk-TM" sz="3400" dirty="0" smtClean="0"/>
              <a:t>Beýik Seljukly Türkmen döwletiniň dowam eden döwründe ýaşan Omar Haýýam (1040-1123) 1040-njy ýylda Nişapurda çadyrçy ussanyň maşgalasynda eneden bolýar. Onyň ady Gyýasseddin Abul Kasym Omar ibn Ybraýym bolupdyr. Ol 1074-nji ýylda Mälik şanyň weziri Nyzamalmülkiň çakylygy boýunça Yspyhana köşge  weziriň we soltanyň maslahatçysy edilip çagyrylýar. Ol şol ýerde Mälik şanyň islegi esasynda gün senenamasyny işläp düzýär. Onuň işläp düzen bu gün senenamasy Aý senenamasy ýagny hijri kamary senenamasyndan tapawutlulykda ýeriň güniň daşyndan aýlanyp başlandygyndan alyp gaýdylýar. Ol öz döwrüniň meşhur matematigi, astranomigi bolman eýsem şol bir wagtyň özünde  şahyr hem bolupdyr. Onuň ýazan iki setirli uly manyly rubagylary häzire çenli gelip ýetipdir</a:t>
            </a:r>
            <a:r>
              <a:rPr lang="tk-TM" sz="2800" dirty="0" smtClean="0"/>
              <a:t>.</a:t>
            </a:r>
            <a:endParaRPr lang="ru-RU" sz="2800" dirty="0"/>
          </a:p>
        </p:txBody>
      </p:sp>
      <p:pic>
        <p:nvPicPr>
          <p:cNvPr id="5" name="Содержимое 4" descr="Screenshot_2015-03-31-14-51-43.png"/>
          <p:cNvPicPr>
            <a:picLocks noGrp="1" noChangeAspect="1"/>
          </p:cNvPicPr>
          <p:nvPr>
            <p:ph sz="half" idx="2"/>
          </p:nvPr>
        </p:nvPicPr>
        <p:blipFill>
          <a:blip r:embed="rId2" cstate="print"/>
          <a:stretch>
            <a:fillRect/>
          </a:stretch>
        </p:blipFill>
        <p:spPr>
          <a:xfrm>
            <a:off x="5643570" y="1214422"/>
            <a:ext cx="3231893" cy="44338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581772"/>
          </a:xfrm>
        </p:spPr>
        <p:txBody>
          <a:bodyPr>
            <a:normAutofit fontScale="90000"/>
          </a:bodyPr>
          <a:lstStyle/>
          <a:p>
            <a:pPr algn="ctr"/>
            <a:r>
              <a:rPr lang="tk-TM" b="1" dirty="0" smtClean="0"/>
              <a:t>Mahmyt Zamahşarydyr.</a:t>
            </a:r>
            <a:endParaRPr lang="ru-RU" b="1" dirty="0"/>
          </a:p>
        </p:txBody>
      </p:sp>
      <p:sp>
        <p:nvSpPr>
          <p:cNvPr id="3" name="Содержимое 2"/>
          <p:cNvSpPr>
            <a:spLocks noGrp="1"/>
          </p:cNvSpPr>
          <p:nvPr>
            <p:ph idx="1"/>
          </p:nvPr>
        </p:nvSpPr>
        <p:spPr>
          <a:xfrm>
            <a:off x="142844" y="1000108"/>
            <a:ext cx="8858312" cy="5643602"/>
          </a:xfrm>
        </p:spPr>
        <p:txBody>
          <a:bodyPr>
            <a:normAutofit fontScale="92500" lnSpcReduction="20000"/>
          </a:bodyPr>
          <a:lstStyle/>
          <a:p>
            <a:pPr algn="just"/>
            <a:r>
              <a:rPr lang="tk-TM" dirty="0" smtClean="0"/>
              <a:t>Geçmişde ylmyň köp pudaklary boýunça ölmez-ýitmez eserler döreden beýik alymlarymyzyň biri hem Mahmyt Zamahşarydyr. Ol 1075-nji ýylyň mart aýynyň 19-na häzirki Daşoguz welaýatynyň Görogly etrabynyň Zamahşar (Yzmykşir) şäherçesinde türkmen maşgalasynda eneden dogulýar, 69 ýaşap, 1144-nji ýylyň 14-nji iýunynda Köneürgençde aradan çykýar. Beýik alym hem şahyr Zamahşary birnäçe gezek Käbä zyýarat edipdir. Mekgede üç ýyl ýaşapdyr. Merwde, Bagdatda, Damaskda we Gündogaryň beýleki ýurtlarynda bolup, görnükli alymlar bilen işläpdir, medreseleriň köpüsinde ders beripdir, köp alymlary ýetişdiripdir. Alymlaryň anyklamagyna görä, onuň altmyşdan gowrak eseriniň ady belli, emma entek anyklanylmadyk eserleriniň hem bardygy ýazylýar. </a:t>
            </a:r>
          </a:p>
          <a:p>
            <a:pPr algn="just"/>
            <a:r>
              <a:rPr lang="tk-TM" dirty="0" smtClean="0"/>
              <a:t>Zamahşarynyň alty jiltden ybarat “Ýagşyzadalaryň bahary” kitaby, “Altyn halkalar”, “Paýhasly sözler” atly eserleri we şygyr diwany türkmen diline geçirilip, Türkmenistanyň milli </a:t>
            </a:r>
            <a:r>
              <a:rPr lang="tk-TM" dirty="0" smtClean="0"/>
              <a:t>medeniýet </a:t>
            </a:r>
            <a:r>
              <a:rPr lang="tk-TM" dirty="0" smtClean="0"/>
              <a:t>“Miras” merkezi tarapyndan neşir edildi.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928694"/>
          </a:xfrm>
        </p:spPr>
        <p:txBody>
          <a:bodyPr>
            <a:noAutofit/>
          </a:bodyPr>
          <a:lstStyle/>
          <a:p>
            <a:pPr algn="ctr"/>
            <a:r>
              <a:rPr lang="en-US" sz="3600" b="1" dirty="0" smtClean="0">
                <a:solidFill>
                  <a:schemeClr val="accent3">
                    <a:lumMod val="50000"/>
                  </a:schemeClr>
                </a:solidFill>
                <a:latin typeface="Times New Roman" pitchFamily="18" charset="0"/>
                <a:cs typeface="Times New Roman" pitchFamily="18" charset="0"/>
              </a:rPr>
              <a:t>1.</a:t>
            </a:r>
            <a:r>
              <a:rPr lang="sq-AL" sz="3600" b="1" dirty="0" smtClean="0">
                <a:solidFill>
                  <a:schemeClr val="accent3">
                    <a:lumMod val="50000"/>
                  </a:schemeClr>
                </a:solidFill>
                <a:latin typeface="Times New Roman" pitchFamily="18" charset="0"/>
                <a:cs typeface="Times New Roman" pitchFamily="18" charset="0"/>
              </a:rPr>
              <a:t>X-XVI asyrlarda ylmyň we medeniýetiň ösüşiniň aýratynlyklary.</a:t>
            </a:r>
            <a:endParaRPr lang="ru-RU" sz="3200" dirty="0">
              <a:solidFill>
                <a:schemeClr val="accent3">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214422"/>
            <a:ext cx="8858312" cy="5429288"/>
          </a:xfrm>
        </p:spPr>
        <p:txBody>
          <a:bodyPr>
            <a:normAutofit fontScale="92500" lnSpcReduction="10000"/>
          </a:bodyPr>
          <a:lstStyle/>
          <a:p>
            <a:pPr algn="just"/>
            <a:r>
              <a:rPr lang="ru-RU" dirty="0" err="1" smtClean="0"/>
              <a:t>Beýik</a:t>
            </a:r>
            <a:r>
              <a:rPr lang="ru-RU" dirty="0" smtClean="0"/>
              <a:t> </a:t>
            </a:r>
            <a:r>
              <a:rPr lang="ru-RU" dirty="0" err="1" smtClean="0"/>
              <a:t>seljuk</a:t>
            </a:r>
            <a:r>
              <a:rPr lang="ru-RU" dirty="0" smtClean="0"/>
              <a:t> </a:t>
            </a:r>
            <a:r>
              <a:rPr lang="ru-RU" dirty="0" err="1" smtClean="0"/>
              <a:t>türkmen</a:t>
            </a:r>
            <a:r>
              <a:rPr lang="ru-RU" dirty="0" smtClean="0"/>
              <a:t> </a:t>
            </a:r>
            <a:r>
              <a:rPr lang="ru-RU" dirty="0" err="1" smtClean="0"/>
              <a:t>döwleti</a:t>
            </a:r>
            <a:r>
              <a:rPr lang="ru-RU" dirty="0" smtClean="0"/>
              <a:t> </a:t>
            </a:r>
            <a:r>
              <a:rPr lang="ru-RU" dirty="0" err="1" smtClean="0"/>
              <a:t>ylym</a:t>
            </a:r>
            <a:r>
              <a:rPr lang="ru-RU" dirty="0" smtClean="0"/>
              <a:t> </a:t>
            </a:r>
            <a:r>
              <a:rPr lang="ru-RU" dirty="0" err="1" smtClean="0"/>
              <a:t>dünýäsinde</a:t>
            </a:r>
            <a:r>
              <a:rPr lang="ru-RU" dirty="0" smtClean="0"/>
              <a:t> </a:t>
            </a:r>
            <a:r>
              <a:rPr lang="ru-RU" dirty="0" err="1" smtClean="0"/>
              <a:t>uly</a:t>
            </a:r>
            <a:r>
              <a:rPr lang="ru-RU" dirty="0" smtClean="0"/>
              <a:t> </a:t>
            </a:r>
            <a:r>
              <a:rPr lang="ru-RU" dirty="0" err="1" smtClean="0"/>
              <a:t>yz</a:t>
            </a:r>
            <a:r>
              <a:rPr lang="ru-RU" dirty="0" smtClean="0"/>
              <a:t> </a:t>
            </a:r>
            <a:r>
              <a:rPr lang="ru-RU" dirty="0" err="1" smtClean="0"/>
              <a:t>galdyran</a:t>
            </a:r>
            <a:r>
              <a:rPr lang="ru-RU" dirty="0" smtClean="0"/>
              <a:t> </a:t>
            </a:r>
            <a:r>
              <a:rPr lang="ru-RU" dirty="0" err="1" smtClean="0"/>
              <a:t>döwletdir</a:t>
            </a:r>
            <a:r>
              <a:rPr lang="ru-RU" dirty="0" smtClean="0"/>
              <a:t>. </a:t>
            </a:r>
            <a:r>
              <a:rPr lang="en-US" dirty="0" err="1" smtClean="0"/>
              <a:t>Ylym-bilim</a:t>
            </a:r>
            <a:r>
              <a:rPr lang="en-US" dirty="0" smtClean="0"/>
              <a:t> belli </a:t>
            </a:r>
            <a:r>
              <a:rPr lang="en-US" dirty="0" err="1" smtClean="0"/>
              <a:t>bir</a:t>
            </a:r>
            <a:r>
              <a:rPr lang="en-US" dirty="0" smtClean="0"/>
              <a:t> </a:t>
            </a:r>
            <a:r>
              <a:rPr lang="en-US" dirty="0" err="1" smtClean="0"/>
              <a:t>ulgama</a:t>
            </a:r>
            <a:r>
              <a:rPr lang="en-US" dirty="0" smtClean="0"/>
              <a:t> </a:t>
            </a:r>
            <a:r>
              <a:rPr lang="en-US" dirty="0" err="1" smtClean="0"/>
              <a:t>tabyn</a:t>
            </a:r>
            <a:r>
              <a:rPr lang="en-US" dirty="0" smtClean="0"/>
              <a:t> </a:t>
            </a:r>
            <a:r>
              <a:rPr lang="en-US" dirty="0" err="1" smtClean="0"/>
              <a:t>edilip</a:t>
            </a:r>
            <a:r>
              <a:rPr lang="en-US" dirty="0" smtClean="0"/>
              <a:t>, </a:t>
            </a:r>
            <a:r>
              <a:rPr lang="en-US" dirty="0" err="1" smtClean="0"/>
              <a:t>döwlet</a:t>
            </a:r>
            <a:r>
              <a:rPr lang="en-US" dirty="0" smtClean="0"/>
              <a:t> </a:t>
            </a:r>
            <a:r>
              <a:rPr lang="en-US" dirty="0" err="1" smtClean="0"/>
              <a:t>syýasatynyň</a:t>
            </a:r>
            <a:r>
              <a:rPr lang="en-US" dirty="0" smtClean="0"/>
              <a:t> </a:t>
            </a:r>
            <a:r>
              <a:rPr lang="en-US" dirty="0" err="1" smtClean="0"/>
              <a:t>esasy</a:t>
            </a:r>
            <a:r>
              <a:rPr lang="en-US" dirty="0" smtClean="0"/>
              <a:t> </a:t>
            </a:r>
            <a:r>
              <a:rPr lang="en-US" dirty="0" err="1" smtClean="0"/>
              <a:t>ugruna</a:t>
            </a:r>
            <a:r>
              <a:rPr lang="en-US" dirty="0" smtClean="0"/>
              <a:t> </a:t>
            </a:r>
            <a:r>
              <a:rPr lang="en-US" dirty="0" err="1" smtClean="0"/>
              <a:t>öwrülipdir</a:t>
            </a:r>
            <a:r>
              <a:rPr lang="en-US" dirty="0" smtClean="0"/>
              <a:t>. </a:t>
            </a:r>
            <a:r>
              <a:rPr lang="en-US" dirty="0" err="1" smtClean="0"/>
              <a:t>Meşhur</a:t>
            </a:r>
            <a:r>
              <a:rPr lang="en-US" dirty="0" smtClean="0"/>
              <a:t> </a:t>
            </a:r>
            <a:r>
              <a:rPr lang="en-US" dirty="0" err="1" smtClean="0"/>
              <a:t>wezir</a:t>
            </a:r>
            <a:r>
              <a:rPr lang="en-US" dirty="0" smtClean="0"/>
              <a:t> </a:t>
            </a:r>
            <a:r>
              <a:rPr lang="en-US" b="1" dirty="0" err="1" smtClean="0">
                <a:solidFill>
                  <a:srgbClr val="FF0000"/>
                </a:solidFill>
              </a:rPr>
              <a:t>Nyzamalmülküň</a:t>
            </a:r>
            <a:r>
              <a:rPr lang="en-US" dirty="0" smtClean="0"/>
              <a:t> </a:t>
            </a:r>
            <a:r>
              <a:rPr lang="en-US" dirty="0" err="1" smtClean="0"/>
              <a:t>ady</a:t>
            </a:r>
            <a:r>
              <a:rPr lang="en-US" dirty="0" smtClean="0"/>
              <a:t> </a:t>
            </a:r>
            <a:r>
              <a:rPr lang="en-US" dirty="0" err="1" smtClean="0"/>
              <a:t>bilen</a:t>
            </a:r>
            <a:r>
              <a:rPr lang="en-US" dirty="0" smtClean="0"/>
              <a:t> </a:t>
            </a:r>
            <a:r>
              <a:rPr lang="en-US" dirty="0" err="1" smtClean="0"/>
              <a:t>baglanyşykly</a:t>
            </a:r>
            <a:r>
              <a:rPr lang="en-US" dirty="0" smtClean="0"/>
              <a:t> </a:t>
            </a:r>
            <a:r>
              <a:rPr lang="en-US" i="1" dirty="0" err="1" smtClean="0"/>
              <a:t>Nyzamyýe</a:t>
            </a:r>
            <a:r>
              <a:rPr lang="en-US" dirty="0" smtClean="0"/>
              <a:t> </a:t>
            </a:r>
            <a:r>
              <a:rPr lang="en-US" dirty="0" err="1" smtClean="0"/>
              <a:t>medreseleri</a:t>
            </a:r>
            <a:r>
              <a:rPr lang="en-US" dirty="0" smtClean="0"/>
              <a:t> </a:t>
            </a:r>
            <a:r>
              <a:rPr lang="en-US" dirty="0" err="1" smtClean="0"/>
              <a:t>yslam</a:t>
            </a:r>
            <a:r>
              <a:rPr lang="en-US" dirty="0" smtClean="0"/>
              <a:t> </a:t>
            </a:r>
            <a:r>
              <a:rPr lang="en-US" dirty="0" err="1" smtClean="0"/>
              <a:t>äleminde</a:t>
            </a:r>
            <a:r>
              <a:rPr lang="en-US" dirty="0" smtClean="0"/>
              <a:t> </a:t>
            </a:r>
            <a:r>
              <a:rPr lang="en-US" dirty="0" err="1" smtClean="0"/>
              <a:t>abraýly</a:t>
            </a:r>
            <a:r>
              <a:rPr lang="en-US" dirty="0" smtClean="0"/>
              <a:t> </a:t>
            </a:r>
            <a:r>
              <a:rPr lang="en-US" dirty="0" err="1" smtClean="0"/>
              <a:t>okuw</a:t>
            </a:r>
            <a:r>
              <a:rPr lang="en-US" dirty="0" smtClean="0"/>
              <a:t> </a:t>
            </a:r>
            <a:r>
              <a:rPr lang="en-US" dirty="0" err="1" smtClean="0"/>
              <a:t>mekdeplerine</a:t>
            </a:r>
            <a:r>
              <a:rPr lang="en-US" dirty="0" smtClean="0"/>
              <a:t> </a:t>
            </a:r>
            <a:r>
              <a:rPr lang="en-US" dirty="0" err="1" smtClean="0"/>
              <a:t>öwrülipdir</a:t>
            </a:r>
            <a:r>
              <a:rPr lang="en-US" dirty="0" smtClean="0"/>
              <a:t>. </a:t>
            </a:r>
            <a:r>
              <a:rPr lang="en-US" dirty="0" err="1" smtClean="0"/>
              <a:t>Nişapurda</a:t>
            </a:r>
            <a:r>
              <a:rPr lang="en-US" dirty="0" smtClean="0"/>
              <a:t>, </a:t>
            </a:r>
            <a:r>
              <a:rPr lang="en-US" dirty="0" err="1" smtClean="0"/>
              <a:t>Balhda</a:t>
            </a:r>
            <a:r>
              <a:rPr lang="en-US" dirty="0" smtClean="0"/>
              <a:t>, </a:t>
            </a:r>
            <a:r>
              <a:rPr lang="en-US" dirty="0" err="1" smtClean="0"/>
              <a:t>Hyratda</a:t>
            </a:r>
            <a:r>
              <a:rPr lang="en-US" dirty="0" smtClean="0"/>
              <a:t>, </a:t>
            </a:r>
            <a:r>
              <a:rPr lang="en-US" dirty="0" err="1" smtClean="0"/>
              <a:t>Basrada</a:t>
            </a:r>
            <a:r>
              <a:rPr lang="en-US" dirty="0" smtClean="0"/>
              <a:t>, </a:t>
            </a:r>
            <a:r>
              <a:rPr lang="en-US" dirty="0" err="1" smtClean="0"/>
              <a:t>Tusda</a:t>
            </a:r>
            <a:r>
              <a:rPr lang="en-US" dirty="0" smtClean="0"/>
              <a:t>, </a:t>
            </a:r>
            <a:r>
              <a:rPr lang="en-US" dirty="0" err="1" smtClean="0"/>
              <a:t>Amulda</a:t>
            </a:r>
            <a:r>
              <a:rPr lang="en-US" dirty="0" smtClean="0"/>
              <a:t> </a:t>
            </a:r>
            <a:r>
              <a:rPr lang="en-US" dirty="0" err="1" smtClean="0"/>
              <a:t>Nyzamiýe</a:t>
            </a:r>
            <a:r>
              <a:rPr lang="en-US" dirty="0" smtClean="0"/>
              <a:t> </a:t>
            </a:r>
            <a:r>
              <a:rPr lang="en-US" dirty="0" err="1" smtClean="0"/>
              <a:t>medreseleri</a:t>
            </a:r>
            <a:r>
              <a:rPr lang="en-US" dirty="0" smtClean="0"/>
              <a:t> </a:t>
            </a:r>
            <a:r>
              <a:rPr lang="en-US" dirty="0" err="1" smtClean="0"/>
              <a:t>hereket</a:t>
            </a:r>
            <a:r>
              <a:rPr lang="en-US" dirty="0" smtClean="0"/>
              <a:t> </a:t>
            </a:r>
            <a:r>
              <a:rPr lang="en-US" dirty="0" err="1" smtClean="0"/>
              <a:t>edipdip</a:t>
            </a:r>
            <a:r>
              <a:rPr lang="en-US" dirty="0" smtClean="0"/>
              <a:t>. </a:t>
            </a:r>
            <a:r>
              <a:rPr lang="en-US" dirty="0" err="1" smtClean="0"/>
              <a:t>İlkinji</a:t>
            </a:r>
            <a:r>
              <a:rPr lang="en-US" dirty="0" smtClean="0"/>
              <a:t> </a:t>
            </a:r>
            <a:r>
              <a:rPr lang="en-US" dirty="0" err="1" smtClean="0"/>
              <a:t>Nyzamiýe</a:t>
            </a:r>
            <a:r>
              <a:rPr lang="en-US" dirty="0" smtClean="0"/>
              <a:t> Alp </a:t>
            </a:r>
            <a:r>
              <a:rPr lang="en-US" dirty="0" err="1" smtClean="0"/>
              <a:t>Arslanyn</a:t>
            </a:r>
            <a:r>
              <a:rPr lang="en-US" dirty="0" smtClean="0"/>
              <a:t> </a:t>
            </a:r>
            <a:r>
              <a:rPr lang="en-US" dirty="0" err="1" smtClean="0"/>
              <a:t>zamanynda</a:t>
            </a:r>
            <a:r>
              <a:rPr lang="en-US" dirty="0" smtClean="0"/>
              <a:t> </a:t>
            </a:r>
            <a:r>
              <a:rPr lang="en-US" dirty="0" smtClean="0">
                <a:latin typeface="Times New Roman" pitchFamily="18" charset="0"/>
                <a:cs typeface="Times New Roman" pitchFamily="18" charset="0"/>
              </a:rPr>
              <a:t>1066</a:t>
            </a:r>
            <a:r>
              <a:rPr lang="en-US" dirty="0" smtClean="0"/>
              <a:t>-njy </a:t>
            </a:r>
            <a:r>
              <a:rPr lang="en-US" dirty="0" err="1" smtClean="0"/>
              <a:t>ýylda</a:t>
            </a:r>
            <a:r>
              <a:rPr lang="en-US" dirty="0" smtClean="0"/>
              <a:t> </a:t>
            </a:r>
            <a:r>
              <a:rPr lang="en-US" dirty="0" err="1" smtClean="0"/>
              <a:t>Bagdatda</a:t>
            </a:r>
            <a:r>
              <a:rPr lang="en-US" dirty="0" smtClean="0"/>
              <a:t> </a:t>
            </a:r>
            <a:r>
              <a:rPr lang="en-US" dirty="0" err="1" smtClean="0"/>
              <a:t>gurlupdyr</a:t>
            </a:r>
            <a:r>
              <a:rPr lang="en-US" dirty="0" smtClean="0"/>
              <a:t>.</a:t>
            </a:r>
          </a:p>
          <a:p>
            <a:pPr algn="just"/>
            <a:r>
              <a:rPr lang="tr-TR" dirty="0" smtClean="0"/>
              <a:t>Mälik şanyň hemaýaty bilen 1074-1075-nji ýyllarda ilki Yspyhanda, soňra Bagdatda obserwatoriýa /rasathana/ gurlupdyr.</a:t>
            </a:r>
            <a:r>
              <a:rPr lang="en-US" dirty="0" smtClean="0"/>
              <a:t> </a:t>
            </a:r>
            <a:r>
              <a:rPr lang="en-US" dirty="0" err="1" smtClean="0"/>
              <a:t>Soltan</a:t>
            </a:r>
            <a:r>
              <a:rPr lang="en-US" dirty="0" smtClean="0"/>
              <a:t> </a:t>
            </a:r>
            <a:r>
              <a:rPr lang="en-US" dirty="0" err="1" smtClean="0"/>
              <a:t>Sanjary</a:t>
            </a:r>
            <a:r>
              <a:rPr lang="tk-TM" dirty="0" smtClean="0"/>
              <a:t>ň</a:t>
            </a:r>
            <a:r>
              <a:rPr lang="tr-TR" dirty="0" smtClean="0"/>
              <a:t> döwründe Merwli meşhur taryhçy we geografiýaçy </a:t>
            </a:r>
            <a:r>
              <a:rPr lang="tr-TR" b="1" dirty="0" smtClean="0">
                <a:solidFill>
                  <a:srgbClr val="FF0000"/>
                </a:solidFill>
              </a:rPr>
              <a:t>Abu Said as-Samany </a:t>
            </a:r>
            <a:r>
              <a:rPr lang="tr-TR" dirty="0" smtClean="0"/>
              <a:t>/1113-1167/ öz meşhur eserlerini döredipdir. Soltanyň obserwatoriýasynda meşhur şahyr Omar Haýýam işläpdir.</a:t>
            </a: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786874" cy="6215106"/>
          </a:xfrm>
        </p:spPr>
        <p:txBody>
          <a:bodyPr>
            <a:normAutofit fontScale="92500" lnSpcReduction="20000"/>
          </a:bodyPr>
          <a:lstStyle/>
          <a:p>
            <a:pPr algn="just"/>
            <a:r>
              <a:rPr lang="tr-TR" b="1" dirty="0" smtClean="0"/>
              <a:t>Kitaphanalar Beýik Seljuk türkmen döwletiniň medeni derejesiniň ýokarydygynyň hakyky subutnamalaryň biridir. Döwletiň düýbi tutan ýeri bolan Merw özüniň meşhur kitaplary bilen yslam dünýäsinde mälim bolupdyr.</a:t>
            </a:r>
            <a:endParaRPr lang="ru-RU" b="1" dirty="0" smtClean="0"/>
          </a:p>
          <a:p>
            <a:pPr algn="just"/>
            <a:r>
              <a:rPr lang="tr-TR" b="1" dirty="0" smtClean="0"/>
              <a:t>Gündogaryň beýik akyldarlarynyň biri </a:t>
            </a:r>
            <a:r>
              <a:rPr lang="tr-TR" b="1" dirty="0" smtClean="0">
                <a:solidFill>
                  <a:srgbClr val="FF0000"/>
                </a:solidFill>
              </a:rPr>
              <a:t>Abu Reýhan Muhammet ibn Ahmet al- Biruniniň </a:t>
            </a:r>
            <a:r>
              <a:rPr lang="tr-TR" b="1" dirty="0" smtClean="0"/>
              <a:t>(973-1048) pikir edişi, paýhasy, ylmy dünýä garaýşy öz döwründen has öňe gidipdir. Ol ýaşlygynda arap,pars, grek, hindi dillerini bilipdir.  Onuň gün sistemasynyň ýerleşişi Kopernikden birnäçe asyr öň açypdyr.</a:t>
            </a:r>
            <a:r>
              <a:rPr lang="tk-TM" b="1" dirty="0" smtClean="0"/>
              <a:t> </a:t>
            </a:r>
          </a:p>
          <a:p>
            <a:pPr algn="just"/>
            <a:r>
              <a:rPr lang="tr-TR" b="1" dirty="0" smtClean="0"/>
              <a:t>Biruni 995-nji ýylda, ýagny 22 ýaşynyň içinde Ýeriň globusyny ýasapdyr. Bu globus diňe bir Gündogarda däl, eýsem bütin dünýäde-de ilkinji Ýer Globusydyr. Ýewropada bolsa şunuň ýaly globus “Ýer almasy” diýen at bilen diňe 1492-nji ýylda peýda bolupdyr. 995-nji ýylda Biruni Peý (Tähran) şäherine göçüp gitmäge mežbur bolýar. Bu ýerde ol iki ýylap bir söwdagäriňkide ýaşapdyr. Horezmşa Mamunyň aradan çykmagy bilen Biruni ýene-de Horezme gaýdyp gelipdir.</a:t>
            </a:r>
            <a:endParaRPr lang="ru-RU"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1143000"/>
          </a:xfrm>
        </p:spPr>
        <p:txBody>
          <a:bodyPr/>
          <a:lstStyle/>
          <a:p>
            <a:r>
              <a:rPr lang="ru-RU" sz="5400" b="1" dirty="0" err="1" smtClean="0"/>
              <a:t>Muhammet</a:t>
            </a:r>
            <a:r>
              <a:rPr lang="ru-RU" sz="5400" b="1" dirty="0" smtClean="0"/>
              <a:t> </a:t>
            </a:r>
            <a:r>
              <a:rPr lang="ru-RU" sz="5400" b="1" dirty="0" err="1" smtClean="0"/>
              <a:t>Al</a:t>
            </a:r>
            <a:r>
              <a:rPr lang="ru-RU" sz="5400" b="1" dirty="0" smtClean="0"/>
              <a:t>- </a:t>
            </a:r>
            <a:r>
              <a:rPr lang="ru-RU" sz="5400" b="1" dirty="0" err="1" smtClean="0"/>
              <a:t>Biruni</a:t>
            </a:r>
            <a:endParaRPr lang="ru-RU" dirty="0"/>
          </a:p>
        </p:txBody>
      </p:sp>
      <p:pic>
        <p:nvPicPr>
          <p:cNvPr id="4" name="Объект 3" descr="Screenshot_2015-03-31-09-09-46.png"/>
          <p:cNvPicPr>
            <a:picLocks noGrp="1" noChangeAspect="1"/>
          </p:cNvPicPr>
          <p:nvPr>
            <p:ph idx="1"/>
          </p:nvPr>
        </p:nvPicPr>
        <p:blipFill>
          <a:blip r:embed="rId2" cstate="print"/>
          <a:stretch>
            <a:fillRect/>
          </a:stretch>
        </p:blipFill>
        <p:spPr>
          <a:xfrm>
            <a:off x="785786" y="1500175"/>
            <a:ext cx="7500990" cy="48244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8"/>
          </a:xfrm>
        </p:spPr>
        <p:txBody>
          <a:bodyPr>
            <a:noAutofit/>
          </a:bodyPr>
          <a:lstStyle/>
          <a:p>
            <a:pPr lvl="0" algn="ctr"/>
            <a:r>
              <a:rPr lang="tk-TM" sz="3200" b="1" dirty="0" smtClean="0"/>
              <a:t>2. </a:t>
            </a:r>
            <a:r>
              <a:rPr lang="sq-AL" sz="3200" b="1" dirty="0" smtClean="0"/>
              <a:t>X-XVI asyrlarda</a:t>
            </a:r>
            <a:r>
              <a:rPr lang="ru-RU" sz="3200" b="1" dirty="0" smtClean="0"/>
              <a:t> </a:t>
            </a:r>
            <a:r>
              <a:rPr lang="ru-RU" sz="3200" b="1" dirty="0" err="1" smtClean="0"/>
              <a:t>türkmenleriň</a:t>
            </a:r>
            <a:r>
              <a:rPr lang="ru-RU" sz="3200" b="1" dirty="0" smtClean="0"/>
              <a:t> </a:t>
            </a:r>
            <a:r>
              <a:rPr lang="ru-RU" sz="3200" b="1" dirty="0" err="1" smtClean="0"/>
              <a:t>maddy</a:t>
            </a:r>
            <a:r>
              <a:rPr lang="ru-RU" sz="3200" b="1" dirty="0" smtClean="0"/>
              <a:t> </a:t>
            </a:r>
            <a:r>
              <a:rPr lang="ru-RU" sz="3200" b="1" dirty="0" err="1" smtClean="0"/>
              <a:t>medeniýeti</a:t>
            </a:r>
            <a:r>
              <a:rPr lang="ru-RU" sz="3200" b="1" dirty="0" smtClean="0"/>
              <a:t>.</a:t>
            </a:r>
            <a:endParaRPr lang="ru-RU" sz="2800" b="1" dirty="0"/>
          </a:p>
        </p:txBody>
      </p:sp>
      <p:sp>
        <p:nvSpPr>
          <p:cNvPr id="3" name="Содержимое 2"/>
          <p:cNvSpPr>
            <a:spLocks noGrp="1"/>
          </p:cNvSpPr>
          <p:nvPr>
            <p:ph idx="1"/>
          </p:nvPr>
        </p:nvSpPr>
        <p:spPr>
          <a:xfrm>
            <a:off x="457200" y="1500174"/>
            <a:ext cx="8229600" cy="5072098"/>
          </a:xfrm>
        </p:spPr>
        <p:txBody>
          <a:bodyPr>
            <a:normAutofit lnSpcReduction="10000"/>
          </a:bodyPr>
          <a:lstStyle/>
          <a:p>
            <a:pPr algn="just"/>
            <a:r>
              <a:rPr lang="cs-CZ" b="1" dirty="0" smtClean="0"/>
              <a:t>Yslam dininiň ornaşmagy bilen ýurdymyzda metjitleriň medreseleriň gurluşygy giň gerim alypdyr. olaryň arhitektura nagyşlarynyň içinde arap hatynyň okamasy kyn bolan kufy (Şekili bilen) ýazgysy siňdirilipdir. Ỳazgy esasan “Kurandan” alynan jümleler bolupdyr. X, XII asyrlarda bina edilen ymaratlaryň hatarynda Talhatanbaba (XI asyr) Maşatata (Dahystan XI asyr) Metjitleri Mäne baba (Abu Seýit XI asyr), Sarahysbaba (Abulfazl- XI asyr) m</a:t>
            </a:r>
            <a:r>
              <a:rPr lang="ru-RU" b="1" dirty="0" err="1" smtClean="0"/>
              <a:t>o</a:t>
            </a:r>
            <a:r>
              <a:rPr lang="cs-CZ" b="1" dirty="0" smtClean="0"/>
              <a:t>wzaleýlerini agzamak bolar. Bu ymaratlary  ýerli ussalaryň salmagy türkmen medeniýetiniň ýokary derejede ösmeginiň subutnamasydyr.</a:t>
            </a:r>
            <a:endParaRPr lang="ru-RU"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229600" cy="571504"/>
          </a:xfrm>
        </p:spPr>
        <p:txBody>
          <a:bodyPr>
            <a:normAutofit fontScale="90000"/>
          </a:bodyPr>
          <a:lstStyle/>
          <a:p>
            <a:pPr algn="ctr"/>
            <a:r>
              <a:rPr lang="cs-CZ" b="1" dirty="0" smtClean="0">
                <a:solidFill>
                  <a:srgbClr val="FF0000"/>
                </a:solidFill>
              </a:rPr>
              <a:t>Soltan Sanjaryň mowzaleýi</a:t>
            </a:r>
            <a:endParaRPr lang="ru-RU" b="1" dirty="0">
              <a:solidFill>
                <a:srgbClr val="FF0000"/>
              </a:solidFill>
            </a:endParaRPr>
          </a:p>
        </p:txBody>
      </p:sp>
      <p:sp>
        <p:nvSpPr>
          <p:cNvPr id="3" name="Содержимое 2"/>
          <p:cNvSpPr>
            <a:spLocks noGrp="1"/>
          </p:cNvSpPr>
          <p:nvPr>
            <p:ph sz="half" idx="1"/>
          </p:nvPr>
        </p:nvSpPr>
        <p:spPr>
          <a:xfrm>
            <a:off x="142844" y="1142984"/>
            <a:ext cx="3643338" cy="5357850"/>
          </a:xfrm>
        </p:spPr>
        <p:txBody>
          <a:bodyPr>
            <a:normAutofit fontScale="92500" lnSpcReduction="20000"/>
          </a:bodyPr>
          <a:lstStyle/>
          <a:p>
            <a:pPr algn="just"/>
            <a:r>
              <a:rPr lang="cs-CZ" b="1" dirty="0" smtClean="0"/>
              <a:t>XII asyryň 40-njy ýyllarynda bina edilen Soltan Sanjaryň mowzaleýi Türkmenistanda iň uly arhitektura ýadigälikleriniň biridir. Ony dörediji Sarahsly ussa Muhammet Ibn Arsyzdyr. Mowzaleýiň beýikligi 30 metrden gowyrak bolup, onuň mawy gümmezi uzaklardan seleňläp görünýär. </a:t>
            </a:r>
            <a:endParaRPr lang="ru-RU" b="1" dirty="0"/>
          </a:p>
        </p:txBody>
      </p:sp>
      <p:pic>
        <p:nvPicPr>
          <p:cNvPr id="5" name="Содержимое 4" descr="Image Hosted by ImageShack.us">
            <a:hlinkClick r:id="rId2"/>
          </p:cNvPr>
          <p:cNvPicPr>
            <a:picLocks noGrp="1"/>
          </p:cNvPicPr>
          <p:nvPr>
            <p:ph sz="half" idx="2"/>
          </p:nvPr>
        </p:nvPicPr>
        <p:blipFill>
          <a:blip r:embed="rId3" cstate="print"/>
          <a:srcRect/>
          <a:stretch>
            <a:fillRect/>
          </a:stretch>
        </p:blipFill>
        <p:spPr bwMode="auto">
          <a:xfrm>
            <a:off x="3929058" y="1142984"/>
            <a:ext cx="5000660"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796086"/>
          </a:xfrm>
        </p:spPr>
        <p:txBody>
          <a:bodyPr>
            <a:normAutofit fontScale="90000"/>
          </a:bodyPr>
          <a:lstStyle/>
          <a:p>
            <a:pPr algn="ctr"/>
            <a:r>
              <a:rPr lang="tk-TM" b="1" dirty="0" smtClean="0">
                <a:solidFill>
                  <a:srgbClr val="FF0000"/>
                </a:solidFill>
              </a:rPr>
              <a:t>Gutlug Temiriň minarasy</a:t>
            </a:r>
            <a:endParaRPr lang="ru-RU" b="1" dirty="0">
              <a:solidFill>
                <a:srgbClr val="FF0000"/>
              </a:solidFill>
            </a:endParaRPr>
          </a:p>
        </p:txBody>
      </p:sp>
      <p:sp>
        <p:nvSpPr>
          <p:cNvPr id="4" name="Содержимое 3"/>
          <p:cNvSpPr>
            <a:spLocks noGrp="1"/>
          </p:cNvSpPr>
          <p:nvPr>
            <p:ph sz="half" idx="2"/>
          </p:nvPr>
        </p:nvSpPr>
        <p:spPr>
          <a:xfrm>
            <a:off x="4862482" y="1285860"/>
            <a:ext cx="4067236" cy="4580749"/>
          </a:xfrm>
        </p:spPr>
        <p:txBody>
          <a:bodyPr>
            <a:normAutofit fontScale="85000" lnSpcReduction="20000"/>
          </a:bodyPr>
          <a:lstStyle/>
          <a:p>
            <a:r>
              <a:rPr lang="tk-TM" dirty="0" smtClean="0"/>
              <a:t>Gutlug Temiriň minarasy diňe bir Köneürgençde ýa-da türkmen topragynda saklanyp galan ymaratlaryň arasynda däl, eýsem tutuş Merkezi Aziýada iň beýik binalaryň biri hasaplanýar. Ilkibaşda segsen (80) metre golaý bolan bu minaranyň beýikligi häzir altmyş dört (64) metre ýetýär. Onuň başyndaky gümmezi Çingiz hanyň basybalyjy leşgerleri ýykypdyrlar diýen il arasynda rowaýat hem bar. Bu minara barada başga bir rowaýat hem aýdylýar: </a:t>
            </a:r>
          </a:p>
        </p:txBody>
      </p:sp>
      <p:pic>
        <p:nvPicPr>
          <p:cNvPr id="5" name="Объект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285720" y="1214422"/>
            <a:ext cx="4429156" cy="500066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581772"/>
          </a:xfrm>
        </p:spPr>
        <p:txBody>
          <a:bodyPr>
            <a:normAutofit fontScale="90000"/>
          </a:bodyPr>
          <a:lstStyle/>
          <a:p>
            <a:pPr algn="ctr"/>
            <a:r>
              <a:rPr lang="tk-TM" dirty="0" smtClean="0">
                <a:solidFill>
                  <a:srgbClr val="FF0000"/>
                </a:solidFill>
              </a:rPr>
              <a:t>Törebeg hanymyň aramgähi</a:t>
            </a:r>
            <a:endParaRPr lang="ru-RU" dirty="0">
              <a:solidFill>
                <a:srgbClr val="FF0000"/>
              </a:solidFill>
            </a:endParaRPr>
          </a:p>
        </p:txBody>
      </p:sp>
      <p:pic>
        <p:nvPicPr>
          <p:cNvPr id="5" name="Picture 2" descr="C:\Users\Aman\Desktop\Шохрат\Куняургенч\images (1).jpg"/>
          <p:cNvPicPr>
            <a:picLocks noGrp="1" noChangeAspect="1" noChangeArrowheads="1"/>
          </p:cNvPicPr>
          <p:nvPr>
            <p:ph sz="half" idx="2"/>
          </p:nvPr>
        </p:nvPicPr>
        <p:blipFill>
          <a:blip r:embed="rId2" cstate="print"/>
          <a:srcRect/>
          <a:stretch>
            <a:fillRect/>
          </a:stretch>
        </p:blipFill>
        <p:spPr bwMode="auto">
          <a:xfrm>
            <a:off x="428596" y="1214422"/>
            <a:ext cx="8501122" cy="51435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724648"/>
          </a:xfrm>
        </p:spPr>
        <p:txBody>
          <a:bodyPr>
            <a:normAutofit fontScale="90000"/>
          </a:bodyPr>
          <a:lstStyle/>
          <a:p>
            <a:pPr algn="ctr"/>
            <a:r>
              <a:rPr lang="tr-TR" sz="5400" b="1" dirty="0" smtClean="0"/>
              <a:t>Tekeş</a:t>
            </a:r>
            <a:r>
              <a:rPr lang="ru-RU" sz="5400" b="1" dirty="0" err="1" smtClean="0"/>
              <a:t>iň</a:t>
            </a:r>
            <a:r>
              <a:rPr lang="tr-TR" sz="5400" b="1" dirty="0" smtClean="0"/>
              <a:t> kümmeti</a:t>
            </a:r>
            <a:r>
              <a:rPr lang="ru-RU" sz="5400" b="1" dirty="0" smtClean="0"/>
              <a:t>.</a:t>
            </a:r>
            <a:endParaRPr lang="ru-RU" dirty="0"/>
          </a:p>
        </p:txBody>
      </p:sp>
      <p:pic>
        <p:nvPicPr>
          <p:cNvPr id="5" name="Picture 2" descr="C:\Users\Aman\Desktop\Шохрат\Куняургенч\image005.jpg"/>
          <p:cNvPicPr>
            <a:picLocks noGrp="1" noChangeAspect="1" noChangeArrowheads="1"/>
          </p:cNvPicPr>
          <p:nvPr>
            <p:ph sz="half" idx="2"/>
          </p:nvPr>
        </p:nvPicPr>
        <p:blipFill>
          <a:blip r:embed="rId2" cstate="print"/>
          <a:srcRect/>
          <a:stretch>
            <a:fillRect/>
          </a:stretch>
        </p:blipFill>
        <p:spPr bwMode="auto">
          <a:xfrm>
            <a:off x="4648200" y="1643050"/>
            <a:ext cx="4281518" cy="4643470"/>
          </a:xfrm>
          <a:prstGeom prst="rect">
            <a:avLst/>
          </a:prstGeom>
          <a:noFill/>
        </p:spPr>
      </p:pic>
      <p:pic>
        <p:nvPicPr>
          <p:cNvPr id="6" name="Объект 4"/>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285720" y="1643050"/>
            <a:ext cx="4143404" cy="457203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TotalTime>
  <Words>1030</Words>
  <Application>Microsoft Office PowerPoint</Application>
  <PresentationFormat>Экран (4:3)</PresentationFormat>
  <Paragraphs>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Tema: X-XVI asyrda türkmen halkynyň medeniýeti.</vt:lpstr>
      <vt:lpstr>1.X-XVI asyrlarda ylmyň we medeniýetiň ösüşiniň aýratynlyklary.</vt:lpstr>
      <vt:lpstr>Слайд 3</vt:lpstr>
      <vt:lpstr>Muhammet Al- Biruni</vt:lpstr>
      <vt:lpstr>2. X-XVI asyrlarda türkmenleriň maddy medeniýeti.</vt:lpstr>
      <vt:lpstr>Soltan Sanjaryň mowzaleýi</vt:lpstr>
      <vt:lpstr>Gutlug Temiriň minarasy</vt:lpstr>
      <vt:lpstr>Törebeg hanymyň aramgähi</vt:lpstr>
      <vt:lpstr>Tekeşiň kümmeti.</vt:lpstr>
      <vt:lpstr>Il Arslanyň kümmeti.</vt:lpstr>
      <vt:lpstr>Nejmeddin Kubranyň kümmeti.</vt:lpstr>
      <vt:lpstr>Слайд 12</vt:lpstr>
      <vt:lpstr>3. Beýik akyldarlar we olaryň döreden eserleri.</vt:lpstr>
      <vt:lpstr>Ibn Sina</vt:lpstr>
      <vt:lpstr>Ibn Sina</vt:lpstr>
      <vt:lpstr>Omar Haýýam</vt:lpstr>
      <vt:lpstr>Mahmyt Zamahşarydyr.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X-XVI asyrda türkmen halkynyň medeniýeti.</dc:title>
  <dc:creator>Мердан</dc:creator>
  <cp:lastModifiedBy>Мердан</cp:lastModifiedBy>
  <cp:revision>26</cp:revision>
  <dcterms:created xsi:type="dcterms:W3CDTF">2016-04-04T15:22:13Z</dcterms:created>
  <dcterms:modified xsi:type="dcterms:W3CDTF">2016-04-04T17:07:41Z</dcterms:modified>
</cp:coreProperties>
</file>