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8" r:id="rId3"/>
    <p:sldId id="263" r:id="rId4"/>
    <p:sldId id="259" r:id="rId5"/>
    <p:sldId id="260" r:id="rId6"/>
    <p:sldId id="261" r:id="rId7"/>
    <p:sldId id="262" r:id="rId8"/>
    <p:sldId id="265" r:id="rId9"/>
    <p:sldId id="267"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9264" autoAdjust="0"/>
  </p:normalViewPr>
  <p:slideViewPr>
    <p:cSldViewPr>
      <p:cViewPr varScale="1">
        <p:scale>
          <a:sx n="71" d="100"/>
          <a:sy n="71" d="100"/>
        </p:scale>
        <p:origin x="1140" y="100"/>
      </p:cViewPr>
      <p:guideLst>
        <p:guide orient="horz" pos="2160"/>
        <p:guide pos="2880"/>
      </p:guideLst>
    </p:cSldViewPr>
  </p:slideViewPr>
  <p:outlineViewPr>
    <p:cViewPr>
      <p:scale>
        <a:sx n="33" d="100"/>
        <a:sy n="33" d="100"/>
      </p:scale>
      <p:origin x="0" y="717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EED7F8-6DF9-40E6-8949-E53129098391}" type="datetimeFigureOut">
              <a:rPr lang="ru-RU" smtClean="0"/>
              <a:t>12.11.2018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A5CC80-E751-4788-BF4E-FB56B5390016}" type="slidenum">
              <a:rPr lang="ru-RU" smtClean="0"/>
              <a:t>‹#›</a:t>
            </a:fld>
            <a:endParaRPr lang="ru-RU"/>
          </a:p>
        </p:txBody>
      </p:sp>
    </p:spTree>
    <p:extLst>
      <p:ext uri="{BB962C8B-B14F-4D97-AF65-F5344CB8AC3E}">
        <p14:creationId xmlns:p14="http://schemas.microsoft.com/office/powerpoint/2010/main" val="680188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AA5CC80-E751-4788-BF4E-FB56B5390016}" type="slidenum">
              <a:rPr lang="ru-RU" smtClean="0"/>
              <a:t>1</a:t>
            </a:fld>
            <a:endParaRPr lang="ru-RU"/>
          </a:p>
        </p:txBody>
      </p:sp>
    </p:spTree>
    <p:extLst>
      <p:ext uri="{BB962C8B-B14F-4D97-AF65-F5344CB8AC3E}">
        <p14:creationId xmlns:p14="http://schemas.microsoft.com/office/powerpoint/2010/main" val="2718712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AA5CC80-E751-4788-BF4E-FB56B5390016}" type="slidenum">
              <a:rPr lang="ru-RU" smtClean="0"/>
              <a:t>16</a:t>
            </a:fld>
            <a:endParaRPr lang="ru-RU"/>
          </a:p>
        </p:txBody>
      </p:sp>
    </p:spTree>
    <p:extLst>
      <p:ext uri="{BB962C8B-B14F-4D97-AF65-F5344CB8AC3E}">
        <p14:creationId xmlns:p14="http://schemas.microsoft.com/office/powerpoint/2010/main" val="2078785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AA5CC80-E751-4788-BF4E-FB56B5390016}" type="slidenum">
              <a:rPr lang="ru-RU" smtClean="0"/>
              <a:t>17</a:t>
            </a:fld>
            <a:endParaRPr lang="ru-RU"/>
          </a:p>
        </p:txBody>
      </p:sp>
    </p:spTree>
    <p:extLst>
      <p:ext uri="{BB962C8B-B14F-4D97-AF65-F5344CB8AC3E}">
        <p14:creationId xmlns:p14="http://schemas.microsoft.com/office/powerpoint/2010/main" val="4009490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AA5CC80-E751-4788-BF4E-FB56B5390016}" type="slidenum">
              <a:rPr lang="ru-RU" smtClean="0"/>
              <a:t>21</a:t>
            </a:fld>
            <a:endParaRPr lang="ru-RU"/>
          </a:p>
        </p:txBody>
      </p:sp>
    </p:spTree>
    <p:extLst>
      <p:ext uri="{BB962C8B-B14F-4D97-AF65-F5344CB8AC3E}">
        <p14:creationId xmlns:p14="http://schemas.microsoft.com/office/powerpoint/2010/main" val="1637791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94EDE48-F00D-4056-A6FB-DE4FF592DB78}" type="datetimeFigureOut">
              <a:rPr lang="ru-RU" smtClean="0"/>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735F36-8E39-49A4-8C38-197ED8EC8B5C}"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94EDE48-F00D-4056-A6FB-DE4FF592DB78}" type="datetimeFigureOut">
              <a:rPr lang="ru-RU" smtClean="0"/>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735F36-8E39-49A4-8C38-197ED8EC8B5C}"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94EDE48-F00D-4056-A6FB-DE4FF592DB78}" type="datetimeFigureOut">
              <a:rPr lang="ru-RU" smtClean="0"/>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735F36-8E39-49A4-8C38-197ED8EC8B5C}"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94EDE48-F00D-4056-A6FB-DE4FF592DB78}" type="datetimeFigureOut">
              <a:rPr lang="ru-RU" smtClean="0"/>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735F36-8E39-49A4-8C38-197ED8EC8B5C}"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94EDE48-F00D-4056-A6FB-DE4FF592DB78}" type="datetimeFigureOut">
              <a:rPr lang="ru-RU" smtClean="0"/>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735F36-8E39-49A4-8C38-197ED8EC8B5C}"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94EDE48-F00D-4056-A6FB-DE4FF592DB78}" type="datetimeFigureOut">
              <a:rPr lang="ru-RU" smtClean="0"/>
              <a:t>12.11.2018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E735F36-8E39-49A4-8C38-197ED8EC8B5C}"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94EDE48-F00D-4056-A6FB-DE4FF592DB78}" type="datetimeFigureOut">
              <a:rPr lang="ru-RU" smtClean="0"/>
              <a:t>12.11.2018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E735F36-8E39-49A4-8C38-197ED8EC8B5C}"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94EDE48-F00D-4056-A6FB-DE4FF592DB78}" type="datetimeFigureOut">
              <a:rPr lang="ru-RU" smtClean="0"/>
              <a:t>12.11.2018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E735F36-8E39-49A4-8C38-197ED8EC8B5C}"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4EDE48-F00D-4056-A6FB-DE4FF592DB78}" type="datetimeFigureOut">
              <a:rPr lang="ru-RU" smtClean="0"/>
              <a:t>12.11.2018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E735F36-8E39-49A4-8C38-197ED8EC8B5C}"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94EDE48-F00D-4056-A6FB-DE4FF592DB78}" type="datetimeFigureOut">
              <a:rPr lang="ru-RU" smtClean="0"/>
              <a:t>12.11.2018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E735F36-8E39-49A4-8C38-197ED8EC8B5C}"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94EDE48-F00D-4056-A6FB-DE4FF592DB78}" type="datetimeFigureOut">
              <a:rPr lang="ru-RU" smtClean="0"/>
              <a:t>12.11.2018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E735F36-8E39-49A4-8C38-197ED8EC8B5C}"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94EDE48-F00D-4056-A6FB-DE4FF592DB78}" type="datetimeFigureOut">
              <a:rPr lang="ru-RU" smtClean="0"/>
              <a:t>12.11.2018</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FE735F36-8E39-49A4-8C38-197ED8EC8B5C}"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dirty="0">
              <a:noFill/>
            </a:endParaRPr>
          </a:p>
        </p:txBody>
      </p:sp>
      <p:sp>
        <p:nvSpPr>
          <p:cNvPr id="2" name="Заголовок 1"/>
          <p:cNvSpPr>
            <a:spLocks noGrp="1"/>
          </p:cNvSpPr>
          <p:nvPr>
            <p:ph type="ctrTitle"/>
          </p:nvPr>
        </p:nvSpPr>
        <p:spPr>
          <a:xfrm>
            <a:off x="0" y="0"/>
            <a:ext cx="9144000" cy="6885384"/>
          </a:xfrm>
        </p:spPr>
        <p:txBody>
          <a:bodyPr>
            <a:normAutofit fontScale="90000"/>
          </a:bodyPr>
          <a:lstStyle/>
          <a:p>
            <a:r>
              <a:rPr lang="tk-TM" sz="2700" b="1" dirty="0" smtClean="0">
                <a:solidFill>
                  <a:schemeClr val="tx2"/>
                </a:solidFill>
              </a:rPr>
              <a:t>0</a:t>
            </a:r>
            <a:r>
              <a:rPr lang="en-US" sz="2700" b="1" dirty="0" smtClean="0">
                <a:solidFill>
                  <a:schemeClr val="tx2"/>
                </a:solidFill>
              </a:rPr>
              <a:t>2</a:t>
            </a:r>
            <a:r>
              <a:rPr lang="tk-TM" sz="2700" b="1" dirty="0" smtClean="0">
                <a:solidFill>
                  <a:schemeClr val="tx2"/>
                </a:solidFill>
              </a:rPr>
              <a:t>.</a:t>
            </a:r>
            <a:r>
              <a:rPr lang="en-US" sz="2700" b="1" dirty="0" smtClean="0">
                <a:solidFill>
                  <a:schemeClr val="tx2"/>
                </a:solidFill>
              </a:rPr>
              <a:t>04</a:t>
            </a:r>
            <a:r>
              <a:rPr lang="tk-TM" sz="2700" b="1" dirty="0" smtClean="0">
                <a:solidFill>
                  <a:schemeClr val="tx2"/>
                </a:solidFill>
              </a:rPr>
              <a:t>. 201</a:t>
            </a:r>
            <a:r>
              <a:rPr lang="en-US" sz="2700" b="1" dirty="0" smtClean="0">
                <a:solidFill>
                  <a:schemeClr val="tx2"/>
                </a:solidFill>
              </a:rPr>
              <a:t>8</a:t>
            </a:r>
            <a:r>
              <a:rPr lang="tk-TM" sz="2700" b="1" dirty="0" smtClean="0">
                <a:solidFill>
                  <a:schemeClr val="tx2"/>
                </a:solidFill>
              </a:rPr>
              <a:t>ý.</a:t>
            </a:r>
            <a:r>
              <a:rPr lang="tk-TM" sz="4000" b="1" dirty="0" smtClean="0">
                <a:solidFill>
                  <a:schemeClr val="tx2"/>
                </a:solidFill>
              </a:rPr>
              <a:t>  </a:t>
            </a:r>
            <a:r>
              <a:rPr lang="en-US" sz="3100" b="1" dirty="0" err="1" smtClean="0">
                <a:solidFill>
                  <a:schemeClr val="tx2"/>
                </a:solidFill>
              </a:rPr>
              <a:t>Tema</a:t>
            </a:r>
            <a:r>
              <a:rPr lang="en-US" sz="4000" b="1" dirty="0" smtClean="0">
                <a:solidFill>
                  <a:schemeClr val="tx2"/>
                </a:solidFill>
              </a:rPr>
              <a:t>: </a:t>
            </a:r>
            <a:r>
              <a:rPr lang="en-US" sz="4000" b="1" dirty="0" err="1" smtClean="0">
                <a:solidFill>
                  <a:srgbClr val="FF0000"/>
                </a:solidFill>
              </a:rPr>
              <a:t>Erginler</a:t>
            </a:r>
            <a:r>
              <a:rPr lang="tk-TM" sz="4000" b="1" dirty="0" smtClean="0">
                <a:solidFill>
                  <a:srgbClr val="FF0000"/>
                </a:solidFill>
              </a:rPr>
              <a:t/>
            </a:r>
            <a:br>
              <a:rPr lang="tk-TM" sz="4000" b="1" dirty="0" smtClean="0">
                <a:solidFill>
                  <a:srgbClr val="FF0000"/>
                </a:solidFill>
              </a:rPr>
            </a:br>
            <a:r>
              <a:rPr lang="tk-TM" sz="4000" dirty="0">
                <a:solidFill>
                  <a:schemeClr val="tx2"/>
                </a:solidFill>
              </a:rPr>
              <a:t/>
            </a:r>
            <a:br>
              <a:rPr lang="tk-TM" sz="4000" dirty="0">
                <a:solidFill>
                  <a:schemeClr val="tx2"/>
                </a:solidFill>
              </a:rPr>
            </a:br>
            <a:r>
              <a:rPr lang="tk-TM" sz="3600" b="1" dirty="0" smtClean="0">
                <a:solidFill>
                  <a:srgbClr val="FF0000"/>
                </a:solidFill>
                <a:latin typeface="Viner Hand ITC" panose="03070502030502020203" pitchFamily="66" charset="0"/>
              </a:rPr>
              <a:t>Meýilnama:</a:t>
            </a:r>
            <a:r>
              <a:rPr lang="tk-TM" sz="4000" b="1" dirty="0" smtClean="0">
                <a:solidFill>
                  <a:schemeClr val="tx2"/>
                </a:solidFill>
              </a:rPr>
              <a:t/>
            </a:r>
            <a:br>
              <a:rPr lang="tk-TM" sz="4000" b="1" dirty="0" smtClean="0">
                <a:solidFill>
                  <a:schemeClr val="tx2"/>
                </a:solidFill>
              </a:rPr>
            </a:br>
            <a:r>
              <a:rPr lang="en-US" sz="4000" dirty="0" smtClean="0">
                <a:solidFill>
                  <a:srgbClr val="FF0000"/>
                </a:solidFill>
              </a:rPr>
              <a:t>1</a:t>
            </a:r>
            <a:r>
              <a:rPr lang="en-US" sz="4000" dirty="0" smtClean="0">
                <a:solidFill>
                  <a:schemeClr val="tx2"/>
                </a:solidFill>
              </a:rPr>
              <a:t>. </a:t>
            </a:r>
            <a:r>
              <a:rPr lang="en-US" sz="4000" dirty="0" err="1" smtClean="0">
                <a:solidFill>
                  <a:schemeClr val="tx2"/>
                </a:solidFill>
                <a:latin typeface="Times New Roman" pitchFamily="18" charset="0"/>
                <a:cs typeface="Times New Roman" pitchFamily="18" charset="0"/>
              </a:rPr>
              <a:t>Gomogen</a:t>
            </a:r>
            <a:r>
              <a:rPr lang="en-US" sz="4000" dirty="0" smtClean="0">
                <a:solidFill>
                  <a:schemeClr val="tx2"/>
                </a:solidFill>
                <a:latin typeface="Times New Roman" pitchFamily="18" charset="0"/>
                <a:cs typeface="Times New Roman" pitchFamily="18" charset="0"/>
              </a:rPr>
              <a:t> we </a:t>
            </a:r>
            <a:r>
              <a:rPr lang="en-US" sz="4000" dirty="0" err="1" smtClean="0">
                <a:solidFill>
                  <a:schemeClr val="tx2"/>
                </a:solidFill>
                <a:latin typeface="Times New Roman" pitchFamily="18" charset="0"/>
                <a:cs typeface="Times New Roman" pitchFamily="18" charset="0"/>
              </a:rPr>
              <a:t>geterogen</a:t>
            </a:r>
            <a:r>
              <a:rPr lang="tk-TM" sz="4000" dirty="0" smtClean="0">
                <a:solidFill>
                  <a:schemeClr val="tx2"/>
                </a:solidFill>
                <a:latin typeface="Times New Roman" panose="02020603050405020304" pitchFamily="18" charset="0"/>
                <a:cs typeface="Times New Roman" panose="02020603050405020304" pitchFamily="18" charset="0"/>
              </a:rPr>
              <a:t> </a:t>
            </a:r>
            <a:r>
              <a:rPr lang="en-US" sz="4000" dirty="0" err="1" smtClean="0">
                <a:solidFill>
                  <a:schemeClr val="tx2"/>
                </a:solidFill>
                <a:latin typeface="Times New Roman" panose="02020603050405020304" pitchFamily="18" charset="0"/>
                <a:cs typeface="Times New Roman" panose="02020603050405020304" pitchFamily="18" charset="0"/>
              </a:rPr>
              <a:t>ulgamlar</a:t>
            </a:r>
            <a:r>
              <a:rPr lang="en-US" sz="4000" dirty="0" smtClean="0">
                <a:solidFill>
                  <a:schemeClr val="tx2"/>
                </a:solidFill>
                <a:latin typeface="Times New Roman" panose="02020603050405020304" pitchFamily="18" charset="0"/>
                <a:cs typeface="Times New Roman" panose="02020603050405020304" pitchFamily="18" charset="0"/>
              </a:rPr>
              <a:t>.</a:t>
            </a:r>
            <a:br>
              <a:rPr lang="en-US" sz="4000" dirty="0" smtClean="0">
                <a:solidFill>
                  <a:schemeClr val="tx2"/>
                </a:solidFill>
                <a:latin typeface="Times New Roman" panose="02020603050405020304" pitchFamily="18" charset="0"/>
                <a:cs typeface="Times New Roman" panose="02020603050405020304" pitchFamily="18" charset="0"/>
              </a:rPr>
            </a:br>
            <a:r>
              <a:rPr lang="en-US" sz="4000" dirty="0" smtClean="0">
                <a:solidFill>
                  <a:srgbClr val="FF0000"/>
                </a:solidFill>
                <a:latin typeface="Times New Roman" panose="02020603050405020304" pitchFamily="18" charset="0"/>
                <a:cs typeface="Times New Roman" panose="02020603050405020304" pitchFamily="18" charset="0"/>
              </a:rPr>
              <a:t>2</a:t>
            </a:r>
            <a:r>
              <a:rPr lang="en-US" sz="4000" dirty="0" smtClean="0">
                <a:solidFill>
                  <a:schemeClr val="tx2"/>
                </a:solidFill>
                <a:latin typeface="Times New Roman" panose="02020603050405020304" pitchFamily="18" charset="0"/>
                <a:cs typeface="Times New Roman" panose="02020603050405020304" pitchFamily="18" charset="0"/>
              </a:rPr>
              <a:t>.</a:t>
            </a:r>
            <a:r>
              <a:rPr lang="tk-TM" sz="4000" dirty="0" smtClean="0">
                <a:solidFill>
                  <a:schemeClr val="tx2"/>
                </a:solidFill>
                <a:latin typeface="Times New Roman" panose="02020603050405020304" pitchFamily="18" charset="0"/>
                <a:cs typeface="Times New Roman" panose="02020603050405020304" pitchFamily="18" charset="0"/>
              </a:rPr>
              <a:t> </a:t>
            </a:r>
            <a:r>
              <a:rPr lang="en-US" sz="4000" dirty="0" err="1" smtClean="0">
                <a:solidFill>
                  <a:schemeClr val="tx2"/>
                </a:solidFill>
                <a:latin typeface="Times New Roman" panose="02020603050405020304" pitchFamily="18" charset="0"/>
                <a:cs typeface="Times New Roman" panose="02020603050405020304" pitchFamily="18" charset="0"/>
              </a:rPr>
              <a:t>Erginl</a:t>
            </a:r>
            <a:r>
              <a:rPr lang="tk-TM" sz="4000" dirty="0" smtClean="0">
                <a:solidFill>
                  <a:schemeClr val="tx2"/>
                </a:solidFill>
                <a:latin typeface="Times New Roman" panose="02020603050405020304" pitchFamily="18" charset="0"/>
                <a:cs typeface="Times New Roman" panose="02020603050405020304" pitchFamily="18" charset="0"/>
              </a:rPr>
              <a:t>e</a:t>
            </a:r>
            <a:r>
              <a:rPr lang="en-US" sz="4000" dirty="0" err="1" smtClean="0">
                <a:solidFill>
                  <a:schemeClr val="tx2"/>
                </a:solidFill>
                <a:latin typeface="Times New Roman" panose="02020603050405020304" pitchFamily="18" charset="0"/>
                <a:cs typeface="Times New Roman" panose="02020603050405020304" pitchFamily="18" charset="0"/>
              </a:rPr>
              <a:t>ri</a:t>
            </a:r>
            <a:r>
              <a:rPr lang="tk-TM" sz="4000" dirty="0" smtClean="0">
                <a:solidFill>
                  <a:schemeClr val="tx2"/>
                </a:solidFill>
                <a:latin typeface="Times New Roman" panose="02020603050405020304" pitchFamily="18" charset="0"/>
                <a:cs typeface="Times New Roman" panose="02020603050405020304" pitchFamily="18" charset="0"/>
              </a:rPr>
              <a:t>ň görnüşleri we       	         </a:t>
            </a:r>
            <a:br>
              <a:rPr lang="tk-TM" sz="4000" dirty="0" smtClean="0">
                <a:solidFill>
                  <a:schemeClr val="tx2"/>
                </a:solidFill>
                <a:latin typeface="Times New Roman" panose="02020603050405020304" pitchFamily="18" charset="0"/>
                <a:cs typeface="Times New Roman" panose="02020603050405020304" pitchFamily="18" charset="0"/>
              </a:rPr>
            </a:br>
            <a:r>
              <a:rPr lang="tk-TM" sz="4000" dirty="0" smtClean="0">
                <a:solidFill>
                  <a:schemeClr val="tx2"/>
                </a:solidFill>
                <a:latin typeface="Times New Roman" panose="02020603050405020304" pitchFamily="18" charset="0"/>
                <a:cs typeface="Times New Roman" panose="02020603050405020304" pitchFamily="18" charset="0"/>
              </a:rPr>
              <a:t>       häsiýetleri.</a:t>
            </a:r>
            <a:br>
              <a:rPr lang="tk-TM" sz="4000" dirty="0" smtClean="0">
                <a:solidFill>
                  <a:schemeClr val="tx2"/>
                </a:solidFill>
                <a:latin typeface="Times New Roman" panose="02020603050405020304" pitchFamily="18" charset="0"/>
                <a:cs typeface="Times New Roman" panose="02020603050405020304" pitchFamily="18" charset="0"/>
              </a:rPr>
            </a:br>
            <a:r>
              <a:rPr lang="tk-TM" sz="4000" dirty="0" smtClean="0">
                <a:solidFill>
                  <a:srgbClr val="FF0000"/>
                </a:solidFill>
                <a:latin typeface="Times New Roman" panose="02020603050405020304" pitchFamily="18" charset="0"/>
                <a:cs typeface="Times New Roman" panose="02020603050405020304" pitchFamily="18" charset="0"/>
              </a:rPr>
              <a:t>3</a:t>
            </a:r>
            <a:r>
              <a:rPr lang="tk-TM" sz="4000" dirty="0" smtClean="0">
                <a:solidFill>
                  <a:schemeClr val="tx2"/>
                </a:solidFill>
                <a:latin typeface="Times New Roman" panose="02020603050405020304" pitchFamily="18" charset="0"/>
                <a:cs typeface="Times New Roman" panose="02020603050405020304" pitchFamily="18" charset="0"/>
              </a:rPr>
              <a:t>. Erginleriň konsentrasiýalarynyň 		  aňladylyşynyň dürli görnüşleri.</a:t>
            </a:r>
            <a:br>
              <a:rPr lang="tk-TM" sz="4000" dirty="0" smtClean="0">
                <a:solidFill>
                  <a:schemeClr val="tx2"/>
                </a:solidFill>
                <a:latin typeface="Times New Roman" panose="02020603050405020304" pitchFamily="18" charset="0"/>
                <a:cs typeface="Times New Roman" panose="02020603050405020304" pitchFamily="18" charset="0"/>
              </a:rPr>
            </a:br>
            <a:r>
              <a:rPr lang="tk-TM" sz="4000" dirty="0" smtClean="0">
                <a:solidFill>
                  <a:srgbClr val="FF0000"/>
                </a:solidFill>
                <a:latin typeface="Times New Roman" panose="02020603050405020304" pitchFamily="18" charset="0"/>
                <a:cs typeface="Times New Roman" panose="02020603050405020304" pitchFamily="18" charset="0"/>
              </a:rPr>
              <a:t>4</a:t>
            </a:r>
            <a:r>
              <a:rPr lang="tk-TM" sz="4000" dirty="0" smtClean="0">
                <a:solidFill>
                  <a:schemeClr val="tx2"/>
                </a:solidFill>
                <a:latin typeface="Times New Roman" panose="02020603050405020304" pitchFamily="18" charset="0"/>
                <a:cs typeface="Times New Roman" panose="02020603050405020304" pitchFamily="18" charset="0"/>
              </a:rPr>
              <a:t>. Ereýjilik.</a:t>
            </a:r>
            <a:r>
              <a:rPr lang="en-US" sz="4000" dirty="0" smtClean="0">
                <a:solidFill>
                  <a:schemeClr val="tx2"/>
                </a:solidFill>
                <a:latin typeface="Times New Roman" panose="02020603050405020304" pitchFamily="18" charset="0"/>
                <a:cs typeface="Times New Roman" panose="02020603050405020304" pitchFamily="18" charset="0"/>
              </a:rPr>
              <a:t/>
            </a:r>
            <a:br>
              <a:rPr lang="en-US" sz="4000" dirty="0" smtClean="0">
                <a:solidFill>
                  <a:schemeClr val="tx2"/>
                </a:solidFill>
                <a:latin typeface="Times New Roman" panose="02020603050405020304" pitchFamily="18" charset="0"/>
                <a:cs typeface="Times New Roman" panose="02020603050405020304" pitchFamily="18" charset="0"/>
              </a:rPr>
            </a:br>
            <a:r>
              <a:rPr lang="en-US" sz="4000" dirty="0" smtClean="0">
                <a:solidFill>
                  <a:schemeClr val="tx2"/>
                </a:solidFill>
                <a:latin typeface="Times New Roman" panose="02020603050405020304" pitchFamily="18" charset="0"/>
                <a:cs typeface="Times New Roman" panose="02020603050405020304" pitchFamily="18" charset="0"/>
              </a:rPr>
              <a:t/>
            </a:r>
            <a:br>
              <a:rPr lang="en-US" sz="4000" dirty="0" smtClean="0">
                <a:solidFill>
                  <a:schemeClr val="tx2"/>
                </a:solidFill>
                <a:latin typeface="Times New Roman" panose="02020603050405020304" pitchFamily="18" charset="0"/>
                <a:cs typeface="Times New Roman" panose="02020603050405020304" pitchFamily="18" charset="0"/>
              </a:rPr>
            </a:br>
            <a:r>
              <a:rPr lang="en-US" sz="4000" dirty="0">
                <a:solidFill>
                  <a:schemeClr val="tx2"/>
                </a:solidFill>
              </a:rPr>
              <a:t/>
            </a:r>
            <a:br>
              <a:rPr lang="en-US" sz="4000" dirty="0">
                <a:solidFill>
                  <a:schemeClr val="tx2"/>
                </a:solidFill>
              </a:rPr>
            </a:br>
            <a:r>
              <a:rPr lang="en-US" sz="4000" dirty="0" smtClean="0">
                <a:solidFill>
                  <a:schemeClr val="tx2"/>
                </a:solidFill>
              </a:rPr>
              <a:t/>
            </a:r>
            <a:br>
              <a:rPr lang="en-US" sz="4000" dirty="0" smtClean="0">
                <a:solidFill>
                  <a:schemeClr val="tx2"/>
                </a:solidFill>
              </a:rPr>
            </a:br>
            <a:r>
              <a:rPr lang="en-US" sz="4000" dirty="0">
                <a:solidFill>
                  <a:schemeClr val="tx2"/>
                </a:solidFill>
              </a:rPr>
              <a:t/>
            </a:r>
            <a:br>
              <a:rPr lang="en-US" sz="4000" dirty="0">
                <a:solidFill>
                  <a:schemeClr val="tx2"/>
                </a:solidFill>
              </a:rPr>
            </a:br>
            <a:r>
              <a:rPr lang="en-US" sz="4000" dirty="0" smtClean="0">
                <a:solidFill>
                  <a:schemeClr val="tx2"/>
                </a:solidFill>
              </a:rPr>
              <a:t/>
            </a:r>
            <a:br>
              <a:rPr lang="en-US" sz="4000" dirty="0" smtClean="0">
                <a:solidFill>
                  <a:schemeClr val="tx2"/>
                </a:solidFill>
              </a:rPr>
            </a:br>
            <a:r>
              <a:rPr lang="en-US" sz="4000" dirty="0">
                <a:solidFill>
                  <a:schemeClr val="tx2"/>
                </a:solidFill>
              </a:rPr>
              <a:t/>
            </a:r>
            <a:br>
              <a:rPr lang="en-US" sz="4000" dirty="0">
                <a:solidFill>
                  <a:schemeClr val="tx2"/>
                </a:solidFill>
              </a:rPr>
            </a:br>
            <a:r>
              <a:rPr lang="en-US" sz="4000" dirty="0" smtClean="0">
                <a:solidFill>
                  <a:schemeClr val="tx2"/>
                </a:solidFill>
              </a:rPr>
              <a:t/>
            </a:r>
            <a:br>
              <a:rPr lang="en-US" sz="4000" dirty="0" smtClean="0">
                <a:solidFill>
                  <a:schemeClr val="tx2"/>
                </a:solidFill>
              </a:rPr>
            </a:br>
            <a:r>
              <a:rPr lang="en-US" sz="4000" dirty="0">
                <a:solidFill>
                  <a:schemeClr val="tx2"/>
                </a:solidFill>
              </a:rPr>
              <a:t/>
            </a:r>
            <a:br>
              <a:rPr lang="en-US" sz="4000" dirty="0">
                <a:solidFill>
                  <a:schemeClr val="tx2"/>
                </a:solidFill>
              </a:rPr>
            </a:br>
            <a:r>
              <a:rPr lang="en-US" sz="4000" dirty="0" smtClean="0">
                <a:solidFill>
                  <a:schemeClr val="tx2"/>
                </a:solidFill>
              </a:rPr>
              <a:t/>
            </a:r>
            <a:br>
              <a:rPr lang="en-US" sz="4000" dirty="0" smtClean="0">
                <a:solidFill>
                  <a:schemeClr val="tx2"/>
                </a:solidFill>
              </a:rPr>
            </a:br>
            <a:r>
              <a:rPr lang="en-US" sz="4000" dirty="0">
                <a:solidFill>
                  <a:schemeClr val="tx2"/>
                </a:solidFill>
              </a:rPr>
              <a:t/>
            </a:r>
            <a:br>
              <a:rPr lang="en-US" sz="4000" dirty="0">
                <a:solidFill>
                  <a:schemeClr val="tx2"/>
                </a:solidFill>
              </a:rPr>
            </a:br>
            <a:r>
              <a:rPr lang="en-US" sz="4000" dirty="0" smtClean="0">
                <a:solidFill>
                  <a:schemeClr val="tx2"/>
                </a:solidFill>
              </a:rPr>
              <a:t/>
            </a:r>
            <a:br>
              <a:rPr lang="en-US" sz="4000" dirty="0" smtClean="0">
                <a:solidFill>
                  <a:schemeClr val="tx2"/>
                </a:solidFill>
              </a:rPr>
            </a:br>
            <a:r>
              <a:rPr lang="en-US" sz="4000" dirty="0" smtClean="0">
                <a:solidFill>
                  <a:schemeClr val="tx2"/>
                </a:solidFill>
              </a:rPr>
              <a:t/>
            </a:r>
            <a:br>
              <a:rPr lang="en-US" sz="4000" dirty="0" smtClean="0">
                <a:solidFill>
                  <a:schemeClr val="tx2"/>
                </a:solidFill>
              </a:rPr>
            </a:br>
            <a:r>
              <a:rPr lang="en-US" sz="4000" dirty="0" smtClean="0">
                <a:solidFill>
                  <a:schemeClr val="tx2"/>
                </a:solidFill>
              </a:rPr>
              <a:t/>
            </a:r>
            <a:br>
              <a:rPr lang="en-US" sz="4000" dirty="0" smtClean="0">
                <a:solidFill>
                  <a:schemeClr val="tx2"/>
                </a:solidFill>
              </a:rPr>
            </a:br>
            <a:r>
              <a:rPr lang="en-US" sz="4000" dirty="0" smtClean="0">
                <a:solidFill>
                  <a:schemeClr val="tx2"/>
                </a:solidFill>
              </a:rPr>
              <a:t/>
            </a:r>
            <a:br>
              <a:rPr lang="en-US" sz="4000" dirty="0" smtClean="0">
                <a:solidFill>
                  <a:schemeClr val="tx2"/>
                </a:solidFill>
              </a:rPr>
            </a:br>
            <a:r>
              <a:rPr lang="en-US" sz="4000" dirty="0">
                <a:solidFill>
                  <a:schemeClr val="tx2"/>
                </a:solidFill>
              </a:rPr>
              <a:t/>
            </a:r>
            <a:br>
              <a:rPr lang="en-US" sz="4000" dirty="0">
                <a:solidFill>
                  <a:schemeClr val="tx2"/>
                </a:solidFill>
              </a:rPr>
            </a:br>
            <a:r>
              <a:rPr lang="tk-TM" sz="4000" dirty="0" smtClean="0">
                <a:solidFill>
                  <a:schemeClr val="tx2"/>
                </a:solidFill>
              </a:rPr>
              <a:t/>
            </a:r>
            <a:br>
              <a:rPr lang="tk-TM" sz="4000" dirty="0" smtClean="0">
                <a:solidFill>
                  <a:schemeClr val="tx2"/>
                </a:solidFill>
              </a:rPr>
            </a:br>
            <a:r>
              <a:rPr lang="en-US" sz="4000" dirty="0" smtClean="0">
                <a:solidFill>
                  <a:schemeClr val="tx2"/>
                </a:solidFill>
              </a:rPr>
              <a:t/>
            </a:r>
            <a:br>
              <a:rPr lang="en-US" sz="4000" dirty="0" smtClean="0">
                <a:solidFill>
                  <a:schemeClr val="tx2"/>
                </a:solidFill>
              </a:rPr>
            </a:br>
            <a:r>
              <a:rPr lang="en-US" sz="4000" dirty="0" smtClean="0">
                <a:solidFill>
                  <a:schemeClr val="tx2"/>
                </a:solidFill>
              </a:rPr>
              <a:t/>
            </a:r>
            <a:br>
              <a:rPr lang="en-US" sz="4000" dirty="0" smtClean="0">
                <a:solidFill>
                  <a:schemeClr val="tx2"/>
                </a:solidFill>
              </a:rPr>
            </a:br>
            <a:r>
              <a:rPr lang="en-US" sz="4000" dirty="0">
                <a:solidFill>
                  <a:schemeClr val="tx2"/>
                </a:solidFill>
              </a:rPr>
              <a:t/>
            </a:r>
            <a:br>
              <a:rPr lang="en-US" sz="4000" dirty="0">
                <a:solidFill>
                  <a:schemeClr val="tx2"/>
                </a:solidFill>
              </a:rPr>
            </a:br>
            <a:r>
              <a:rPr lang="en-US" sz="4000" dirty="0" smtClean="0">
                <a:solidFill>
                  <a:schemeClr val="tx2"/>
                </a:solidFill>
              </a:rPr>
              <a:t/>
            </a:r>
            <a:br>
              <a:rPr lang="en-US" sz="4000" dirty="0" smtClean="0">
                <a:solidFill>
                  <a:schemeClr val="tx2"/>
                </a:solidFill>
              </a:rPr>
            </a:br>
            <a:r>
              <a:rPr lang="en-US" sz="4000" dirty="0">
                <a:solidFill>
                  <a:schemeClr val="tx2"/>
                </a:solidFill>
              </a:rPr>
              <a:t/>
            </a:r>
            <a:br>
              <a:rPr lang="en-US" sz="4000" dirty="0">
                <a:solidFill>
                  <a:schemeClr val="tx2"/>
                </a:solidFill>
              </a:rPr>
            </a:br>
            <a:r>
              <a:rPr lang="en-US" sz="4000" dirty="0" smtClean="0">
                <a:solidFill>
                  <a:schemeClr val="tx2"/>
                </a:solidFill>
              </a:rPr>
              <a:t/>
            </a:r>
            <a:br>
              <a:rPr lang="en-US" sz="4000" dirty="0" smtClean="0">
                <a:solidFill>
                  <a:schemeClr val="tx2"/>
                </a:solidFill>
              </a:rPr>
            </a:br>
            <a:r>
              <a:rPr lang="en-US" sz="4000" dirty="0">
                <a:solidFill>
                  <a:schemeClr val="tx2"/>
                </a:solidFill>
              </a:rPr>
              <a:t/>
            </a:r>
            <a:br>
              <a:rPr lang="en-US" sz="4000" dirty="0">
                <a:solidFill>
                  <a:schemeClr val="tx2"/>
                </a:solidFill>
              </a:rPr>
            </a:br>
            <a:r>
              <a:rPr lang="en-US" sz="4000" dirty="0" smtClean="0">
                <a:solidFill>
                  <a:schemeClr val="tx2"/>
                </a:solidFill>
              </a:rPr>
              <a:t/>
            </a:r>
            <a:br>
              <a:rPr lang="en-US" sz="4000" dirty="0" smtClean="0">
                <a:solidFill>
                  <a:schemeClr val="tx2"/>
                </a:solidFill>
              </a:rPr>
            </a:br>
            <a:r>
              <a:rPr lang="en-US" sz="4000" dirty="0">
                <a:solidFill>
                  <a:schemeClr val="tx2"/>
                </a:solidFill>
              </a:rPr>
              <a:t/>
            </a:r>
            <a:br>
              <a:rPr lang="en-US" sz="4000" dirty="0">
                <a:solidFill>
                  <a:schemeClr val="tx2"/>
                </a:solidFill>
              </a:rPr>
            </a:br>
            <a:r>
              <a:rPr lang="tk-TM" sz="4000" dirty="0" smtClean="0">
                <a:solidFill>
                  <a:schemeClr val="tx2"/>
                </a:solidFill>
              </a:rPr>
              <a:t/>
            </a:r>
            <a:br>
              <a:rPr lang="tk-TM" sz="4000" dirty="0" smtClean="0">
                <a:solidFill>
                  <a:schemeClr val="tx2"/>
                </a:solidFill>
              </a:rPr>
            </a:br>
            <a:r>
              <a:rPr lang="en-US" dirty="0" smtClean="0"/>
              <a:t/>
            </a:r>
            <a:br>
              <a:rPr lang="en-US" dirty="0" smtClean="0"/>
            </a:br>
            <a:endParaRPr lang="ru-RU" dirty="0"/>
          </a:p>
        </p:txBody>
      </p:sp>
    </p:spTree>
    <p:extLst>
      <p:ext uri="{BB962C8B-B14F-4D97-AF65-F5344CB8AC3E}">
        <p14:creationId xmlns:p14="http://schemas.microsoft.com/office/powerpoint/2010/main" val="2893053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99392"/>
            <a:ext cx="9143999" cy="6192688"/>
          </a:xfrm>
        </p:spPr>
        <p:txBody>
          <a:bodyPr/>
          <a:lstStyle/>
          <a:p>
            <a:pPr algn="ctr"/>
            <a:r>
              <a:rPr lang="tk-TM" sz="2800" dirty="0">
                <a:solidFill>
                  <a:srgbClr val="FF0000"/>
                </a:solidFill>
              </a:rPr>
              <a:t> </a:t>
            </a:r>
            <a:r>
              <a:rPr lang="tk-TM" sz="2800" dirty="0" smtClean="0">
                <a:solidFill>
                  <a:srgbClr val="FF0000"/>
                </a:solidFill>
              </a:rPr>
              <a:t>		</a:t>
            </a:r>
            <a:r>
              <a:rPr lang="en-US" sz="2800" dirty="0" smtClean="0">
                <a:solidFill>
                  <a:srgbClr val="FF0000"/>
                </a:solidFill>
              </a:rPr>
              <a:t/>
            </a:r>
            <a:br>
              <a:rPr lang="en-US" sz="2800" dirty="0" smtClean="0">
                <a:solidFill>
                  <a:srgbClr val="FF0000"/>
                </a:solidFill>
              </a:rPr>
            </a:br>
            <a:r>
              <a:rPr lang="tk-TM" sz="3600" dirty="0" smtClean="0">
                <a:solidFill>
                  <a:srgbClr val="FF0000"/>
                </a:solidFill>
              </a:rPr>
              <a:t>Erginleriň </a:t>
            </a:r>
            <a:r>
              <a:rPr lang="tk-TM" sz="3600" dirty="0">
                <a:solidFill>
                  <a:srgbClr val="FF0000"/>
                </a:solidFill>
              </a:rPr>
              <a:t>görnüşleri:</a:t>
            </a:r>
            <a:br>
              <a:rPr lang="tk-TM" sz="3600" dirty="0">
                <a:solidFill>
                  <a:srgbClr val="FF0000"/>
                </a:solidFill>
              </a:rPr>
            </a:br>
            <a:r>
              <a:rPr lang="tk-TM" sz="2800" dirty="0"/>
              <a:t/>
            </a:r>
            <a:br>
              <a:rPr lang="tk-TM" sz="2800" dirty="0"/>
            </a:br>
            <a:r>
              <a:rPr lang="tk-TM" sz="2800" dirty="0" smtClean="0"/>
              <a:t>     </a:t>
            </a:r>
            <a:r>
              <a:rPr lang="tk-TM" sz="2800" dirty="0" smtClean="0">
                <a:solidFill>
                  <a:srgbClr val="FF0000"/>
                </a:solidFill>
              </a:rPr>
              <a:t>1</a:t>
            </a:r>
            <a:r>
              <a:rPr lang="tk-TM" sz="2800" dirty="0"/>
              <a:t>. Doýgun däl </a:t>
            </a:r>
            <a:r>
              <a:rPr lang="tk-TM" sz="2800" dirty="0" smtClean="0"/>
              <a:t>ergin</a:t>
            </a:r>
            <a:br>
              <a:rPr lang="tk-TM" sz="2800" dirty="0" smtClean="0"/>
            </a:br>
            <a:r>
              <a:rPr lang="tk-TM" sz="2800" dirty="0" smtClean="0">
                <a:solidFill>
                  <a:srgbClr val="FF0000"/>
                </a:solidFill>
              </a:rPr>
              <a:t>2</a:t>
            </a:r>
            <a:r>
              <a:rPr lang="tk-TM" sz="2800" dirty="0"/>
              <a:t>. </a:t>
            </a:r>
            <a:r>
              <a:rPr lang="tk-TM" sz="2800" dirty="0">
                <a:solidFill>
                  <a:srgbClr val="FF0000"/>
                </a:solidFill>
              </a:rPr>
              <a:t>Doýgun ergin</a:t>
            </a:r>
            <a:br>
              <a:rPr lang="tk-TM" sz="2800" dirty="0">
                <a:solidFill>
                  <a:srgbClr val="FF0000"/>
                </a:solidFill>
              </a:rPr>
            </a:br>
            <a:r>
              <a:rPr lang="tk-TM" sz="2800" dirty="0" smtClean="0"/>
              <a:t>      </a:t>
            </a:r>
            <a:r>
              <a:rPr lang="tk-TM" sz="2800" dirty="0" smtClean="0">
                <a:solidFill>
                  <a:srgbClr val="FF0000"/>
                </a:solidFill>
              </a:rPr>
              <a:t>3</a:t>
            </a:r>
            <a:r>
              <a:rPr lang="tk-TM" sz="2800" dirty="0"/>
              <a:t>. Aşa doýgun ergin</a:t>
            </a:r>
            <a:br>
              <a:rPr lang="tk-TM" sz="2800" dirty="0"/>
            </a:br>
            <a:r>
              <a:rPr lang="tk-TM" sz="2800" dirty="0"/>
              <a:t/>
            </a:r>
            <a:br>
              <a:rPr lang="tk-TM" sz="2800" dirty="0"/>
            </a:br>
            <a:r>
              <a:rPr lang="tk-TM" sz="2800" dirty="0" smtClean="0"/>
              <a:t>       25g </a:t>
            </a:r>
            <a:r>
              <a:rPr lang="tk-TM" sz="2800" dirty="0"/>
              <a:t>Na</a:t>
            </a:r>
            <a:r>
              <a:rPr lang="en-US" sz="2800" dirty="0" err="1" smtClean="0"/>
              <a:t>Cl</a:t>
            </a:r>
            <a:r>
              <a:rPr lang="tk-TM" sz="2800" dirty="0" smtClean="0"/>
              <a:t> </a:t>
            </a:r>
            <a:r>
              <a:rPr lang="en-US" sz="2800" dirty="0" smtClean="0"/>
              <a:t>/</a:t>
            </a:r>
            <a:r>
              <a:rPr lang="en-US" sz="2800" dirty="0"/>
              <a:t>100g H</a:t>
            </a:r>
            <a:r>
              <a:rPr lang="en-US" sz="1800" dirty="0"/>
              <a:t>2</a:t>
            </a:r>
            <a:r>
              <a:rPr lang="en-US" sz="2800" dirty="0"/>
              <a:t>O      </a:t>
            </a:r>
            <a:r>
              <a:rPr lang="tk-TM" sz="2800" dirty="0" smtClean="0"/>
              <a:t> doýmadyk ergin</a:t>
            </a:r>
            <a:r>
              <a:rPr lang="en-US" sz="2800" dirty="0" smtClean="0"/>
              <a:t/>
            </a:r>
            <a:br>
              <a:rPr lang="en-US" sz="2800" dirty="0" smtClean="0"/>
            </a:br>
            <a:r>
              <a:rPr lang="tk-TM" sz="2800" dirty="0" smtClean="0">
                <a:solidFill>
                  <a:srgbClr val="FF0000"/>
                </a:solidFill>
              </a:rPr>
              <a:t>36g </a:t>
            </a:r>
            <a:r>
              <a:rPr lang="tk-TM" sz="2800" dirty="0">
                <a:solidFill>
                  <a:srgbClr val="FF0000"/>
                </a:solidFill>
              </a:rPr>
              <a:t>Na</a:t>
            </a:r>
            <a:r>
              <a:rPr lang="en-US" sz="2800" dirty="0" err="1" smtClean="0">
                <a:solidFill>
                  <a:srgbClr val="FF0000"/>
                </a:solidFill>
              </a:rPr>
              <a:t>Cl</a:t>
            </a:r>
            <a:r>
              <a:rPr lang="tk-TM" sz="2800" dirty="0" smtClean="0">
                <a:solidFill>
                  <a:srgbClr val="FF0000"/>
                </a:solidFill>
              </a:rPr>
              <a:t> </a:t>
            </a:r>
            <a:r>
              <a:rPr lang="en-US" sz="2800" dirty="0" smtClean="0">
                <a:solidFill>
                  <a:srgbClr val="FF0000"/>
                </a:solidFill>
              </a:rPr>
              <a:t>/</a:t>
            </a:r>
            <a:r>
              <a:rPr lang="en-US" sz="2800" dirty="0">
                <a:solidFill>
                  <a:srgbClr val="FF0000"/>
                </a:solidFill>
              </a:rPr>
              <a:t>100g H</a:t>
            </a:r>
            <a:r>
              <a:rPr lang="en-US" sz="1800" dirty="0">
                <a:solidFill>
                  <a:srgbClr val="FF0000"/>
                </a:solidFill>
              </a:rPr>
              <a:t>2</a:t>
            </a:r>
            <a:r>
              <a:rPr lang="en-US" sz="2800" dirty="0">
                <a:solidFill>
                  <a:srgbClr val="FF0000"/>
                </a:solidFill>
              </a:rPr>
              <a:t>O</a:t>
            </a:r>
            <a:r>
              <a:rPr lang="en-US" sz="2800" dirty="0" smtClean="0">
                <a:solidFill>
                  <a:srgbClr val="FF0000"/>
                </a:solidFill>
              </a:rPr>
              <a:t>     </a:t>
            </a:r>
            <a:r>
              <a:rPr lang="tk-TM" sz="2800" dirty="0" smtClean="0">
                <a:solidFill>
                  <a:srgbClr val="FF0000"/>
                </a:solidFill>
              </a:rPr>
              <a:t>  </a:t>
            </a:r>
            <a:r>
              <a:rPr lang="en-US" sz="2800" dirty="0" smtClean="0">
                <a:solidFill>
                  <a:srgbClr val="FF0000"/>
                </a:solidFill>
              </a:rPr>
              <a:t>do</a:t>
            </a:r>
            <a:r>
              <a:rPr lang="tk-TM" sz="2800" dirty="0">
                <a:solidFill>
                  <a:srgbClr val="FF0000"/>
                </a:solidFill>
              </a:rPr>
              <a:t>ý</a:t>
            </a:r>
            <a:r>
              <a:rPr lang="en-US" sz="2800" dirty="0">
                <a:solidFill>
                  <a:srgbClr val="FF0000"/>
                </a:solidFill>
              </a:rPr>
              <a:t>an </a:t>
            </a:r>
            <a:r>
              <a:rPr lang="en-US" sz="2800" dirty="0" err="1">
                <a:solidFill>
                  <a:srgbClr val="FF0000"/>
                </a:solidFill>
              </a:rPr>
              <a:t>ergin</a:t>
            </a:r>
            <a:r>
              <a:rPr lang="tk-TM" sz="2800" dirty="0">
                <a:solidFill>
                  <a:srgbClr val="FF0000"/>
                </a:solidFill>
              </a:rPr>
              <a:t/>
            </a:r>
            <a:br>
              <a:rPr lang="tk-TM" sz="2800" dirty="0">
                <a:solidFill>
                  <a:srgbClr val="FF0000"/>
                </a:solidFill>
              </a:rPr>
            </a:br>
            <a:r>
              <a:rPr lang="tk-TM" sz="2800" dirty="0" smtClean="0"/>
              <a:t>      38g </a:t>
            </a:r>
            <a:r>
              <a:rPr lang="tk-TM" sz="2800" dirty="0"/>
              <a:t>Na</a:t>
            </a:r>
            <a:r>
              <a:rPr lang="en-US" sz="2800" dirty="0" err="1" smtClean="0"/>
              <a:t>Cl</a:t>
            </a:r>
            <a:r>
              <a:rPr lang="tk-TM" sz="2800" dirty="0" smtClean="0"/>
              <a:t> </a:t>
            </a:r>
            <a:r>
              <a:rPr lang="en-US" sz="2800" dirty="0" smtClean="0"/>
              <a:t>/</a:t>
            </a:r>
            <a:r>
              <a:rPr lang="en-US" sz="2800" dirty="0"/>
              <a:t>100g H</a:t>
            </a:r>
            <a:r>
              <a:rPr lang="en-US" sz="1800" dirty="0"/>
              <a:t>2</a:t>
            </a:r>
            <a:r>
              <a:rPr lang="en-US" sz="2800" dirty="0"/>
              <a:t>O</a:t>
            </a:r>
            <a:r>
              <a:rPr lang="en-US" sz="2800" dirty="0" smtClean="0"/>
              <a:t>      </a:t>
            </a:r>
            <a:r>
              <a:rPr lang="tk-TM" sz="2800" dirty="0" smtClean="0"/>
              <a:t> aşa </a:t>
            </a:r>
            <a:r>
              <a:rPr lang="tk-TM" sz="2800" dirty="0"/>
              <a:t>doýan ergin</a:t>
            </a:r>
            <a:r>
              <a:rPr lang="en-US" sz="2800" dirty="0"/>
              <a:t> </a:t>
            </a:r>
            <a:endParaRPr lang="ru-RU" sz="2800" dirty="0"/>
          </a:p>
        </p:txBody>
      </p:sp>
      <p:sp>
        <p:nvSpPr>
          <p:cNvPr id="3" name="Стрелка вправо 2"/>
          <p:cNvSpPr/>
          <p:nvPr/>
        </p:nvSpPr>
        <p:spPr>
          <a:xfrm>
            <a:off x="5122331" y="3303843"/>
            <a:ext cx="50405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Стрелка вправо 3"/>
          <p:cNvSpPr/>
          <p:nvPr/>
        </p:nvSpPr>
        <p:spPr>
          <a:xfrm>
            <a:off x="5122331" y="4130221"/>
            <a:ext cx="452591"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право 4"/>
          <p:cNvSpPr/>
          <p:nvPr/>
        </p:nvSpPr>
        <p:spPr>
          <a:xfrm>
            <a:off x="5096599" y="3717032"/>
            <a:ext cx="50405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1279386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5949280"/>
          </a:xfrm>
        </p:spPr>
        <p:txBody>
          <a:bodyPr/>
          <a:lstStyle/>
          <a:p>
            <a:pPr algn="l"/>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a:latin typeface="Times New Roman" pitchFamily="18" charset="0"/>
                <a:cs typeface="Times New Roman" pitchFamily="18" charset="0"/>
              </a:rPr>
              <a:t>	</a:t>
            </a:r>
            <a:r>
              <a:rPr lang="tk-TM" sz="3600" dirty="0">
                <a:latin typeface="Times New Roman" pitchFamily="18" charset="0"/>
                <a:cs typeface="Times New Roman" pitchFamily="18" charset="0"/>
              </a:rPr>
              <a:t>E</a:t>
            </a:r>
            <a:r>
              <a:rPr lang="tk-TM" sz="3600" dirty="0" smtClean="0">
                <a:latin typeface="Times New Roman" pitchFamily="18" charset="0"/>
                <a:cs typeface="Times New Roman" pitchFamily="18" charset="0"/>
              </a:rPr>
              <a:t>redilen maddanyň </a:t>
            </a:r>
            <a:r>
              <a:rPr lang="tk-TM" sz="3600" dirty="0" smtClean="0">
                <a:solidFill>
                  <a:srgbClr val="FF0000"/>
                </a:solidFill>
                <a:latin typeface="Times New Roman" pitchFamily="18" charset="0"/>
                <a:cs typeface="Times New Roman" pitchFamily="18" charset="0"/>
              </a:rPr>
              <a:t>ereýjiliginden</a:t>
            </a:r>
            <a:r>
              <a:rPr lang="tk-TM" sz="3600" dirty="0" smtClean="0">
                <a:latin typeface="Times New Roman" pitchFamily="18" charset="0"/>
                <a:cs typeface="Times New Roman" pitchFamily="18" charset="0"/>
              </a:rPr>
              <a:t> pes mukdarda suwda eredilip taýýarlanan ergine </a:t>
            </a:r>
            <a:r>
              <a:rPr lang="tk-TM" sz="3600" i="1" dirty="0" smtClean="0">
                <a:solidFill>
                  <a:srgbClr val="FF0000"/>
                </a:solidFill>
                <a:latin typeface="Times New Roman" pitchFamily="18" charset="0"/>
                <a:cs typeface="Times New Roman" pitchFamily="18" charset="0"/>
              </a:rPr>
              <a:t>doýmadyk </a:t>
            </a:r>
            <a:r>
              <a:rPr lang="tk-TM" sz="3600" i="1" dirty="0">
                <a:solidFill>
                  <a:srgbClr val="FF0000"/>
                </a:solidFill>
                <a:latin typeface="Times New Roman" pitchFamily="18" charset="0"/>
                <a:cs typeface="Times New Roman" pitchFamily="18" charset="0"/>
              </a:rPr>
              <a:t>ergin  </a:t>
            </a:r>
            <a:r>
              <a:rPr lang="tk-TM" sz="3600" dirty="0" smtClean="0">
                <a:latin typeface="Times New Roman" pitchFamily="18" charset="0"/>
                <a:cs typeface="Times New Roman" pitchFamily="18" charset="0"/>
              </a:rPr>
              <a:t>aýdylýar.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Meselem</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NaCl</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duzuny</a:t>
            </a:r>
            <a:r>
              <a:rPr lang="tk-TM" sz="3600" dirty="0">
                <a:latin typeface="Times New Roman" pitchFamily="18" charset="0"/>
                <a:cs typeface="Times New Roman" pitchFamily="18" charset="0"/>
              </a:rPr>
              <a:t>ň</a:t>
            </a:r>
            <a:r>
              <a:rPr lang="en-US" sz="3600" dirty="0" smtClean="0">
                <a:latin typeface="Times New Roman" pitchFamily="18" charset="0"/>
                <a:cs typeface="Times New Roman" pitchFamily="18" charset="0"/>
              </a:rPr>
              <a:t> 100 g </a:t>
            </a:r>
            <a:r>
              <a:rPr lang="en-US" sz="3600" dirty="0" err="1" smtClean="0">
                <a:latin typeface="Times New Roman" pitchFamily="18" charset="0"/>
                <a:cs typeface="Times New Roman" pitchFamily="18" charset="0"/>
              </a:rPr>
              <a:t>suwdaky</a:t>
            </a:r>
            <a:r>
              <a:rPr lang="tk-TM" sz="3600" dirty="0" smtClean="0">
                <a:latin typeface="Times New Roman" pitchFamily="18" charset="0"/>
                <a:cs typeface="Times New Roman" pitchFamily="18" charset="0"/>
              </a:rPr>
              <a:t> </a:t>
            </a:r>
            <a:r>
              <a:rPr lang="tk-TM" sz="3600" dirty="0" smtClean="0">
                <a:solidFill>
                  <a:srgbClr val="FF0000"/>
                </a:solidFill>
                <a:latin typeface="Times New Roman" pitchFamily="18" charset="0"/>
                <a:cs typeface="Times New Roman" pitchFamily="18" charset="0"/>
              </a:rPr>
              <a:t>ereýjiligi 36 g</a:t>
            </a:r>
            <a:r>
              <a:rPr lang="tk-TM" sz="3600" dirty="0" smtClean="0">
                <a:latin typeface="Times New Roman" pitchFamily="18" charset="0"/>
                <a:cs typeface="Times New Roman" pitchFamily="18" charset="0"/>
              </a:rPr>
              <a:t>. Eger-de suwuň 100 gramyna 36 gramdan az Na</a:t>
            </a:r>
            <a:r>
              <a:rPr lang="en-US" sz="3600" dirty="0" err="1" smtClean="0">
                <a:latin typeface="Times New Roman" pitchFamily="18" charset="0"/>
                <a:cs typeface="Times New Roman" pitchFamily="18" charset="0"/>
              </a:rPr>
              <a:t>Cl</a:t>
            </a:r>
            <a:r>
              <a:rPr lang="tk-TM" sz="3600" dirty="0" smtClean="0">
                <a:latin typeface="Times New Roman" pitchFamily="18" charset="0"/>
                <a:cs typeface="Times New Roman" pitchFamily="18" charset="0"/>
              </a:rPr>
              <a:t> goşulup ergin taýýarlanan bolsa, onda şol ergine </a:t>
            </a:r>
            <a:r>
              <a:rPr lang="tk-TM" sz="3600" i="1" dirty="0" smtClean="0">
                <a:solidFill>
                  <a:srgbClr val="FF0000"/>
                </a:solidFill>
                <a:latin typeface="Times New Roman" pitchFamily="18" charset="0"/>
                <a:cs typeface="Times New Roman" pitchFamily="18" charset="0"/>
              </a:rPr>
              <a:t>doýmadyk ergin </a:t>
            </a:r>
            <a:r>
              <a:rPr lang="tk-TM" sz="3600" dirty="0" smtClean="0">
                <a:solidFill>
                  <a:srgbClr val="FF0000"/>
                </a:solidFill>
                <a:latin typeface="Times New Roman" pitchFamily="18" charset="0"/>
                <a:cs typeface="Times New Roman" pitchFamily="18" charset="0"/>
              </a:rPr>
              <a:t>bolýar</a:t>
            </a:r>
            <a:r>
              <a:rPr lang="tk-TM"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  </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6060305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536" y="0"/>
            <a:ext cx="9433048" cy="6381328"/>
          </a:xfrm>
        </p:spPr>
        <p:txBody>
          <a:bodyPr/>
          <a:lstStyle/>
          <a:p>
            <a:pPr algn="l"/>
            <a:r>
              <a:rPr lang="en-US" sz="3600" dirty="0" smtClean="0">
                <a:latin typeface="Times New Roman" pitchFamily="18" charset="0"/>
                <a:cs typeface="Times New Roman" pitchFamily="18" charset="0"/>
              </a:rPr>
              <a:t> 	</a:t>
            </a:r>
            <a:r>
              <a:rPr lang="tk-TM" sz="3600" dirty="0" smtClean="0">
                <a:latin typeface="Times New Roman" pitchFamily="18" charset="0"/>
                <a:cs typeface="Times New Roman" pitchFamily="18" charset="0"/>
              </a:rPr>
              <a:t>Erginleriň konsentrasiýalarynyň aňladylyşy.</a:t>
            </a:r>
            <a:br>
              <a:rPr lang="tk-TM" sz="3600" dirty="0" smtClean="0">
                <a:latin typeface="Times New Roman" pitchFamily="18" charset="0"/>
                <a:cs typeface="Times New Roman" pitchFamily="18" charset="0"/>
              </a:rPr>
            </a:br>
            <a:r>
              <a:rPr lang="tk-TM" sz="3600" dirty="0" smtClean="0">
                <a:latin typeface="Times New Roman" pitchFamily="18" charset="0"/>
                <a:cs typeface="Times New Roman" pitchFamily="18" charset="0"/>
              </a:rPr>
              <a:t>Erginleriň konsentrasiýalary agram ýa-da göwrüm birliklerinde aňladylýar.</a:t>
            </a:r>
            <a:br>
              <a:rPr lang="tk-TM" sz="3600" dirty="0" smtClean="0">
                <a:latin typeface="Times New Roman" pitchFamily="18" charset="0"/>
                <a:cs typeface="Times New Roman" pitchFamily="18" charset="0"/>
              </a:rPr>
            </a:br>
            <a:r>
              <a:rPr lang="tk-TM" sz="3600" dirty="0">
                <a:solidFill>
                  <a:srgbClr val="FF0000"/>
                </a:solidFill>
                <a:latin typeface="Times New Roman" pitchFamily="18" charset="0"/>
                <a:cs typeface="Times New Roman" pitchFamily="18" charset="0"/>
              </a:rPr>
              <a:t>	</a:t>
            </a:r>
            <a:r>
              <a:rPr lang="tk-TM" sz="3600" dirty="0" smtClean="0">
                <a:solidFill>
                  <a:srgbClr val="FF0000"/>
                </a:solidFill>
                <a:latin typeface="Times New Roman" pitchFamily="18" charset="0"/>
                <a:cs typeface="Times New Roman" pitchFamily="18" charset="0"/>
              </a:rPr>
              <a:t>Agram </a:t>
            </a:r>
            <a:r>
              <a:rPr lang="tk-TM" sz="3600" dirty="0" smtClean="0">
                <a:solidFill>
                  <a:schemeClr val="tx1"/>
                </a:solidFill>
                <a:latin typeface="Times New Roman" pitchFamily="18" charset="0"/>
                <a:cs typeface="Times New Roman" pitchFamily="18" charset="0"/>
              </a:rPr>
              <a:t>birliginde</a:t>
            </a:r>
            <a:r>
              <a:rPr lang="tk-TM" sz="3600" dirty="0" smtClean="0">
                <a:solidFill>
                  <a:srgbClr val="FF0000"/>
                </a:solidFill>
                <a:latin typeface="Times New Roman" pitchFamily="18" charset="0"/>
                <a:cs typeface="Times New Roman" pitchFamily="18" charset="0"/>
              </a:rPr>
              <a:t> prosent, molýal </a:t>
            </a:r>
            <a:r>
              <a:rPr lang="tk-TM" sz="3600" dirty="0" smtClean="0">
                <a:latin typeface="Times New Roman" pitchFamily="18" charset="0"/>
                <a:cs typeface="Times New Roman" pitchFamily="18" charset="0"/>
              </a:rPr>
              <a:t>konsentrasiýalary.</a:t>
            </a:r>
            <a:br>
              <a:rPr lang="tk-TM" sz="3600" dirty="0" smtClean="0">
                <a:latin typeface="Times New Roman" pitchFamily="18" charset="0"/>
                <a:cs typeface="Times New Roman" pitchFamily="18" charset="0"/>
              </a:rPr>
            </a:br>
            <a:r>
              <a:rPr lang="tk-TM" sz="3600" dirty="0">
                <a:latin typeface="Times New Roman" pitchFamily="18" charset="0"/>
                <a:cs typeface="Times New Roman" pitchFamily="18" charset="0"/>
              </a:rPr>
              <a:t>	</a:t>
            </a:r>
            <a:r>
              <a:rPr lang="tk-TM" sz="3600" dirty="0" smtClean="0">
                <a:solidFill>
                  <a:srgbClr val="FF0000"/>
                </a:solidFill>
                <a:latin typeface="Times New Roman" pitchFamily="18" charset="0"/>
                <a:cs typeface="Times New Roman" pitchFamily="18" charset="0"/>
              </a:rPr>
              <a:t>Göwrüm birliginde </a:t>
            </a:r>
            <a:r>
              <a:rPr lang="tk-TM" sz="3600" dirty="0" smtClean="0">
                <a:latin typeface="Times New Roman" pitchFamily="18" charset="0"/>
                <a:cs typeface="Times New Roman" pitchFamily="18" charset="0"/>
              </a:rPr>
              <a:t>bolsa </a:t>
            </a:r>
            <a:r>
              <a:rPr lang="tk-TM" sz="3600" dirty="0" smtClean="0">
                <a:solidFill>
                  <a:srgbClr val="FF0000"/>
                </a:solidFill>
                <a:latin typeface="Times New Roman" pitchFamily="18" charset="0"/>
                <a:cs typeface="Times New Roman" pitchFamily="18" charset="0"/>
              </a:rPr>
              <a:t>molýar</a:t>
            </a:r>
            <a:r>
              <a:rPr lang="tk-TM" sz="3600" dirty="0" smtClean="0">
                <a:latin typeface="Times New Roman" pitchFamily="18" charset="0"/>
                <a:cs typeface="Times New Roman" pitchFamily="18" charset="0"/>
              </a:rPr>
              <a:t> we </a:t>
            </a:r>
            <a:r>
              <a:rPr lang="tk-TM" sz="3600" dirty="0" smtClean="0">
                <a:solidFill>
                  <a:srgbClr val="FF0000"/>
                </a:solidFill>
                <a:latin typeface="Times New Roman" pitchFamily="18" charset="0"/>
                <a:cs typeface="Times New Roman" pitchFamily="18" charset="0"/>
              </a:rPr>
              <a:t>normal</a:t>
            </a:r>
            <a:r>
              <a:rPr lang="tk-TM" sz="3600" dirty="0" smtClean="0">
                <a:latin typeface="Times New Roman" pitchFamily="18" charset="0"/>
                <a:cs typeface="Times New Roman" pitchFamily="18" charset="0"/>
              </a:rPr>
              <a:t> (ekwiwalent) konsentrasiýalar degişlidirler.</a:t>
            </a:r>
            <a:br>
              <a:rPr lang="tk-TM" sz="3600" dirty="0" smtClean="0">
                <a:latin typeface="Times New Roman" pitchFamily="18" charset="0"/>
                <a:cs typeface="Times New Roman" pitchFamily="18" charset="0"/>
              </a:rPr>
            </a:br>
            <a:r>
              <a:rPr lang="tk-TM" sz="3600" dirty="0" smtClean="0">
                <a:latin typeface="Times New Roman" pitchFamily="18" charset="0"/>
                <a:cs typeface="Times New Roman" pitchFamily="18" charset="0"/>
              </a:rPr>
              <a:t>Bulardan tejribede iň köp ulanylýany </a:t>
            </a:r>
            <a:r>
              <a:rPr lang="tk-TM" sz="3600" dirty="0" smtClean="0">
                <a:solidFill>
                  <a:srgbClr val="FF0000"/>
                </a:solidFill>
                <a:latin typeface="Times New Roman" pitchFamily="18" charset="0"/>
                <a:cs typeface="Times New Roman" pitchFamily="18" charset="0"/>
              </a:rPr>
              <a:t>prosent </a:t>
            </a:r>
            <a:r>
              <a:rPr lang="tk-TM" sz="3600" dirty="0" smtClean="0">
                <a:latin typeface="Times New Roman" pitchFamily="18" charset="0"/>
                <a:cs typeface="Times New Roman" pitchFamily="18" charset="0"/>
              </a:rPr>
              <a:t>konsentrasiýasydyr.</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39863386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528" y="0"/>
            <a:ext cx="9324527" cy="6237312"/>
          </a:xfrm>
        </p:spPr>
        <p:txBody>
          <a:bodyPr/>
          <a:lstStyle/>
          <a:p>
            <a:pPr algn="l"/>
            <a:r>
              <a:rPr lang="tk-TM" sz="3200" i="1" dirty="0" smtClean="0">
                <a:solidFill>
                  <a:srgbClr val="FF0000"/>
                </a:solidFill>
                <a:latin typeface="Times New Roman" pitchFamily="18" charset="0"/>
                <a:cs typeface="Times New Roman" pitchFamily="18" charset="0"/>
              </a:rPr>
              <a:t>Erginiň prosent konsentrasiýasy </a:t>
            </a:r>
            <a:r>
              <a:rPr lang="tk-TM" sz="3200" i="1" dirty="0" smtClean="0">
                <a:solidFill>
                  <a:schemeClr val="tx1"/>
                </a:solidFill>
                <a:latin typeface="Times New Roman" pitchFamily="18" charset="0"/>
                <a:cs typeface="Times New Roman" pitchFamily="18" charset="0"/>
              </a:rPr>
              <a:t>(</a:t>
            </a:r>
            <a:r>
              <a:rPr lang="en-US" sz="3200" i="1" dirty="0" smtClean="0">
                <a:solidFill>
                  <a:schemeClr val="tx1"/>
                </a:solidFill>
                <a:latin typeface="Times New Roman" pitchFamily="18" charset="0"/>
                <a:cs typeface="Times New Roman" pitchFamily="18" charset="0"/>
              </a:rPr>
              <a:t>C</a:t>
            </a:r>
            <a:r>
              <a:rPr lang="tk-TM" sz="3200" i="1" dirty="0" smtClean="0">
                <a:solidFill>
                  <a:schemeClr val="tx1"/>
                </a:solidFill>
                <a:latin typeface="Times New Roman" pitchFamily="18" charset="0"/>
                <a:cs typeface="Times New Roman" pitchFamily="18" charset="0"/>
              </a:rPr>
              <a:t>%) </a:t>
            </a:r>
            <a:r>
              <a:rPr lang="en-US" sz="3200" i="1" dirty="0" smtClean="0">
                <a:solidFill>
                  <a:srgbClr val="FF0000"/>
                </a:solidFill>
                <a:latin typeface="Times New Roman" pitchFamily="18" charset="0"/>
                <a:cs typeface="Times New Roman" pitchFamily="18" charset="0"/>
              </a:rPr>
              <a:t>- </a:t>
            </a:r>
            <a:r>
              <a:rPr lang="en-US" sz="3200" i="1" dirty="0" err="1" smtClean="0">
                <a:solidFill>
                  <a:srgbClr val="FF0000"/>
                </a:solidFill>
                <a:latin typeface="Times New Roman" pitchFamily="18" charset="0"/>
                <a:cs typeface="Times New Roman" pitchFamily="18" charset="0"/>
              </a:rPr>
              <a:t>bu</a:t>
            </a:r>
            <a:r>
              <a:rPr lang="en-US" sz="3200" i="1" dirty="0" smtClean="0">
                <a:solidFill>
                  <a:srgbClr val="FF0000"/>
                </a:solidFill>
                <a:latin typeface="Times New Roman" pitchFamily="18" charset="0"/>
                <a:cs typeface="Times New Roman" pitchFamily="18" charset="0"/>
              </a:rPr>
              <a:t> </a:t>
            </a:r>
            <a:r>
              <a:rPr lang="tk-TM" sz="3200" i="1" dirty="0">
                <a:solidFill>
                  <a:srgbClr val="FF0000"/>
                </a:solidFill>
                <a:latin typeface="Times New Roman" pitchFamily="18" charset="0"/>
                <a:cs typeface="Times New Roman" pitchFamily="18" charset="0"/>
              </a:rPr>
              <a:t>100 </a:t>
            </a:r>
            <a:r>
              <a:rPr lang="tk-TM" sz="3200" i="1" dirty="0" smtClean="0">
                <a:solidFill>
                  <a:srgbClr val="FF0000"/>
                </a:solidFill>
                <a:latin typeface="Times New Roman" pitchFamily="18" charset="0"/>
                <a:cs typeface="Times New Roman" pitchFamily="18" charset="0"/>
              </a:rPr>
              <a:t>gram </a:t>
            </a:r>
            <a:r>
              <a:rPr lang="tk-TM" sz="3200" i="1" dirty="0" smtClean="0">
                <a:solidFill>
                  <a:schemeClr val="tx1"/>
                </a:solidFill>
                <a:latin typeface="Times New Roman" pitchFamily="18" charset="0"/>
                <a:cs typeface="Times New Roman" pitchFamily="18" charset="0"/>
              </a:rPr>
              <a:t>erginde</a:t>
            </a:r>
            <a:r>
              <a:rPr lang="tk-TM" sz="3200" i="1" dirty="0" smtClean="0">
                <a:solidFill>
                  <a:srgbClr val="FF0000"/>
                </a:solidFill>
                <a:latin typeface="Times New Roman" pitchFamily="18" charset="0"/>
                <a:cs typeface="Times New Roman" pitchFamily="18" charset="0"/>
              </a:rPr>
              <a:t> </a:t>
            </a:r>
            <a:r>
              <a:rPr lang="en-US" sz="3200" i="1" dirty="0" err="1" smtClean="0">
                <a:solidFill>
                  <a:srgbClr val="FF0000"/>
                </a:solidFill>
                <a:latin typeface="Times New Roman" pitchFamily="18" charset="0"/>
                <a:cs typeface="Times New Roman" pitchFamily="18" charset="0"/>
              </a:rPr>
              <a:t>eredilen</a:t>
            </a:r>
            <a:r>
              <a:rPr lang="en-US" sz="3200" i="1" dirty="0" smtClean="0">
                <a:solidFill>
                  <a:srgbClr val="FF0000"/>
                </a:solidFill>
                <a:latin typeface="Times New Roman" pitchFamily="18" charset="0"/>
                <a:cs typeface="Times New Roman" pitchFamily="18" charset="0"/>
              </a:rPr>
              <a:t> </a:t>
            </a:r>
            <a:r>
              <a:rPr lang="en-US" sz="3200" i="1" dirty="0" err="1" smtClean="0">
                <a:solidFill>
                  <a:srgbClr val="FF0000"/>
                </a:solidFill>
                <a:latin typeface="Times New Roman" pitchFamily="18" charset="0"/>
                <a:cs typeface="Times New Roman" pitchFamily="18" charset="0"/>
              </a:rPr>
              <a:t>maddany</a:t>
            </a:r>
            <a:r>
              <a:rPr lang="tk-TM" sz="3200" i="1" dirty="0" smtClean="0">
                <a:solidFill>
                  <a:srgbClr val="FF0000"/>
                </a:solidFill>
                <a:latin typeface="Times New Roman" pitchFamily="18" charset="0"/>
                <a:cs typeface="Times New Roman" pitchFamily="18" charset="0"/>
              </a:rPr>
              <a:t>ň mukdar bölegi.</a:t>
            </a:r>
            <a:r>
              <a:rPr lang="tk-TM" sz="3200" dirty="0" smtClean="0">
                <a:latin typeface="Times New Roman" pitchFamily="18" charset="0"/>
                <a:cs typeface="Times New Roman" pitchFamily="18" charset="0"/>
              </a:rPr>
              <a:t> </a:t>
            </a:r>
            <a:r>
              <a:rPr lang="tk-TM" sz="2800" dirty="0" smtClean="0">
                <a:latin typeface="Times New Roman" pitchFamily="18" charset="0"/>
                <a:cs typeface="Times New Roman" pitchFamily="18" charset="0"/>
              </a:rPr>
              <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3600" dirty="0" smtClean="0">
                <a:latin typeface="Times New Roman" pitchFamily="18" charset="0"/>
                <a:cs typeface="Times New Roman" pitchFamily="18" charset="0"/>
              </a:rPr>
              <a:t>Meselem 5%-li </a:t>
            </a:r>
            <a:r>
              <a:rPr lang="en-US" sz="3600" dirty="0" err="1" smtClean="0">
                <a:latin typeface="Times New Roman" pitchFamily="18" charset="0"/>
                <a:cs typeface="Times New Roman" pitchFamily="18" charset="0"/>
              </a:rPr>
              <a:t>NaCl</a:t>
            </a:r>
            <a:r>
              <a:rPr lang="tk-TM" sz="3600" dirty="0" smtClean="0">
                <a:latin typeface="Times New Roman" pitchFamily="18" charset="0"/>
                <a:cs typeface="Times New Roman" pitchFamily="18" charset="0"/>
              </a:rPr>
              <a:t> diýmek, şol erginiň 100 gramynda </a:t>
            </a:r>
            <a:r>
              <a:rPr lang="tk-TM" sz="3600" dirty="0" smtClean="0">
                <a:solidFill>
                  <a:srgbClr val="FF0000"/>
                </a:solidFill>
                <a:latin typeface="Times New Roman" pitchFamily="18" charset="0"/>
                <a:cs typeface="Times New Roman" pitchFamily="18" charset="0"/>
              </a:rPr>
              <a:t>5 g </a:t>
            </a:r>
            <a:r>
              <a:rPr lang="en-US" sz="3600" dirty="0" err="1" smtClean="0">
                <a:solidFill>
                  <a:srgbClr val="FF0000"/>
                </a:solidFill>
                <a:latin typeface="Times New Roman" pitchFamily="18" charset="0"/>
                <a:cs typeface="Times New Roman" pitchFamily="18" charset="0"/>
              </a:rPr>
              <a:t>NaCl</a:t>
            </a:r>
            <a:r>
              <a:rPr lang="tk-TM" sz="3600" dirty="0" smtClean="0">
                <a:solidFill>
                  <a:srgbClr val="FF0000"/>
                </a:solidFill>
                <a:latin typeface="Times New Roman" pitchFamily="18" charset="0"/>
                <a:cs typeface="Times New Roman" pitchFamily="18" charset="0"/>
              </a:rPr>
              <a:t> </a:t>
            </a:r>
            <a:r>
              <a:rPr lang="tk-TM" sz="3600" dirty="0" smtClean="0">
                <a:latin typeface="Times New Roman" pitchFamily="18" charset="0"/>
                <a:cs typeface="Times New Roman" pitchFamily="18" charset="0"/>
              </a:rPr>
              <a:t>we </a:t>
            </a:r>
            <a:r>
              <a:rPr lang="tk-TM" sz="3600" dirty="0" smtClean="0">
                <a:solidFill>
                  <a:srgbClr val="FF0000"/>
                </a:solidFill>
                <a:latin typeface="Times New Roman" pitchFamily="18" charset="0"/>
                <a:cs typeface="Times New Roman" pitchFamily="18" charset="0"/>
              </a:rPr>
              <a:t>95 g suw </a:t>
            </a:r>
            <a:r>
              <a:rPr lang="tk-TM" sz="3600" dirty="0" smtClean="0">
                <a:latin typeface="Times New Roman" pitchFamily="18" charset="0"/>
                <a:cs typeface="Times New Roman" pitchFamily="18" charset="0"/>
              </a:rPr>
              <a:t>bar diýildigidir. Şeýle hem erginiň we eredijiniň mukdary </a:t>
            </a:r>
            <a:r>
              <a:rPr lang="tk-TM" sz="3600" dirty="0" smtClean="0">
                <a:solidFill>
                  <a:srgbClr val="FF0000"/>
                </a:solidFill>
                <a:latin typeface="Times New Roman" pitchFamily="18" charset="0"/>
                <a:cs typeface="Times New Roman" pitchFamily="18" charset="0"/>
              </a:rPr>
              <a:t>mg, g, kg, tonna</a:t>
            </a:r>
            <a:r>
              <a:rPr lang="tk-TM" sz="3600" dirty="0" smtClean="0">
                <a:latin typeface="Times New Roman" pitchFamily="18" charset="0"/>
                <a:cs typeface="Times New Roman" pitchFamily="18" charset="0"/>
              </a:rPr>
              <a:t> massa birliklerinde bolup biler. </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17186215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4624"/>
            <a:ext cx="9036495" cy="6696744"/>
          </a:xfrm>
        </p:spPr>
        <p:txBody>
          <a:bodyPr/>
          <a:lstStyle/>
          <a:p>
            <a:pPr algn="l"/>
            <a:r>
              <a:rPr lang="tk-TM" sz="3200" dirty="0">
                <a:latin typeface="Times New Roman" pitchFamily="18" charset="0"/>
                <a:cs typeface="Times New Roman" pitchFamily="18" charset="0"/>
              </a:rPr>
              <a:t>Belli bir prosent konsentrasiýaly ergin taýýarlamak </a:t>
            </a:r>
            <a:r>
              <a:rPr lang="tk-TM" sz="3200" dirty="0" smtClean="0">
                <a:latin typeface="Times New Roman" pitchFamily="18" charset="0"/>
                <a:cs typeface="Times New Roman" pitchFamily="18" charset="0"/>
              </a:rPr>
              <a:t>üçin proporsiýa </a:t>
            </a:r>
            <a:r>
              <a:rPr lang="tk-TM" sz="3200" dirty="0">
                <a:latin typeface="Times New Roman" pitchFamily="18" charset="0"/>
                <a:cs typeface="Times New Roman" pitchFamily="18" charset="0"/>
              </a:rPr>
              <a:t>düzmeklikden peýdalanylyp bilner. Aýdaly 250 g 10%-li </a:t>
            </a:r>
            <a:r>
              <a:rPr lang="en-US" sz="3200" dirty="0" err="1" smtClean="0">
                <a:latin typeface="Times New Roman" pitchFamily="18" charset="0"/>
                <a:cs typeface="Times New Roman" pitchFamily="18" charset="0"/>
              </a:rPr>
              <a:t>NaCl</a:t>
            </a:r>
            <a:r>
              <a:rPr lang="tk-TM" sz="3200" dirty="0" smtClean="0">
                <a:latin typeface="Times New Roman" pitchFamily="18" charset="0"/>
                <a:cs typeface="Times New Roman" pitchFamily="18" charset="0"/>
              </a:rPr>
              <a:t> erginini </a:t>
            </a:r>
            <a:r>
              <a:rPr lang="tk-TM" sz="3200" dirty="0">
                <a:latin typeface="Times New Roman" pitchFamily="18" charset="0"/>
                <a:cs typeface="Times New Roman" pitchFamily="18" charset="0"/>
              </a:rPr>
              <a:t>taýýarlamaly diýeliň. Munuň üçin ilki eredilýan maddanyň mukdaryny tapalyň onuň üçin şeýle proporsiýa düzýäris</a:t>
            </a:r>
            <a:r>
              <a:rPr lang="tk-TM" sz="3200" dirty="0" smtClean="0">
                <a:latin typeface="Times New Roman" pitchFamily="18" charset="0"/>
                <a:cs typeface="Times New Roman" pitchFamily="18" charset="0"/>
              </a:rPr>
              <a:t>:</a:t>
            </a:r>
            <a:r>
              <a:rPr lang="tk-TM" sz="3200" dirty="0">
                <a:latin typeface="Times New Roman" pitchFamily="18" charset="0"/>
                <a:cs typeface="Times New Roman" pitchFamily="18" charset="0"/>
              </a:rPr>
              <a:t/>
            </a:r>
            <a:br>
              <a:rPr lang="tk-TM" sz="3200" dirty="0">
                <a:latin typeface="Times New Roman" pitchFamily="18" charset="0"/>
                <a:cs typeface="Times New Roman" pitchFamily="18" charset="0"/>
              </a:rPr>
            </a:br>
            <a:r>
              <a:rPr lang="tk-TM" sz="3200" dirty="0" smtClean="0">
                <a:latin typeface="Times New Roman" pitchFamily="18" charset="0"/>
                <a:cs typeface="Times New Roman" pitchFamily="18" charset="0"/>
              </a:rPr>
              <a:t>        </a:t>
            </a:r>
            <a:r>
              <a:rPr lang="tk-TM" sz="3200" dirty="0" smtClean="0">
                <a:solidFill>
                  <a:srgbClr val="FF0000"/>
                </a:solidFill>
                <a:latin typeface="Times New Roman" pitchFamily="18" charset="0"/>
                <a:cs typeface="Times New Roman" pitchFamily="18" charset="0"/>
              </a:rPr>
              <a:t>100 g erginde ---------------10 g </a:t>
            </a:r>
            <a:r>
              <a:rPr lang="en-US" sz="3200" dirty="0" err="1" smtClean="0">
                <a:solidFill>
                  <a:srgbClr val="FF0000"/>
                </a:solidFill>
                <a:latin typeface="Times New Roman" pitchFamily="18" charset="0"/>
                <a:cs typeface="Times New Roman" pitchFamily="18" charset="0"/>
              </a:rPr>
              <a:t>NaCl</a:t>
            </a:r>
            <a:r>
              <a:rPr lang="tk-TM" sz="3200" dirty="0" smtClean="0">
                <a:solidFill>
                  <a:srgbClr val="FF0000"/>
                </a:solidFill>
                <a:latin typeface="Times New Roman" pitchFamily="18" charset="0"/>
                <a:cs typeface="Times New Roman" pitchFamily="18" charset="0"/>
              </a:rPr>
              <a:t> bar</a:t>
            </a:r>
            <a:br>
              <a:rPr lang="tk-TM" sz="3200" dirty="0" smtClean="0">
                <a:solidFill>
                  <a:srgbClr val="FF0000"/>
                </a:solidFill>
                <a:latin typeface="Times New Roman" pitchFamily="18" charset="0"/>
                <a:cs typeface="Times New Roman" pitchFamily="18" charset="0"/>
              </a:rPr>
            </a:br>
            <a:r>
              <a:rPr lang="tk-TM" sz="3200" dirty="0" smtClean="0">
                <a:solidFill>
                  <a:srgbClr val="FF0000"/>
                </a:solidFill>
                <a:latin typeface="Times New Roman" pitchFamily="18" charset="0"/>
                <a:cs typeface="Times New Roman" pitchFamily="18" charset="0"/>
              </a:rPr>
              <a:t>        250 g erginde ---------------</a:t>
            </a:r>
            <a:r>
              <a:rPr lang="en-US" sz="3200" dirty="0" smtClean="0">
                <a:solidFill>
                  <a:srgbClr val="FF0000"/>
                </a:solidFill>
                <a:latin typeface="Times New Roman" pitchFamily="18" charset="0"/>
                <a:cs typeface="Times New Roman" pitchFamily="18" charset="0"/>
              </a:rPr>
              <a:t>X g </a:t>
            </a:r>
            <a:r>
              <a:rPr lang="en-US" sz="3200" dirty="0" err="1" smtClean="0">
                <a:solidFill>
                  <a:srgbClr val="FF0000"/>
                </a:solidFill>
                <a:latin typeface="Times New Roman" pitchFamily="18" charset="0"/>
                <a:cs typeface="Times New Roman" pitchFamily="18" charset="0"/>
              </a:rPr>
              <a:t>NaCl</a:t>
            </a:r>
            <a:r>
              <a:rPr lang="tk-TM" sz="3200" dirty="0" smtClean="0">
                <a:solidFill>
                  <a:srgbClr val="FF0000"/>
                </a:solidFill>
                <a:latin typeface="Times New Roman" pitchFamily="18" charset="0"/>
                <a:cs typeface="Times New Roman" pitchFamily="18" charset="0"/>
              </a:rPr>
              <a:t> bolmaly</a:t>
            </a:r>
            <a:r>
              <a:rPr lang="tk-TM" sz="3200" dirty="0" smtClean="0">
                <a:latin typeface="Times New Roman" pitchFamily="18" charset="0"/>
                <a:cs typeface="Times New Roman" pitchFamily="18" charset="0"/>
              </a:rPr>
              <a:t/>
            </a:r>
            <a:br>
              <a:rPr lang="tk-TM" sz="3200" dirty="0" smtClean="0">
                <a:latin typeface="Times New Roman" pitchFamily="18" charset="0"/>
                <a:cs typeface="Times New Roman" pitchFamily="18" charset="0"/>
              </a:rPr>
            </a:br>
            <a:r>
              <a:rPr lang="tk-TM" sz="3200" dirty="0" smtClean="0">
                <a:latin typeface="Times New Roman" pitchFamily="18" charset="0"/>
                <a:cs typeface="Times New Roman" pitchFamily="18" charset="0"/>
              </a:rPr>
              <a:t> </a:t>
            </a:r>
            <a:br>
              <a:rPr lang="tk-TM" sz="3200" dirty="0" smtClean="0">
                <a:latin typeface="Times New Roman" pitchFamily="18" charset="0"/>
                <a:cs typeface="Times New Roman" pitchFamily="18" charset="0"/>
              </a:rPr>
            </a:br>
            <a:r>
              <a:rPr lang="tk-TM" sz="3200" dirty="0" smtClean="0">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X</a:t>
            </a:r>
            <a:r>
              <a:rPr lang="tk-TM" sz="3200" dirty="0" smtClean="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a:t>
            </a:r>
            <a:r>
              <a:rPr lang="ru-RU" sz="3200" dirty="0" smtClean="0">
                <a:solidFill>
                  <a:schemeClr val="tx1"/>
                </a:solidFill>
                <a:latin typeface="Times New Roman" pitchFamily="18" charset="0"/>
                <a:cs typeface="Times New Roman" pitchFamily="18" charset="0"/>
              </a:rPr>
              <a:t>  </a:t>
            </a:r>
            <a:r>
              <a:rPr lang="tk-TM" sz="3200" dirty="0" smtClean="0">
                <a:solidFill>
                  <a:schemeClr val="tx1"/>
                </a:solidFill>
                <a:latin typeface="Times New Roman" pitchFamily="18" charset="0"/>
                <a:cs typeface="Times New Roman" pitchFamily="18" charset="0"/>
              </a:rPr>
              <a:t>               </a:t>
            </a:r>
            <a:r>
              <a:rPr lang="ru-RU" sz="3200" dirty="0" smtClean="0">
                <a:solidFill>
                  <a:schemeClr val="tx1"/>
                </a:solidFill>
                <a:latin typeface="Times New Roman" pitchFamily="18" charset="0"/>
                <a:cs typeface="Times New Roman" pitchFamily="18" charset="0"/>
              </a:rPr>
              <a:t>= 25 </a:t>
            </a:r>
            <a:r>
              <a:rPr lang="tk-TM" sz="3200" dirty="0" smtClean="0">
                <a:solidFill>
                  <a:schemeClr val="tx1"/>
                </a:solidFill>
                <a:latin typeface="Times New Roman" pitchFamily="18" charset="0"/>
                <a:cs typeface="Times New Roman" pitchFamily="18" charset="0"/>
              </a:rPr>
              <a:t>g</a:t>
            </a:r>
            <a:br>
              <a:rPr lang="tk-TM" sz="3200" dirty="0" smtClean="0">
                <a:solidFill>
                  <a:schemeClr val="tx1"/>
                </a:solidFill>
                <a:latin typeface="Times New Roman" pitchFamily="18" charset="0"/>
                <a:cs typeface="Times New Roman" pitchFamily="18" charset="0"/>
              </a:rPr>
            </a:br>
            <a:r>
              <a:rPr lang="ru-RU" sz="3200" dirty="0" err="1" smtClean="0">
                <a:latin typeface="Times New Roman" pitchFamily="18" charset="0"/>
                <a:cs typeface="Times New Roman" pitchFamily="18" charset="0"/>
              </a:rPr>
              <a:t>diýmek</a:t>
            </a:r>
            <a:r>
              <a:rPr lang="ru-RU" sz="3200" dirty="0" smtClean="0">
                <a:latin typeface="Times New Roman" pitchFamily="18" charset="0"/>
                <a:cs typeface="Times New Roman" pitchFamily="18" charset="0"/>
              </a:rPr>
              <a:t>, 25 g </a:t>
            </a:r>
            <a:r>
              <a:rPr lang="en-US" sz="3200" dirty="0" err="1" smtClean="0">
                <a:latin typeface="Times New Roman" pitchFamily="18" charset="0"/>
                <a:cs typeface="Times New Roman" pitchFamily="18" charset="0"/>
              </a:rPr>
              <a:t>NaCl</a:t>
            </a:r>
            <a:r>
              <a:rPr lang="tk-TM" sz="3200" dirty="0" smtClean="0">
                <a:latin typeface="Times New Roman" pitchFamily="18" charset="0"/>
                <a:cs typeface="Times New Roman" pitchFamily="18" charset="0"/>
              </a:rPr>
              <a:t> almaly. Onda ony eretmäge gerek suwuň mukdary deňdir:</a:t>
            </a:r>
            <a:br>
              <a:rPr lang="tk-TM" sz="3200" dirty="0" smtClean="0">
                <a:latin typeface="Times New Roman" pitchFamily="18" charset="0"/>
                <a:cs typeface="Times New Roman" pitchFamily="18" charset="0"/>
              </a:rPr>
            </a:br>
            <a:r>
              <a:rPr lang="tk-TM" sz="3200" dirty="0">
                <a:latin typeface="Times New Roman" pitchFamily="18" charset="0"/>
                <a:cs typeface="Times New Roman" pitchFamily="18" charset="0"/>
              </a:rPr>
              <a:t> </a:t>
            </a:r>
            <a:r>
              <a:rPr lang="tk-TM" sz="3200" dirty="0" smtClean="0">
                <a:latin typeface="Times New Roman" pitchFamily="18" charset="0"/>
                <a:cs typeface="Times New Roman" pitchFamily="18" charset="0"/>
              </a:rPr>
              <a:t>                 </a:t>
            </a:r>
            <a:r>
              <a:rPr lang="tk-TM" sz="3200" dirty="0" smtClean="0">
                <a:solidFill>
                  <a:srgbClr val="FF0000"/>
                </a:solidFill>
                <a:latin typeface="Times New Roman" pitchFamily="18" charset="0"/>
                <a:cs typeface="Times New Roman" pitchFamily="18" charset="0"/>
              </a:rPr>
              <a:t>250 - 25 = 225 g. </a:t>
            </a:r>
            <a:r>
              <a:rPr lang="tk-TM" sz="3200" dirty="0" smtClean="0">
                <a:solidFill>
                  <a:schemeClr val="tx1"/>
                </a:solidFill>
                <a:latin typeface="Times New Roman" pitchFamily="18" charset="0"/>
                <a:cs typeface="Times New Roman" pitchFamily="18" charset="0"/>
              </a:rPr>
              <a:t>H</a:t>
            </a:r>
            <a:r>
              <a:rPr lang="tk-TM" sz="3200" baseline="-25000" dirty="0" smtClean="0">
                <a:solidFill>
                  <a:schemeClr val="tx1"/>
                </a:solidFill>
                <a:latin typeface="Times New Roman" pitchFamily="18" charset="0"/>
                <a:cs typeface="Times New Roman" pitchFamily="18" charset="0"/>
              </a:rPr>
              <a:t>2</a:t>
            </a:r>
            <a:r>
              <a:rPr lang="tk-TM" sz="3200" dirty="0" smtClean="0">
                <a:solidFill>
                  <a:schemeClr val="tx1"/>
                </a:solidFill>
                <a:latin typeface="Times New Roman" pitchFamily="18" charset="0"/>
                <a:cs typeface="Times New Roman" pitchFamily="18" charset="0"/>
              </a:rPr>
              <a:t>O gerek bolar</a:t>
            </a:r>
            <a:endParaRPr lang="ru-RU" sz="3200" dirty="0">
              <a:solidFill>
                <a:schemeClr val="tx1"/>
              </a:solidFill>
            </a:endParaRPr>
          </a:p>
        </p:txBody>
      </p:sp>
      <p:pic>
        <p:nvPicPr>
          <p:cNvPr id="4" name="Рисунок 3"/>
          <p:cNvPicPr>
            <a:picLocks noChangeAspect="1"/>
          </p:cNvPicPr>
          <p:nvPr/>
        </p:nvPicPr>
        <p:blipFill>
          <a:blip r:embed="rId2"/>
          <a:stretch>
            <a:fillRect/>
          </a:stretch>
        </p:blipFill>
        <p:spPr>
          <a:xfrm>
            <a:off x="2987824" y="4365104"/>
            <a:ext cx="1296144" cy="720080"/>
          </a:xfrm>
          <a:prstGeom prst="rect">
            <a:avLst/>
          </a:prstGeom>
        </p:spPr>
      </p:pic>
    </p:spTree>
    <p:extLst>
      <p:ext uri="{BB962C8B-B14F-4D97-AF65-F5344CB8AC3E}">
        <p14:creationId xmlns:p14="http://schemas.microsoft.com/office/powerpoint/2010/main" val="28317663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20" y="0"/>
            <a:ext cx="9252519" cy="6309320"/>
          </a:xfrm>
        </p:spPr>
        <p:txBody>
          <a:bodyPr/>
          <a:lstStyle/>
          <a:p>
            <a:pPr algn="l"/>
            <a:r>
              <a:rPr lang="tk-TM" sz="2800" dirty="0" smtClean="0">
                <a:latin typeface="Times New Roman" pitchFamily="18" charset="0"/>
                <a:cs typeface="Times New Roman" pitchFamily="18" charset="0"/>
              </a:rPr>
              <a:t>Erginiň prosent konsentrasiýasy (</a:t>
            </a:r>
            <a:r>
              <a:rPr lang="en-US" sz="2800" dirty="0" smtClean="0">
                <a:latin typeface="Times New Roman" pitchFamily="18" charset="0"/>
                <a:cs typeface="Times New Roman" pitchFamily="18" charset="0"/>
              </a:rPr>
              <a:t>C</a:t>
            </a:r>
            <a:r>
              <a:rPr lang="ru-RU" sz="2800" dirty="0" smtClean="0">
                <a:latin typeface="Times New Roman" pitchFamily="18" charset="0"/>
                <a:cs typeface="Times New Roman" pitchFamily="18" charset="0"/>
              </a:rPr>
              <a:t>%</a:t>
            </a:r>
            <a:r>
              <a:rPr lang="tk-TM" sz="2800" dirty="0" smtClean="0">
                <a:latin typeface="Times New Roman" pitchFamily="18" charset="0"/>
                <a:cs typeface="Times New Roman" pitchFamily="18" charset="0"/>
              </a:rPr>
              <a:t>) Şu formula bilen       				tapylýar:</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i="1" dirty="0" smtClean="0">
                <a:latin typeface="Times New Roman" pitchFamily="18" charset="0"/>
                <a:cs typeface="Times New Roman" pitchFamily="18" charset="0"/>
              </a:rPr>
              <a:t>                         </a:t>
            </a:r>
            <a:r>
              <a:rPr lang="en-US" sz="4400" i="1" baseline="-25000" dirty="0" smtClean="0">
                <a:solidFill>
                  <a:srgbClr val="FF0000"/>
                </a:solidFill>
                <a:latin typeface="Times New Roman" pitchFamily="18" charset="0"/>
                <a:cs typeface="Times New Roman" pitchFamily="18" charset="0"/>
              </a:rPr>
              <a:t>C</a:t>
            </a:r>
            <a:r>
              <a:rPr lang="ru-RU" sz="4400" i="1" baseline="-25000" dirty="0" smtClean="0">
                <a:solidFill>
                  <a:srgbClr val="FF0000"/>
                </a:solidFill>
                <a:latin typeface="Times New Roman" pitchFamily="18" charset="0"/>
                <a:cs typeface="Times New Roman" pitchFamily="18" charset="0"/>
              </a:rPr>
              <a:t>%</a:t>
            </a:r>
            <a:r>
              <a:rPr lang="ru-RU" sz="2800" i="1" dirty="0" smtClean="0">
                <a:solidFill>
                  <a:srgbClr val="FF0000"/>
                </a:solidFill>
                <a:latin typeface="Times New Roman" pitchFamily="18" charset="0"/>
                <a:cs typeface="Times New Roman" pitchFamily="18" charset="0"/>
              </a:rPr>
              <a:t> </a:t>
            </a:r>
            <a:r>
              <a:rPr lang="ru-RU" sz="4000" i="1" baseline="-25000" dirty="0" smtClean="0">
                <a:solidFill>
                  <a:srgbClr val="FF0000"/>
                </a:solidFill>
                <a:latin typeface="Times New Roman" pitchFamily="18" charset="0"/>
                <a:cs typeface="Times New Roman" pitchFamily="18" charset="0"/>
              </a:rPr>
              <a:t>=</a:t>
            </a:r>
            <a:r>
              <a:rPr lang="ru-RU" sz="2800" i="1" dirty="0" smtClean="0">
                <a:solidFill>
                  <a:srgbClr val="FF0000"/>
                </a:solidFill>
                <a:latin typeface="Times New Roman" pitchFamily="18" charset="0"/>
                <a:cs typeface="Times New Roman" pitchFamily="18" charset="0"/>
              </a:rPr>
              <a:t> </a:t>
            </a:r>
            <a:r>
              <a:rPr lang="tk-TM" sz="2800" i="1" u="sng" dirty="0" smtClean="0">
                <a:solidFill>
                  <a:srgbClr val="FF0000"/>
                </a:solidFill>
                <a:latin typeface="Times New Roman" pitchFamily="18" charset="0"/>
                <a:cs typeface="Times New Roman" pitchFamily="18" charset="0"/>
              </a:rPr>
              <a:t>m</a:t>
            </a:r>
            <a:r>
              <a:rPr lang="ru-RU" sz="2800" i="1" dirty="0" smtClean="0">
                <a:solidFill>
                  <a:srgbClr val="FF0000"/>
                </a:solidFill>
                <a:latin typeface="Times New Roman" pitchFamily="18" charset="0"/>
                <a:cs typeface="Times New Roman" pitchFamily="18" charset="0"/>
              </a:rPr>
              <a:t> </a:t>
            </a:r>
            <a:r>
              <a:rPr lang="ru-RU" sz="3600" i="1" baseline="-25000" dirty="0" smtClean="0">
                <a:solidFill>
                  <a:schemeClr val="accent6">
                    <a:lumMod val="75000"/>
                  </a:schemeClr>
                </a:solidFill>
                <a:latin typeface="Times New Roman" pitchFamily="18" charset="0"/>
                <a:cs typeface="Times New Roman" pitchFamily="18" charset="0"/>
              </a:rPr>
              <a:t>·</a:t>
            </a:r>
            <a:r>
              <a:rPr lang="ru-RU" sz="3600" i="1" baseline="-25000" dirty="0" smtClean="0">
                <a:solidFill>
                  <a:srgbClr val="FF0000"/>
                </a:solidFill>
                <a:latin typeface="Times New Roman" pitchFamily="18" charset="0"/>
                <a:cs typeface="Times New Roman" pitchFamily="18" charset="0"/>
              </a:rPr>
              <a:t>100</a:t>
            </a:r>
            <a:br>
              <a:rPr lang="ru-RU" sz="3600" i="1" baseline="-25000" dirty="0" smtClean="0">
                <a:solidFill>
                  <a:srgbClr val="FF0000"/>
                </a:solidFill>
                <a:latin typeface="Times New Roman" pitchFamily="18" charset="0"/>
                <a:cs typeface="Times New Roman" pitchFamily="18" charset="0"/>
              </a:rPr>
            </a:br>
            <a:r>
              <a:rPr lang="tk-TM" sz="2800" i="1" dirty="0" smtClean="0">
                <a:solidFill>
                  <a:srgbClr val="FF0000"/>
                </a:solidFill>
                <a:latin typeface="Times New Roman" pitchFamily="18" charset="0"/>
                <a:cs typeface="Times New Roman" pitchFamily="18" charset="0"/>
              </a:rPr>
              <a:t>			        </a:t>
            </a:r>
            <a:r>
              <a:rPr lang="ru-RU" sz="2800" i="1" dirty="0" smtClean="0">
                <a:solidFill>
                  <a:srgbClr val="FF0000"/>
                </a:solidFill>
                <a:latin typeface="Times New Roman" pitchFamily="18" charset="0"/>
                <a:cs typeface="Times New Roman" pitchFamily="18" charset="0"/>
              </a:rPr>
              <a:t>G</a:t>
            </a:r>
            <a:r>
              <a:rPr lang="tk-TM" sz="2800" i="1" dirty="0" smtClean="0">
                <a:solidFill>
                  <a:srgbClr val="FF0000"/>
                </a:solidFill>
                <a:latin typeface="Times New Roman" pitchFamily="18" charset="0"/>
                <a:cs typeface="Times New Roman" pitchFamily="18" charset="0"/>
              </a:rPr>
              <a:t>	</a:t>
            </a:r>
            <a:r>
              <a:rPr lang="tk-TM" sz="2800" i="1" dirty="0" smtClean="0">
                <a:solidFill>
                  <a:schemeClr val="accent6">
                    <a:lumMod val="75000"/>
                  </a:schemeClr>
                </a:solidFill>
                <a:latin typeface="Times New Roman" pitchFamily="18" charset="0"/>
                <a:cs typeface="Times New Roman" pitchFamily="18" charset="0"/>
              </a:rPr>
              <a:t>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m - </a:t>
            </a:r>
            <a:r>
              <a:rPr lang="ru-RU" sz="2800" dirty="0" err="1" smtClean="0">
                <a:latin typeface="Times New Roman" pitchFamily="18" charset="0"/>
                <a:cs typeface="Times New Roman" pitchFamily="18" charset="0"/>
              </a:rPr>
              <a:t>eredilen</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maddanyň</a:t>
            </a:r>
            <a:r>
              <a:rPr lang="ru-RU" sz="2800" dirty="0">
                <a:latin typeface="Times New Roman" pitchFamily="18" charset="0"/>
                <a:cs typeface="Times New Roman" pitchFamily="18" charset="0"/>
              </a:rPr>
              <a:t> </a:t>
            </a:r>
            <a:r>
              <a:rPr lang="tk-TM" sz="2800" dirty="0" smtClean="0">
                <a:latin typeface="Times New Roman" pitchFamily="18" charset="0"/>
                <a:cs typeface="Times New Roman" pitchFamily="18" charset="0"/>
              </a:rPr>
              <a:t>massasy</a:t>
            </a:r>
            <a:r>
              <a:rPr lang="ru-RU" sz="2800" dirty="0" smtClean="0">
                <a:latin typeface="Times New Roman" pitchFamily="18" charset="0"/>
                <a:cs typeface="Times New Roman" pitchFamily="18" charset="0"/>
              </a:rPr>
              <a:t>.</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G –</a:t>
            </a:r>
            <a:r>
              <a:rPr lang="ru-RU" sz="2800" dirty="0" err="1" smtClean="0">
                <a:latin typeface="Times New Roman" pitchFamily="18" charset="0"/>
                <a:cs typeface="Times New Roman" pitchFamily="18" charset="0"/>
              </a:rPr>
              <a:t>erginiň</a:t>
            </a:r>
            <a:r>
              <a:rPr lang="ru-RU" sz="2800" dirty="0" smtClean="0">
                <a:latin typeface="Times New Roman" pitchFamily="18" charset="0"/>
                <a:cs typeface="Times New Roman" pitchFamily="18" charset="0"/>
              </a:rPr>
              <a:t> </a:t>
            </a:r>
            <a:r>
              <a:rPr lang="tk-TM" sz="2800" dirty="0" smtClean="0">
                <a:latin typeface="Times New Roman" pitchFamily="18" charset="0"/>
                <a:cs typeface="Times New Roman" pitchFamily="18" charset="0"/>
              </a:rPr>
              <a:t>massasy</a:t>
            </a:r>
            <a:r>
              <a:rPr lang="ru-RU" sz="2800" dirty="0" smtClean="0">
                <a:latin typeface="Times New Roman" pitchFamily="18" charset="0"/>
                <a:cs typeface="Times New Roman" pitchFamily="18" charset="0"/>
              </a:rPr>
              <a:t>.</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B</a:t>
            </a:r>
            <a:r>
              <a:rPr lang="ru-RU" sz="2800" dirty="0" smtClean="0">
                <a:latin typeface="Times New Roman" pitchFamily="18" charset="0"/>
                <a:cs typeface="Times New Roman" pitchFamily="18" charset="0"/>
              </a:rPr>
              <a:t>u </a:t>
            </a:r>
            <a:r>
              <a:rPr lang="ru-RU" sz="2800" dirty="0" err="1" smtClean="0">
                <a:latin typeface="Times New Roman" pitchFamily="18" charset="0"/>
                <a:cs typeface="Times New Roman" pitchFamily="18" charset="0"/>
              </a:rPr>
              <a:t>formulanyň</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üsti</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bilen</a:t>
            </a:r>
            <a:r>
              <a:rPr lang="tk-TM" sz="2800" dirty="0"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gerek</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bolan</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halatynda</a:t>
            </a:r>
            <a:r>
              <a:rPr lang="ru-RU" sz="2800" dirty="0" smtClean="0">
                <a:latin typeface="Times New Roman" pitchFamily="18" charset="0"/>
                <a:cs typeface="Times New Roman" pitchFamily="18" charset="0"/>
              </a:rPr>
              <a:t> </a:t>
            </a:r>
            <a:r>
              <a:rPr lang="ru-RU" sz="2800" dirty="0" smtClean="0">
                <a:solidFill>
                  <a:srgbClr val="FF0000"/>
                </a:solidFill>
                <a:latin typeface="Times New Roman" pitchFamily="18" charset="0"/>
                <a:cs typeface="Times New Roman" pitchFamily="18" charset="0"/>
              </a:rPr>
              <a:t>m</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we</a:t>
            </a:r>
            <a:r>
              <a:rPr lang="ru-RU" sz="2800" dirty="0" smtClean="0">
                <a:solidFill>
                  <a:srgbClr val="FF0000"/>
                </a:solidFill>
                <a:latin typeface="Times New Roman" pitchFamily="18" charset="0"/>
                <a:cs typeface="Times New Roman" pitchFamily="18" charset="0"/>
              </a:rPr>
              <a:t> G </a:t>
            </a:r>
            <a:r>
              <a:rPr lang="ru-RU" sz="2800" dirty="0" err="1" smtClean="0">
                <a:latin typeface="Times New Roman" pitchFamily="18" charset="0"/>
                <a:cs typeface="Times New Roman" pitchFamily="18" charset="0"/>
              </a:rPr>
              <a:t>tapylyp</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bilner</a:t>
            </a:r>
            <a:r>
              <a:rPr lang="ru-RU" sz="2800" dirty="0" smtClean="0">
                <a:latin typeface="Times New Roman" pitchFamily="18" charset="0"/>
                <a:cs typeface="Times New Roman" pitchFamily="18" charset="0"/>
              </a:rPr>
              <a:t>:</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tk-TM" sz="2800" dirty="0" smtClean="0">
                <a:latin typeface="Times New Roman" pitchFamily="18" charset="0"/>
                <a:cs typeface="Times New Roman" pitchFamily="18" charset="0"/>
              </a:rPr>
              <a:t>       </a:t>
            </a:r>
            <a:r>
              <a:rPr lang="ru-RU" sz="6000" i="1" baseline="-25000" dirty="0" smtClean="0">
                <a:solidFill>
                  <a:schemeClr val="accent6">
                    <a:lumMod val="75000"/>
                  </a:schemeClr>
                </a:solidFill>
                <a:latin typeface="Times New Roman" pitchFamily="18" charset="0"/>
                <a:cs typeface="Times New Roman" pitchFamily="18" charset="0"/>
              </a:rPr>
              <a:t>m</a:t>
            </a:r>
            <a:r>
              <a:rPr lang="ru-RU" sz="4400" i="1" baseline="-25000" dirty="0" smtClean="0">
                <a:solidFill>
                  <a:schemeClr val="accent6">
                    <a:lumMod val="75000"/>
                  </a:schemeClr>
                </a:solidFill>
                <a:latin typeface="Times New Roman" pitchFamily="18" charset="0"/>
                <a:cs typeface="Times New Roman" pitchFamily="18" charset="0"/>
              </a:rPr>
              <a:t> =</a:t>
            </a:r>
            <a:r>
              <a:rPr lang="tk-TM" sz="2800" i="1" dirty="0" smtClean="0">
                <a:solidFill>
                  <a:schemeClr val="accent6">
                    <a:lumMod val="75000"/>
                  </a:schemeClr>
                </a:solidFill>
                <a:latin typeface="Times New Roman" pitchFamily="18" charset="0"/>
                <a:cs typeface="Times New Roman" pitchFamily="18" charset="0"/>
              </a:rPr>
              <a:t> </a:t>
            </a:r>
            <a:r>
              <a:rPr lang="ru-RU" sz="2800" i="1" dirty="0" smtClean="0">
                <a:solidFill>
                  <a:schemeClr val="accent6">
                    <a:lumMod val="75000"/>
                  </a:schemeClr>
                </a:solidFill>
                <a:latin typeface="Times New Roman" pitchFamily="18" charset="0"/>
                <a:cs typeface="Times New Roman" pitchFamily="18" charset="0"/>
              </a:rPr>
              <a:t> </a:t>
            </a:r>
            <a:r>
              <a:rPr lang="en-US" sz="2800" i="1" u="sng" dirty="0">
                <a:solidFill>
                  <a:schemeClr val="accent6">
                    <a:lumMod val="75000"/>
                  </a:schemeClr>
                </a:solidFill>
                <a:latin typeface="Times New Roman" pitchFamily="18" charset="0"/>
                <a:cs typeface="Times New Roman" pitchFamily="18" charset="0"/>
              </a:rPr>
              <a:t>C</a:t>
            </a:r>
            <a:r>
              <a:rPr lang="ru-RU" sz="2800" i="1" u="sng" dirty="0" smtClean="0">
                <a:solidFill>
                  <a:schemeClr val="accent6">
                    <a:lumMod val="75000"/>
                  </a:schemeClr>
                </a:solidFill>
                <a:latin typeface="Times New Roman" pitchFamily="18" charset="0"/>
                <a:cs typeface="Times New Roman" pitchFamily="18" charset="0"/>
              </a:rPr>
              <a:t>%</a:t>
            </a:r>
            <a:r>
              <a:rPr lang="tk-TM" sz="2800" i="1" u="sng" dirty="0" smtClean="0">
                <a:solidFill>
                  <a:schemeClr val="accent6">
                    <a:lumMod val="75000"/>
                  </a:schemeClr>
                </a:solidFill>
                <a:latin typeface="Times New Roman" pitchFamily="18" charset="0"/>
                <a:cs typeface="Times New Roman" pitchFamily="18" charset="0"/>
              </a:rPr>
              <a:t> </a:t>
            </a:r>
            <a:r>
              <a:rPr lang="ru-RU" sz="2800" i="1" u="sng" dirty="0" smtClean="0">
                <a:solidFill>
                  <a:schemeClr val="accent6">
                    <a:lumMod val="75000"/>
                  </a:schemeClr>
                </a:solidFill>
                <a:latin typeface="Times New Roman" pitchFamily="18" charset="0"/>
                <a:cs typeface="Times New Roman" pitchFamily="18" charset="0"/>
              </a:rPr>
              <a:t>·</a:t>
            </a:r>
            <a:r>
              <a:rPr lang="tk-TM" sz="2800" i="1" u="sng" dirty="0" smtClean="0">
                <a:solidFill>
                  <a:schemeClr val="accent6">
                    <a:lumMod val="75000"/>
                  </a:schemeClr>
                </a:solidFill>
                <a:latin typeface="Times New Roman" pitchFamily="18" charset="0"/>
                <a:cs typeface="Times New Roman" pitchFamily="18" charset="0"/>
              </a:rPr>
              <a:t> </a:t>
            </a:r>
            <a:r>
              <a:rPr lang="ru-RU" sz="2800" i="1" u="sng" dirty="0" smtClean="0">
                <a:solidFill>
                  <a:schemeClr val="accent6">
                    <a:lumMod val="75000"/>
                  </a:schemeClr>
                </a:solidFill>
                <a:latin typeface="Times New Roman" pitchFamily="18" charset="0"/>
                <a:cs typeface="Times New Roman" pitchFamily="18" charset="0"/>
              </a:rPr>
              <a:t>G </a:t>
            </a:r>
            <a:r>
              <a:rPr lang="ru-RU" sz="2800" i="1" dirty="0" smtClean="0">
                <a:solidFill>
                  <a:schemeClr val="accent6">
                    <a:lumMod val="75000"/>
                  </a:schemeClr>
                </a:solidFill>
                <a:latin typeface="Times New Roman" pitchFamily="18" charset="0"/>
                <a:cs typeface="Times New Roman" pitchFamily="18" charset="0"/>
              </a:rPr>
              <a:t>    </a:t>
            </a:r>
            <a:r>
              <a:rPr lang="tk-TM" sz="2800" i="1" dirty="0" smtClean="0">
                <a:solidFill>
                  <a:schemeClr val="accent6">
                    <a:lumMod val="75000"/>
                  </a:schemeClr>
                </a:solidFill>
                <a:latin typeface="Times New Roman" pitchFamily="18" charset="0"/>
                <a:cs typeface="Times New Roman" pitchFamily="18" charset="0"/>
              </a:rPr>
              <a:t>;</a:t>
            </a:r>
            <a:r>
              <a:rPr lang="ru-RU" sz="2800" i="1" dirty="0" smtClean="0">
                <a:solidFill>
                  <a:schemeClr val="accent6">
                    <a:lumMod val="75000"/>
                  </a:schemeClr>
                </a:solidFill>
                <a:latin typeface="Times New Roman" pitchFamily="18" charset="0"/>
                <a:cs typeface="Times New Roman" pitchFamily="18" charset="0"/>
              </a:rPr>
              <a:t>      </a:t>
            </a:r>
            <a:r>
              <a:rPr lang="ru-RU" sz="5400" i="1" baseline="-25000" dirty="0" smtClean="0">
                <a:solidFill>
                  <a:schemeClr val="accent6">
                    <a:lumMod val="75000"/>
                  </a:schemeClr>
                </a:solidFill>
                <a:latin typeface="Times New Roman" pitchFamily="18" charset="0"/>
                <a:cs typeface="Times New Roman" pitchFamily="18" charset="0"/>
              </a:rPr>
              <a:t>G =</a:t>
            </a:r>
            <a:r>
              <a:rPr lang="ru-RU" sz="2800" i="1" dirty="0" smtClean="0">
                <a:solidFill>
                  <a:schemeClr val="accent6">
                    <a:lumMod val="75000"/>
                  </a:schemeClr>
                </a:solidFill>
                <a:latin typeface="Times New Roman" pitchFamily="18" charset="0"/>
                <a:cs typeface="Times New Roman" pitchFamily="18" charset="0"/>
              </a:rPr>
              <a:t> </a:t>
            </a:r>
            <a:r>
              <a:rPr lang="ru-RU" sz="2800" i="1" u="sng" dirty="0" smtClean="0">
                <a:solidFill>
                  <a:schemeClr val="accent6">
                    <a:lumMod val="75000"/>
                  </a:schemeClr>
                </a:solidFill>
                <a:latin typeface="Times New Roman" pitchFamily="18" charset="0"/>
                <a:cs typeface="Times New Roman" pitchFamily="18" charset="0"/>
              </a:rPr>
              <a:t>m</a:t>
            </a:r>
            <a:r>
              <a:rPr lang="tk-TM" sz="2800" i="1" u="sng" dirty="0" smtClean="0">
                <a:solidFill>
                  <a:schemeClr val="accent6">
                    <a:lumMod val="75000"/>
                  </a:schemeClr>
                </a:solidFill>
                <a:latin typeface="Times New Roman" pitchFamily="18" charset="0"/>
                <a:cs typeface="Times New Roman" pitchFamily="18" charset="0"/>
              </a:rPr>
              <a:t> </a:t>
            </a:r>
            <a:r>
              <a:rPr lang="ru-RU" sz="2800" i="1" u="sng" dirty="0" smtClean="0">
                <a:solidFill>
                  <a:schemeClr val="accent6">
                    <a:lumMod val="75000"/>
                  </a:schemeClr>
                </a:solidFill>
                <a:latin typeface="Times New Roman" pitchFamily="18" charset="0"/>
                <a:cs typeface="Times New Roman" pitchFamily="18" charset="0"/>
              </a:rPr>
              <a:t>·</a:t>
            </a:r>
            <a:r>
              <a:rPr lang="tk-TM" sz="2800" i="1" u="sng" dirty="0" smtClean="0">
                <a:solidFill>
                  <a:schemeClr val="accent6">
                    <a:lumMod val="75000"/>
                  </a:schemeClr>
                </a:solidFill>
                <a:latin typeface="Times New Roman" pitchFamily="18" charset="0"/>
                <a:cs typeface="Times New Roman" pitchFamily="18" charset="0"/>
              </a:rPr>
              <a:t> </a:t>
            </a:r>
            <a:r>
              <a:rPr lang="ru-RU" sz="2800" i="1" u="sng" dirty="0" smtClean="0">
                <a:solidFill>
                  <a:schemeClr val="accent6">
                    <a:lumMod val="75000"/>
                  </a:schemeClr>
                </a:solidFill>
                <a:latin typeface="Times New Roman" pitchFamily="18" charset="0"/>
                <a:cs typeface="Times New Roman" pitchFamily="18" charset="0"/>
              </a:rPr>
              <a:t>100 </a:t>
            </a:r>
            <a:r>
              <a:rPr lang="ru-RU" sz="2800" i="1" dirty="0" smtClean="0">
                <a:solidFill>
                  <a:schemeClr val="accent6">
                    <a:lumMod val="75000"/>
                  </a:schemeClr>
                </a:solidFill>
                <a:latin typeface="Times New Roman" pitchFamily="18" charset="0"/>
                <a:cs typeface="Times New Roman" pitchFamily="18" charset="0"/>
              </a:rPr>
              <a:t/>
            </a:r>
            <a:br>
              <a:rPr lang="ru-RU" sz="2800" i="1" dirty="0" smtClean="0">
                <a:solidFill>
                  <a:schemeClr val="accent6">
                    <a:lumMod val="75000"/>
                  </a:schemeClr>
                </a:solidFill>
                <a:latin typeface="Times New Roman" pitchFamily="18" charset="0"/>
                <a:cs typeface="Times New Roman" pitchFamily="18" charset="0"/>
              </a:rPr>
            </a:br>
            <a:r>
              <a:rPr lang="ru-RU" sz="2800" dirty="0">
                <a:latin typeface="Times New Roman" pitchFamily="18" charset="0"/>
                <a:cs typeface="Times New Roman" pitchFamily="18" charset="0"/>
              </a:rPr>
              <a:t> </a:t>
            </a:r>
            <a:r>
              <a:rPr lang="tk-TM" sz="2800" dirty="0" smtClean="0">
                <a:latin typeface="Times New Roman" pitchFamily="18" charset="0"/>
                <a:cs typeface="Times New Roman" pitchFamily="18" charset="0"/>
              </a:rPr>
              <a:t>                   </a:t>
            </a:r>
            <a:r>
              <a:rPr lang="tk-TM" sz="2800" dirty="0" smtClean="0">
                <a:solidFill>
                  <a:srgbClr val="FF0000"/>
                </a:solidFill>
                <a:latin typeface="Times New Roman" pitchFamily="18" charset="0"/>
                <a:cs typeface="Times New Roman" pitchFamily="18" charset="0"/>
              </a:rPr>
              <a:t>100                         </a:t>
            </a:r>
            <a:r>
              <a:rPr lang="ru-RU" sz="2800" i="1" dirty="0">
                <a:solidFill>
                  <a:schemeClr val="accent6">
                    <a:lumMod val="75000"/>
                  </a:schemeClr>
                </a:solidFill>
                <a:latin typeface="Times New Roman" pitchFamily="18" charset="0"/>
                <a:cs typeface="Times New Roman" pitchFamily="18" charset="0"/>
              </a:rPr>
              <a:t> </a:t>
            </a:r>
            <a:r>
              <a:rPr lang="en-US" sz="2800" i="1" dirty="0">
                <a:solidFill>
                  <a:schemeClr val="accent6">
                    <a:lumMod val="75000"/>
                  </a:schemeClr>
                </a:solidFill>
                <a:latin typeface="Times New Roman" pitchFamily="18" charset="0"/>
                <a:cs typeface="Times New Roman" pitchFamily="18" charset="0"/>
              </a:rPr>
              <a:t>C</a:t>
            </a:r>
            <a:r>
              <a:rPr lang="ru-RU" sz="2800" i="1" dirty="0">
                <a:solidFill>
                  <a:schemeClr val="accent6">
                    <a:lumMod val="75000"/>
                  </a:schemeClr>
                </a:solidFill>
                <a:latin typeface="Times New Roman" pitchFamily="18" charset="0"/>
                <a:cs typeface="Times New Roman" pitchFamily="18" charset="0"/>
              </a:rPr>
              <a:t>%</a:t>
            </a:r>
            <a:endParaRPr lang="ru-RU" sz="2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0127889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528" y="0"/>
            <a:ext cx="9324527" cy="6165304"/>
          </a:xfrm>
        </p:spPr>
        <p:txBody>
          <a:bodyPr/>
          <a:lstStyle/>
          <a:p>
            <a:pPr algn="l"/>
            <a:r>
              <a:rPr lang="tk-TM" sz="3600" dirty="0" smtClean="0">
                <a:latin typeface="Times New Roman" pitchFamily="18" charset="0"/>
                <a:cs typeface="Times New Roman" pitchFamily="18" charset="0"/>
              </a:rPr>
              <a:t>Adatça erginleriň konsentrasiýasy ulaldygyça olaryň dykyzlygy hem artýar. Käbir maddalaryň erginleriniň dürli </a:t>
            </a:r>
            <a:r>
              <a:rPr lang="tk-TM" sz="3600" dirty="0" smtClean="0">
                <a:solidFill>
                  <a:srgbClr val="FF0000"/>
                </a:solidFill>
                <a:latin typeface="Times New Roman" pitchFamily="18" charset="0"/>
                <a:cs typeface="Times New Roman" pitchFamily="18" charset="0"/>
              </a:rPr>
              <a:t>prosent konsentrasiýalary</a:t>
            </a:r>
            <a:r>
              <a:rPr lang="tk-TM" sz="3600" dirty="0" smtClean="0">
                <a:latin typeface="Times New Roman" pitchFamily="18" charset="0"/>
                <a:cs typeface="Times New Roman" pitchFamily="18" charset="0"/>
              </a:rPr>
              <a:t> we </a:t>
            </a:r>
            <a:r>
              <a:rPr lang="tk-TM" sz="3600" dirty="0" smtClean="0">
                <a:solidFill>
                  <a:srgbClr val="FF0000"/>
                </a:solidFill>
                <a:latin typeface="Times New Roman" pitchFamily="18" charset="0"/>
                <a:cs typeface="Times New Roman" pitchFamily="18" charset="0"/>
              </a:rPr>
              <a:t>dykyzlyklary</a:t>
            </a:r>
            <a:r>
              <a:rPr lang="tk-TM" sz="3600" dirty="0" smtClean="0">
                <a:latin typeface="Times New Roman" pitchFamily="18" charset="0"/>
                <a:cs typeface="Times New Roman" pitchFamily="18" charset="0"/>
              </a:rPr>
              <a:t> aşakda getirilendir.</a:t>
            </a:r>
            <a:r>
              <a:rPr lang="tk-TM" sz="3600" dirty="0">
                <a:latin typeface="Times New Roman" pitchFamily="18" charset="0"/>
                <a:cs typeface="Times New Roman" pitchFamily="18" charset="0"/>
              </a:rPr>
              <a:t> </a:t>
            </a:r>
            <a:r>
              <a:rPr lang="tk-TM" sz="3600" dirty="0" smtClean="0">
                <a:latin typeface="Times New Roman" pitchFamily="18" charset="0"/>
                <a:cs typeface="Times New Roman" pitchFamily="18" charset="0"/>
              </a:rPr>
              <a:t>   </a:t>
            </a:r>
            <a:endParaRPr lang="ru-RU" sz="2800" i="1" dirty="0">
              <a:solidFill>
                <a:srgbClr val="FF0000"/>
              </a:solidFill>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722416209"/>
              </p:ext>
            </p:extLst>
          </p:nvPr>
        </p:nvGraphicFramePr>
        <p:xfrm>
          <a:off x="-1" y="2852936"/>
          <a:ext cx="9144000" cy="4104455"/>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4228133968"/>
                    </a:ext>
                  </a:extLst>
                </a:gridCol>
                <a:gridCol w="3048000">
                  <a:extLst>
                    <a:ext uri="{9D8B030D-6E8A-4147-A177-3AD203B41FA5}">
                      <a16:colId xmlns:a16="http://schemas.microsoft.com/office/drawing/2014/main" val="628956642"/>
                    </a:ext>
                  </a:extLst>
                </a:gridCol>
                <a:gridCol w="3048000">
                  <a:extLst>
                    <a:ext uri="{9D8B030D-6E8A-4147-A177-3AD203B41FA5}">
                      <a16:colId xmlns:a16="http://schemas.microsoft.com/office/drawing/2014/main" val="89702181"/>
                    </a:ext>
                  </a:extLst>
                </a:gridCol>
              </a:tblGrid>
              <a:tr h="682960">
                <a:tc>
                  <a:txBody>
                    <a:bodyPr/>
                    <a:lstStyle/>
                    <a:p>
                      <a:r>
                        <a:rPr lang="tk-TM" dirty="0" smtClean="0">
                          <a:solidFill>
                            <a:schemeClr val="accent2">
                              <a:lumMod val="20000"/>
                              <a:lumOff val="80000"/>
                            </a:schemeClr>
                          </a:solidFill>
                        </a:rPr>
                        <a:t>                   </a:t>
                      </a:r>
                      <a:r>
                        <a:rPr lang="tk-TM" sz="2800" dirty="0" smtClean="0">
                          <a:solidFill>
                            <a:schemeClr val="accent2">
                              <a:lumMod val="20000"/>
                              <a:lumOff val="80000"/>
                            </a:schemeClr>
                          </a:solidFill>
                        </a:rPr>
                        <a:t>%</a:t>
                      </a:r>
                      <a:endParaRPr lang="ru-RU" dirty="0">
                        <a:solidFill>
                          <a:schemeClr val="accent2">
                            <a:lumMod val="20000"/>
                            <a:lumOff val="80000"/>
                          </a:schemeClr>
                        </a:solidFill>
                      </a:endParaRPr>
                    </a:p>
                  </a:txBody>
                  <a:tcPr/>
                </a:tc>
                <a:tc>
                  <a:txBody>
                    <a:bodyPr/>
                    <a:lstStyle/>
                    <a:p>
                      <a:r>
                        <a:rPr lang="tk-TM" sz="2800" dirty="0" smtClean="0">
                          <a:solidFill>
                            <a:schemeClr val="accent2">
                              <a:lumMod val="20000"/>
                              <a:lumOff val="80000"/>
                            </a:schemeClr>
                          </a:solidFill>
                        </a:rPr>
                        <a:t>         </a:t>
                      </a:r>
                      <a:r>
                        <a:rPr lang="tk-TM" sz="3200" dirty="0" smtClean="0">
                          <a:solidFill>
                            <a:schemeClr val="accent2">
                              <a:lumMod val="20000"/>
                              <a:lumOff val="80000"/>
                            </a:schemeClr>
                          </a:solidFill>
                        </a:rPr>
                        <a:t>KOH</a:t>
                      </a:r>
                      <a:r>
                        <a:rPr lang="tk-TM" sz="2400" dirty="0" smtClean="0">
                          <a:solidFill>
                            <a:schemeClr val="accent2">
                              <a:lumMod val="20000"/>
                              <a:lumOff val="80000"/>
                            </a:schemeClr>
                          </a:solidFill>
                        </a:rPr>
                        <a:t>- </a:t>
                      </a:r>
                      <a:r>
                        <a:rPr lang="tk-TM" sz="2000" dirty="0" smtClean="0">
                          <a:solidFill>
                            <a:schemeClr val="accent2">
                              <a:lumMod val="20000"/>
                              <a:lumOff val="80000"/>
                            </a:schemeClr>
                          </a:solidFill>
                        </a:rPr>
                        <a:t>dykyzl.</a:t>
                      </a:r>
                      <a:endParaRPr lang="ru-RU" sz="2400" dirty="0">
                        <a:solidFill>
                          <a:schemeClr val="accent2">
                            <a:lumMod val="20000"/>
                            <a:lumOff val="80000"/>
                          </a:schemeClr>
                        </a:solidFill>
                      </a:endParaRPr>
                    </a:p>
                  </a:txBody>
                  <a:tcPr/>
                </a:tc>
                <a:tc>
                  <a:txBody>
                    <a:bodyPr/>
                    <a:lstStyle/>
                    <a:p>
                      <a:r>
                        <a:rPr lang="tk-TM" sz="2400" dirty="0" smtClean="0">
                          <a:solidFill>
                            <a:schemeClr val="accent2">
                              <a:lumMod val="20000"/>
                              <a:lumOff val="80000"/>
                            </a:schemeClr>
                          </a:solidFill>
                        </a:rPr>
                        <a:t>         </a:t>
                      </a:r>
                      <a:r>
                        <a:rPr lang="tk-TM" sz="3200" b="1" dirty="0" smtClean="0">
                          <a:solidFill>
                            <a:schemeClr val="accent2">
                              <a:lumMod val="20000"/>
                              <a:lumOff val="80000"/>
                            </a:schemeClr>
                          </a:solidFill>
                        </a:rPr>
                        <a:t>NaOH</a:t>
                      </a:r>
                      <a:r>
                        <a:rPr lang="tk-TM" sz="2400" dirty="0" smtClean="0">
                          <a:solidFill>
                            <a:schemeClr val="accent2">
                              <a:lumMod val="20000"/>
                              <a:lumOff val="80000"/>
                            </a:schemeClr>
                          </a:solidFill>
                        </a:rPr>
                        <a:t>-</a:t>
                      </a:r>
                      <a:r>
                        <a:rPr lang="tk-TM" sz="2000" dirty="0" smtClean="0">
                          <a:solidFill>
                            <a:schemeClr val="accent2">
                              <a:lumMod val="20000"/>
                              <a:lumOff val="80000"/>
                            </a:schemeClr>
                          </a:solidFill>
                        </a:rPr>
                        <a:t>dykyzl.</a:t>
                      </a:r>
                      <a:endParaRPr lang="ru-RU" sz="2000" dirty="0">
                        <a:solidFill>
                          <a:schemeClr val="accent2">
                            <a:lumMod val="20000"/>
                            <a:lumOff val="80000"/>
                          </a:schemeClr>
                        </a:solidFill>
                      </a:endParaRPr>
                    </a:p>
                  </a:txBody>
                  <a:tcPr/>
                </a:tc>
                <a:extLst>
                  <a:ext uri="{0D108BD9-81ED-4DB2-BD59-A6C34878D82A}">
                    <a16:rowId xmlns:a16="http://schemas.microsoft.com/office/drawing/2014/main" val="2741975970"/>
                  </a:ext>
                </a:extLst>
              </a:tr>
              <a:tr h="488785">
                <a:tc>
                  <a:txBody>
                    <a:bodyPr/>
                    <a:lstStyle/>
                    <a:p>
                      <a:pPr algn="ctr"/>
                      <a:r>
                        <a:rPr lang="tk-TM" b="1" dirty="0" smtClean="0">
                          <a:solidFill>
                            <a:srgbClr val="FF0000"/>
                          </a:solidFill>
                          <a:latin typeface="Bernard MT Condensed" panose="02050806060905020404" pitchFamily="18" charset="0"/>
                        </a:rPr>
                        <a:t> 4</a:t>
                      </a:r>
                      <a:endParaRPr lang="ru-RU" b="1" dirty="0">
                        <a:solidFill>
                          <a:srgbClr val="FF0000"/>
                        </a:solidFill>
                      </a:endParaRPr>
                    </a:p>
                  </a:txBody>
                  <a:tcPr/>
                </a:tc>
                <a:tc>
                  <a:txBody>
                    <a:bodyPr/>
                    <a:lstStyle/>
                    <a:p>
                      <a:pPr algn="ctr"/>
                      <a:r>
                        <a:rPr lang="tk-TM" dirty="0" smtClean="0">
                          <a:solidFill>
                            <a:srgbClr val="FF0000"/>
                          </a:solidFill>
                          <a:latin typeface="Franklin Gothic Heavy" panose="020B0903020102020204" pitchFamily="34" charset="0"/>
                        </a:rPr>
                        <a:t>1, 035</a:t>
                      </a:r>
                      <a:endParaRPr lang="ru-RU" dirty="0">
                        <a:solidFill>
                          <a:srgbClr val="FF0000"/>
                        </a:solidFill>
                        <a:latin typeface="Franklin Gothic Heavy" panose="020B0903020102020204" pitchFamily="34" charset="0"/>
                      </a:endParaRPr>
                    </a:p>
                  </a:txBody>
                  <a:tcPr/>
                </a:tc>
                <a:tc>
                  <a:txBody>
                    <a:bodyPr/>
                    <a:lstStyle/>
                    <a:p>
                      <a:pPr algn="ctr"/>
                      <a:r>
                        <a:rPr lang="tk-TM" dirty="0" smtClean="0">
                          <a:solidFill>
                            <a:srgbClr val="FF0000"/>
                          </a:solidFill>
                          <a:latin typeface="Franklin Gothic Heavy" panose="020B0903020102020204" pitchFamily="34" charset="0"/>
                        </a:rPr>
                        <a:t>1, 043</a:t>
                      </a:r>
                      <a:endParaRPr lang="ru-RU" dirty="0">
                        <a:solidFill>
                          <a:srgbClr val="FF0000"/>
                        </a:solidFill>
                        <a:latin typeface="Franklin Gothic Heavy" panose="020B0903020102020204" pitchFamily="34" charset="0"/>
                      </a:endParaRPr>
                    </a:p>
                  </a:txBody>
                  <a:tcPr/>
                </a:tc>
                <a:extLst>
                  <a:ext uri="{0D108BD9-81ED-4DB2-BD59-A6C34878D82A}">
                    <a16:rowId xmlns:a16="http://schemas.microsoft.com/office/drawing/2014/main" val="3657823618"/>
                  </a:ext>
                </a:extLst>
              </a:tr>
              <a:tr h="488785">
                <a:tc>
                  <a:txBody>
                    <a:bodyPr/>
                    <a:lstStyle/>
                    <a:p>
                      <a:pPr algn="ctr"/>
                      <a:r>
                        <a:rPr lang="tk-TM" b="1" dirty="0" smtClean="0">
                          <a:solidFill>
                            <a:srgbClr val="FF0000"/>
                          </a:solidFill>
                          <a:latin typeface="Bernard MT Condensed" panose="02050806060905020404" pitchFamily="18" charset="0"/>
                        </a:rPr>
                        <a:t>6</a:t>
                      </a:r>
                      <a:endParaRPr lang="ru-RU" b="1" dirty="0">
                        <a:solidFill>
                          <a:srgbClr val="FF0000"/>
                        </a:solidFill>
                      </a:endParaRPr>
                    </a:p>
                  </a:txBody>
                  <a:tcPr/>
                </a:tc>
                <a:tc>
                  <a:txBody>
                    <a:bodyPr/>
                    <a:lstStyle/>
                    <a:p>
                      <a:pPr algn="ctr"/>
                      <a:r>
                        <a:rPr lang="tk-TM" dirty="0" smtClean="0">
                          <a:solidFill>
                            <a:srgbClr val="FF0000"/>
                          </a:solidFill>
                          <a:latin typeface="Franklin Gothic Heavy" panose="020B0903020102020204" pitchFamily="34" charset="0"/>
                        </a:rPr>
                        <a:t>1, 053</a:t>
                      </a:r>
                      <a:endParaRPr lang="ru-RU" dirty="0">
                        <a:solidFill>
                          <a:srgbClr val="FF0000"/>
                        </a:solidFill>
                        <a:latin typeface="Franklin Gothic Heavy" panose="020B0903020102020204" pitchFamily="34" charset="0"/>
                      </a:endParaRPr>
                    </a:p>
                  </a:txBody>
                  <a:tcPr/>
                </a:tc>
                <a:tc>
                  <a:txBody>
                    <a:bodyPr/>
                    <a:lstStyle/>
                    <a:p>
                      <a:pPr algn="ctr"/>
                      <a:r>
                        <a:rPr lang="tk-TM" dirty="0" smtClean="0">
                          <a:solidFill>
                            <a:srgbClr val="FF0000"/>
                          </a:solidFill>
                          <a:latin typeface="Franklin Gothic Heavy" panose="020B0903020102020204" pitchFamily="34" charset="0"/>
                        </a:rPr>
                        <a:t>1, 065</a:t>
                      </a:r>
                      <a:endParaRPr lang="ru-RU" dirty="0">
                        <a:solidFill>
                          <a:srgbClr val="FF0000"/>
                        </a:solidFill>
                        <a:latin typeface="Franklin Gothic Heavy" panose="020B0903020102020204" pitchFamily="34" charset="0"/>
                      </a:endParaRPr>
                    </a:p>
                  </a:txBody>
                  <a:tcPr/>
                </a:tc>
                <a:extLst>
                  <a:ext uri="{0D108BD9-81ED-4DB2-BD59-A6C34878D82A}">
                    <a16:rowId xmlns:a16="http://schemas.microsoft.com/office/drawing/2014/main" val="948562539"/>
                  </a:ext>
                </a:extLst>
              </a:tr>
              <a:tr h="488785">
                <a:tc>
                  <a:txBody>
                    <a:bodyPr/>
                    <a:lstStyle/>
                    <a:p>
                      <a:pPr algn="ctr"/>
                      <a:r>
                        <a:rPr lang="tk-TM" b="1" dirty="0" smtClean="0">
                          <a:solidFill>
                            <a:srgbClr val="FF0000"/>
                          </a:solidFill>
                          <a:latin typeface="Bernard MT Condensed" panose="02050806060905020404" pitchFamily="18" charset="0"/>
                        </a:rPr>
                        <a:t>10</a:t>
                      </a:r>
                      <a:endParaRPr lang="ru-RU" b="1" dirty="0">
                        <a:solidFill>
                          <a:srgbClr val="FF0000"/>
                        </a:solidFill>
                      </a:endParaRPr>
                    </a:p>
                  </a:txBody>
                  <a:tcPr/>
                </a:tc>
                <a:tc>
                  <a:txBody>
                    <a:bodyPr/>
                    <a:lstStyle/>
                    <a:p>
                      <a:pPr algn="ctr"/>
                      <a:r>
                        <a:rPr lang="tk-TM" dirty="0" smtClean="0">
                          <a:solidFill>
                            <a:srgbClr val="FF0000"/>
                          </a:solidFill>
                          <a:latin typeface="Franklin Gothic Heavy" panose="020B0903020102020204" pitchFamily="34" charset="0"/>
                        </a:rPr>
                        <a:t>1, 072</a:t>
                      </a:r>
                      <a:endParaRPr lang="ru-RU" dirty="0">
                        <a:solidFill>
                          <a:srgbClr val="FF0000"/>
                        </a:solidFill>
                        <a:latin typeface="Franklin Gothic Heavy" panose="020B0903020102020204" pitchFamily="34" charset="0"/>
                      </a:endParaRPr>
                    </a:p>
                  </a:txBody>
                  <a:tcPr/>
                </a:tc>
                <a:tc>
                  <a:txBody>
                    <a:bodyPr/>
                    <a:lstStyle/>
                    <a:p>
                      <a:pPr algn="ctr"/>
                      <a:r>
                        <a:rPr lang="tk-TM" dirty="0" smtClean="0">
                          <a:solidFill>
                            <a:srgbClr val="FF0000"/>
                          </a:solidFill>
                          <a:latin typeface="Franklin Gothic Heavy" panose="020B0903020102020204" pitchFamily="34" charset="0"/>
                        </a:rPr>
                        <a:t>1,087</a:t>
                      </a:r>
                      <a:endParaRPr lang="ru-RU" dirty="0">
                        <a:solidFill>
                          <a:srgbClr val="FF0000"/>
                        </a:solidFill>
                        <a:latin typeface="Franklin Gothic Heavy" panose="020B0903020102020204" pitchFamily="34" charset="0"/>
                      </a:endParaRPr>
                    </a:p>
                  </a:txBody>
                  <a:tcPr/>
                </a:tc>
                <a:extLst>
                  <a:ext uri="{0D108BD9-81ED-4DB2-BD59-A6C34878D82A}">
                    <a16:rowId xmlns:a16="http://schemas.microsoft.com/office/drawing/2014/main" val="1227048680"/>
                  </a:ext>
                </a:extLst>
              </a:tr>
              <a:tr h="488785">
                <a:tc>
                  <a:txBody>
                    <a:bodyPr/>
                    <a:lstStyle/>
                    <a:p>
                      <a:pPr algn="ctr"/>
                      <a:r>
                        <a:rPr lang="tk-TM" b="1" dirty="0" smtClean="0">
                          <a:solidFill>
                            <a:srgbClr val="FF0000"/>
                          </a:solidFill>
                          <a:latin typeface="Bernard MT Condensed" panose="02050806060905020404" pitchFamily="18" charset="0"/>
                        </a:rPr>
                        <a:t>12</a:t>
                      </a:r>
                      <a:endParaRPr lang="ru-RU" b="1" dirty="0">
                        <a:solidFill>
                          <a:srgbClr val="FF0000"/>
                        </a:solidFill>
                      </a:endParaRPr>
                    </a:p>
                  </a:txBody>
                  <a:tcPr/>
                </a:tc>
                <a:tc>
                  <a:txBody>
                    <a:bodyPr/>
                    <a:lstStyle/>
                    <a:p>
                      <a:pPr algn="ctr"/>
                      <a:r>
                        <a:rPr lang="tk-TM" dirty="0" smtClean="0">
                          <a:solidFill>
                            <a:srgbClr val="FF0000"/>
                          </a:solidFill>
                          <a:latin typeface="Franklin Gothic Heavy" panose="020B0903020102020204" pitchFamily="34" charset="0"/>
                        </a:rPr>
                        <a:t>1, 109</a:t>
                      </a:r>
                      <a:endParaRPr lang="ru-RU" dirty="0">
                        <a:solidFill>
                          <a:srgbClr val="FF0000"/>
                        </a:solidFill>
                        <a:latin typeface="Franklin Gothic Heavy" panose="020B0903020102020204" pitchFamily="34" charset="0"/>
                      </a:endParaRPr>
                    </a:p>
                  </a:txBody>
                  <a:tcPr/>
                </a:tc>
                <a:tc>
                  <a:txBody>
                    <a:bodyPr/>
                    <a:lstStyle/>
                    <a:p>
                      <a:pPr algn="ctr"/>
                      <a:r>
                        <a:rPr lang="tk-TM" dirty="0" smtClean="0">
                          <a:solidFill>
                            <a:srgbClr val="FF0000"/>
                          </a:solidFill>
                          <a:latin typeface="Franklin Gothic Heavy" panose="020B0903020102020204" pitchFamily="34" charset="0"/>
                        </a:rPr>
                        <a:t>1, 131</a:t>
                      </a:r>
                      <a:endParaRPr lang="ru-RU" dirty="0">
                        <a:solidFill>
                          <a:srgbClr val="FF0000"/>
                        </a:solidFill>
                        <a:latin typeface="Franklin Gothic Heavy" panose="020B0903020102020204" pitchFamily="34" charset="0"/>
                      </a:endParaRPr>
                    </a:p>
                  </a:txBody>
                  <a:tcPr/>
                </a:tc>
                <a:extLst>
                  <a:ext uri="{0D108BD9-81ED-4DB2-BD59-A6C34878D82A}">
                    <a16:rowId xmlns:a16="http://schemas.microsoft.com/office/drawing/2014/main" val="4249624881"/>
                  </a:ext>
                </a:extLst>
              </a:tr>
              <a:tr h="488785">
                <a:tc>
                  <a:txBody>
                    <a:bodyPr/>
                    <a:lstStyle/>
                    <a:p>
                      <a:pPr algn="ctr"/>
                      <a:r>
                        <a:rPr lang="tk-TM" b="1" dirty="0" smtClean="0">
                          <a:solidFill>
                            <a:srgbClr val="FF0000"/>
                          </a:solidFill>
                          <a:latin typeface="Bernard MT Condensed" panose="02050806060905020404" pitchFamily="18" charset="0"/>
                        </a:rPr>
                        <a:t>14</a:t>
                      </a:r>
                      <a:endParaRPr lang="ru-RU" b="1" dirty="0">
                        <a:solidFill>
                          <a:srgbClr val="FF0000"/>
                        </a:solidFill>
                      </a:endParaRPr>
                    </a:p>
                  </a:txBody>
                  <a:tcPr/>
                </a:tc>
                <a:tc>
                  <a:txBody>
                    <a:bodyPr/>
                    <a:lstStyle/>
                    <a:p>
                      <a:pPr algn="ctr"/>
                      <a:r>
                        <a:rPr lang="tk-TM" dirty="0" smtClean="0">
                          <a:solidFill>
                            <a:srgbClr val="FF0000"/>
                          </a:solidFill>
                          <a:latin typeface="Franklin Gothic Heavy" panose="020B0903020102020204" pitchFamily="34" charset="0"/>
                        </a:rPr>
                        <a:t>1, 128</a:t>
                      </a:r>
                      <a:endParaRPr lang="ru-RU" dirty="0">
                        <a:solidFill>
                          <a:srgbClr val="FF0000"/>
                        </a:solidFill>
                        <a:latin typeface="Franklin Gothic Heavy" panose="020B0903020102020204" pitchFamily="34" charset="0"/>
                      </a:endParaRPr>
                    </a:p>
                  </a:txBody>
                  <a:tcPr/>
                </a:tc>
                <a:tc>
                  <a:txBody>
                    <a:bodyPr/>
                    <a:lstStyle/>
                    <a:p>
                      <a:pPr algn="ctr"/>
                      <a:r>
                        <a:rPr lang="tk-TM" dirty="0" smtClean="0">
                          <a:solidFill>
                            <a:srgbClr val="FF0000"/>
                          </a:solidFill>
                          <a:latin typeface="Franklin Gothic Heavy" panose="020B0903020102020204" pitchFamily="34" charset="0"/>
                        </a:rPr>
                        <a:t>1, 153</a:t>
                      </a:r>
                      <a:endParaRPr lang="ru-RU" dirty="0">
                        <a:solidFill>
                          <a:srgbClr val="FF0000"/>
                        </a:solidFill>
                        <a:latin typeface="Franklin Gothic Heavy" panose="020B0903020102020204" pitchFamily="34" charset="0"/>
                      </a:endParaRPr>
                    </a:p>
                  </a:txBody>
                  <a:tcPr/>
                </a:tc>
                <a:extLst>
                  <a:ext uri="{0D108BD9-81ED-4DB2-BD59-A6C34878D82A}">
                    <a16:rowId xmlns:a16="http://schemas.microsoft.com/office/drawing/2014/main" val="3122895330"/>
                  </a:ext>
                </a:extLst>
              </a:tr>
              <a:tr h="488785">
                <a:tc>
                  <a:txBody>
                    <a:bodyPr/>
                    <a:lstStyle/>
                    <a:p>
                      <a:pPr algn="ctr"/>
                      <a:r>
                        <a:rPr lang="tk-TM" b="1" dirty="0" smtClean="0">
                          <a:solidFill>
                            <a:srgbClr val="FF0000"/>
                          </a:solidFill>
                          <a:latin typeface="Bernard MT Condensed" panose="02050806060905020404" pitchFamily="18" charset="0"/>
                        </a:rPr>
                        <a:t>40</a:t>
                      </a:r>
                      <a:endParaRPr lang="ru-RU" b="1" dirty="0">
                        <a:solidFill>
                          <a:srgbClr val="FF0000"/>
                        </a:solidFill>
                      </a:endParaRPr>
                    </a:p>
                  </a:txBody>
                  <a:tcPr/>
                </a:tc>
                <a:tc>
                  <a:txBody>
                    <a:bodyPr/>
                    <a:lstStyle/>
                    <a:p>
                      <a:pPr algn="ctr"/>
                      <a:r>
                        <a:rPr lang="tk-TM" dirty="0" smtClean="0">
                          <a:solidFill>
                            <a:srgbClr val="FF0000"/>
                          </a:solidFill>
                          <a:latin typeface="Franklin Gothic Heavy" panose="020B0903020102020204" pitchFamily="34" charset="0"/>
                        </a:rPr>
                        <a:t>1, 396</a:t>
                      </a:r>
                      <a:endParaRPr lang="ru-RU" dirty="0">
                        <a:solidFill>
                          <a:srgbClr val="FF0000"/>
                        </a:solidFill>
                        <a:latin typeface="Franklin Gothic Heavy" panose="020B0903020102020204" pitchFamily="34" charset="0"/>
                      </a:endParaRPr>
                    </a:p>
                  </a:txBody>
                  <a:tcPr/>
                </a:tc>
                <a:tc>
                  <a:txBody>
                    <a:bodyPr/>
                    <a:lstStyle/>
                    <a:p>
                      <a:pPr algn="ctr"/>
                      <a:r>
                        <a:rPr lang="tk-TM" dirty="0" smtClean="0">
                          <a:solidFill>
                            <a:srgbClr val="FF0000"/>
                          </a:solidFill>
                          <a:latin typeface="Franklin Gothic Heavy" panose="020B0903020102020204" pitchFamily="34" charset="0"/>
                        </a:rPr>
                        <a:t>1, 430</a:t>
                      </a:r>
                      <a:endParaRPr lang="ru-RU" dirty="0">
                        <a:solidFill>
                          <a:srgbClr val="FF0000"/>
                        </a:solidFill>
                        <a:latin typeface="Franklin Gothic Heavy" panose="020B0903020102020204" pitchFamily="34" charset="0"/>
                      </a:endParaRPr>
                    </a:p>
                  </a:txBody>
                  <a:tcPr/>
                </a:tc>
                <a:extLst>
                  <a:ext uri="{0D108BD9-81ED-4DB2-BD59-A6C34878D82A}">
                    <a16:rowId xmlns:a16="http://schemas.microsoft.com/office/drawing/2014/main" val="1553865036"/>
                  </a:ext>
                </a:extLst>
              </a:tr>
              <a:tr h="488785">
                <a:tc>
                  <a:txBody>
                    <a:bodyPr/>
                    <a:lstStyle/>
                    <a:p>
                      <a:pPr algn="ctr"/>
                      <a:r>
                        <a:rPr lang="tk-TM" b="1" dirty="0" smtClean="0">
                          <a:solidFill>
                            <a:srgbClr val="FF0000"/>
                          </a:solidFill>
                          <a:latin typeface="Bernard MT Condensed" panose="02050806060905020404" pitchFamily="18" charset="0"/>
                        </a:rPr>
                        <a:t>50</a:t>
                      </a:r>
                      <a:endParaRPr lang="ru-RU" b="1" dirty="0">
                        <a:solidFill>
                          <a:srgbClr val="FF0000"/>
                        </a:solidFill>
                      </a:endParaRPr>
                    </a:p>
                  </a:txBody>
                  <a:tcPr/>
                </a:tc>
                <a:tc>
                  <a:txBody>
                    <a:bodyPr/>
                    <a:lstStyle/>
                    <a:p>
                      <a:pPr algn="ctr"/>
                      <a:r>
                        <a:rPr lang="tk-TM" dirty="0" smtClean="0">
                          <a:solidFill>
                            <a:srgbClr val="FF0000"/>
                          </a:solidFill>
                          <a:latin typeface="Franklin Gothic Heavy" panose="020B0903020102020204" pitchFamily="34" charset="0"/>
                        </a:rPr>
                        <a:t>1, 510</a:t>
                      </a:r>
                      <a:endParaRPr lang="ru-RU" dirty="0">
                        <a:solidFill>
                          <a:srgbClr val="FF0000"/>
                        </a:solidFill>
                        <a:latin typeface="Franklin Gothic Heavy" panose="020B0903020102020204" pitchFamily="34" charset="0"/>
                      </a:endParaRPr>
                    </a:p>
                  </a:txBody>
                  <a:tcPr/>
                </a:tc>
                <a:tc>
                  <a:txBody>
                    <a:bodyPr/>
                    <a:lstStyle/>
                    <a:p>
                      <a:pPr algn="ctr"/>
                      <a:r>
                        <a:rPr lang="tk-TM" dirty="0" smtClean="0">
                          <a:solidFill>
                            <a:srgbClr val="FF0000"/>
                          </a:solidFill>
                          <a:latin typeface="Franklin Gothic Heavy" panose="020B0903020102020204" pitchFamily="34" charset="0"/>
                        </a:rPr>
                        <a:t>1, 525</a:t>
                      </a:r>
                      <a:endParaRPr lang="ru-RU" dirty="0">
                        <a:solidFill>
                          <a:srgbClr val="FF0000"/>
                        </a:solidFill>
                        <a:latin typeface="Franklin Gothic Heavy" panose="020B0903020102020204" pitchFamily="34" charset="0"/>
                      </a:endParaRPr>
                    </a:p>
                  </a:txBody>
                  <a:tcPr/>
                </a:tc>
                <a:extLst>
                  <a:ext uri="{0D108BD9-81ED-4DB2-BD59-A6C34878D82A}">
                    <a16:rowId xmlns:a16="http://schemas.microsoft.com/office/drawing/2014/main" val="843795583"/>
                  </a:ext>
                </a:extLst>
              </a:tr>
            </a:tbl>
          </a:graphicData>
        </a:graphic>
      </p:graphicFrame>
    </p:spTree>
    <p:extLst>
      <p:ext uri="{BB962C8B-B14F-4D97-AF65-F5344CB8AC3E}">
        <p14:creationId xmlns:p14="http://schemas.microsoft.com/office/powerpoint/2010/main" val="5492470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332656"/>
            <a:ext cx="8712968" cy="6192688"/>
          </a:xfrm>
        </p:spPr>
        <p:txBody>
          <a:bodyPr/>
          <a:lstStyle/>
          <a:p>
            <a:pPr algn="just"/>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Agram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konsentrasi</a:t>
            </a:r>
            <a:r>
              <a:rPr lang="tk-TM" sz="3200" dirty="0" smtClean="0">
                <a:latin typeface="Times New Roman" pitchFamily="18" charset="0"/>
                <a:cs typeface="Times New Roman" pitchFamily="18" charset="0"/>
              </a:rPr>
              <a:t>ý</a:t>
            </a:r>
            <a:r>
              <a:rPr lang="en-US" sz="3200" dirty="0" err="1" smtClean="0">
                <a:latin typeface="Times New Roman" pitchFamily="18" charset="0"/>
                <a:cs typeface="Times New Roman" pitchFamily="18" charset="0"/>
              </a:rPr>
              <a:t>alaryna</a:t>
            </a:r>
            <a:r>
              <a:rPr lang="en-US" sz="3200" dirty="0" smtClean="0">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mol</a:t>
            </a:r>
            <a:r>
              <a:rPr lang="tk-TM" sz="3200" dirty="0" smtClean="0">
                <a:solidFill>
                  <a:srgbClr val="FF0000"/>
                </a:solidFill>
                <a:latin typeface="Times New Roman" pitchFamily="18" charset="0"/>
                <a:cs typeface="Times New Roman" pitchFamily="18" charset="0"/>
              </a:rPr>
              <a:t>ý</a:t>
            </a:r>
            <a:r>
              <a:rPr lang="en-US" sz="3200" dirty="0" smtClean="0">
                <a:solidFill>
                  <a:srgbClr val="FF0000"/>
                </a:solidFill>
                <a:latin typeface="Times New Roman" pitchFamily="18" charset="0"/>
                <a:cs typeface="Times New Roman" pitchFamily="18" charset="0"/>
              </a:rPr>
              <a:t>al </a:t>
            </a:r>
            <a:r>
              <a:rPr lang="en-US" sz="3200" dirty="0" err="1" smtClean="0">
                <a:latin typeface="Times New Roman" pitchFamily="18" charset="0"/>
                <a:cs typeface="Times New Roman" pitchFamily="18" charset="0"/>
              </a:rPr>
              <a:t>konsentrasi</a:t>
            </a:r>
            <a:r>
              <a:rPr lang="tk-TM" sz="3200" dirty="0" smtClean="0">
                <a:latin typeface="Times New Roman" pitchFamily="18" charset="0"/>
                <a:cs typeface="Times New Roman" pitchFamily="18" charset="0"/>
              </a:rPr>
              <a:t>ý</a:t>
            </a:r>
            <a:r>
              <a:rPr lang="en-US" sz="3200" dirty="0" err="1" smtClean="0">
                <a:latin typeface="Times New Roman" pitchFamily="18" charset="0"/>
                <a:cs typeface="Times New Roman" pitchFamily="18" charset="0"/>
              </a:rPr>
              <a:t>asy</a:t>
            </a:r>
            <a:r>
              <a:rPr lang="en-US" sz="3200" dirty="0" smtClean="0">
                <a:latin typeface="Times New Roman" pitchFamily="18" charset="0"/>
                <a:cs typeface="Times New Roman" pitchFamily="18" charset="0"/>
              </a:rPr>
              <a:t> hem </a:t>
            </a:r>
            <a:r>
              <a:rPr lang="en-US" sz="3200" dirty="0" err="1" smtClean="0">
                <a:latin typeface="Times New Roman" pitchFamily="18" charset="0"/>
                <a:cs typeface="Times New Roman" pitchFamily="18" charset="0"/>
              </a:rPr>
              <a:t>degi</a:t>
            </a:r>
            <a:r>
              <a:rPr lang="tk-TM" sz="3200" dirty="0">
                <a:latin typeface="Times New Roman" pitchFamily="18" charset="0"/>
                <a:cs typeface="Times New Roman" pitchFamily="18" charset="0"/>
              </a:rPr>
              <a:t>ş</a:t>
            </a:r>
            <a:r>
              <a:rPr lang="en-US" sz="3200" dirty="0" err="1" smtClean="0">
                <a:latin typeface="Times New Roman" pitchFamily="18" charset="0"/>
                <a:cs typeface="Times New Roman" pitchFamily="18" charset="0"/>
              </a:rPr>
              <a:t>lidir</a:t>
            </a:r>
            <a:r>
              <a:rPr lang="tk-TM" sz="3200" dirty="0" smtClean="0">
                <a:latin typeface="Times New Roman" pitchFamily="18" charset="0"/>
                <a:cs typeface="Times New Roman" pitchFamily="18" charset="0"/>
              </a:rPr>
              <a:t>. </a:t>
            </a:r>
            <a:r>
              <a:rPr lang="tk-TM" sz="3200" i="1" dirty="0" smtClean="0">
                <a:solidFill>
                  <a:schemeClr val="accent1"/>
                </a:solidFill>
                <a:latin typeface="Times New Roman" pitchFamily="18" charset="0"/>
                <a:cs typeface="Times New Roman" pitchFamily="18" charset="0"/>
              </a:rPr>
              <a:t>Molýal konsentrasiýasy (m) –</a:t>
            </a:r>
            <a:r>
              <a:rPr lang="tk-TM" sz="3200" dirty="0" smtClean="0">
                <a:latin typeface="Times New Roman" pitchFamily="18" charset="0"/>
                <a:cs typeface="Times New Roman" pitchFamily="18" charset="0"/>
              </a:rPr>
              <a:t> </a:t>
            </a:r>
            <a:r>
              <a:rPr lang="tk-TM" sz="3200" dirty="0" smtClean="0">
                <a:solidFill>
                  <a:srgbClr val="FF0000"/>
                </a:solidFill>
                <a:latin typeface="Times New Roman" pitchFamily="18" charset="0"/>
                <a:cs typeface="Times New Roman" pitchFamily="18" charset="0"/>
              </a:rPr>
              <a:t>bu eredilen maddanyň mukdarynyň eredijiniň mukdaryna bolan gatnaşygydyr.</a:t>
            </a:r>
            <a:r>
              <a:rPr lang="tk-TM" sz="3200" dirty="0" smtClean="0">
                <a:latin typeface="Times New Roman" pitchFamily="18" charset="0"/>
                <a:cs typeface="Times New Roman" pitchFamily="18" charset="0"/>
              </a:rPr>
              <a:t> Adatça ol </a:t>
            </a:r>
            <a:r>
              <a:rPr lang="tk-TM" sz="3200" dirty="0" smtClean="0">
                <a:solidFill>
                  <a:srgbClr val="FF0000"/>
                </a:solidFill>
                <a:latin typeface="Times New Roman" pitchFamily="18" charset="0"/>
                <a:cs typeface="Times New Roman" pitchFamily="18" charset="0"/>
              </a:rPr>
              <a:t>1000 g </a:t>
            </a:r>
            <a:r>
              <a:rPr lang="tk-TM" sz="3200" dirty="0" smtClean="0">
                <a:latin typeface="Times New Roman" pitchFamily="18" charset="0"/>
                <a:cs typeface="Times New Roman" pitchFamily="18" charset="0"/>
              </a:rPr>
              <a:t>eredijä (suwa) dogry gelýän eredilen maddanyň molunyň sanyny görkezýär. Konsentrasiýanyň bu görnüşi durmuşda seýrek ulanylýar. Himiýa tejribesinde, köplenç, göwrüm konsentrasiýalary bolan </a:t>
            </a:r>
            <a:r>
              <a:rPr lang="tk-TM" sz="3200" i="1" dirty="0" smtClean="0">
                <a:solidFill>
                  <a:srgbClr val="FF0000"/>
                </a:solidFill>
                <a:latin typeface="Times New Roman" pitchFamily="18" charset="0"/>
                <a:cs typeface="Times New Roman" pitchFamily="18" charset="0"/>
              </a:rPr>
              <a:t>molýar we normal </a:t>
            </a:r>
            <a:r>
              <a:rPr lang="tk-TM" sz="3200" dirty="0" smtClean="0">
                <a:latin typeface="Times New Roman" pitchFamily="18" charset="0"/>
                <a:cs typeface="Times New Roman" pitchFamily="18" charset="0"/>
              </a:rPr>
              <a:t>konsentrasiýalary giňden ulanylýar.</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925391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544" y="0"/>
            <a:ext cx="9468544" cy="6858000"/>
          </a:xfrm>
        </p:spPr>
        <p:txBody>
          <a:bodyPr/>
          <a:lstStyle/>
          <a:p>
            <a:pPr algn="l"/>
            <a:r>
              <a:rPr lang="tk-TM" sz="2800" i="1" dirty="0" smtClean="0">
                <a:solidFill>
                  <a:schemeClr val="accent6"/>
                </a:solidFill>
                <a:latin typeface="Times New Roman" pitchFamily="18" charset="0"/>
                <a:cs typeface="Times New Roman" pitchFamily="18" charset="0"/>
              </a:rPr>
              <a:t>Molýar konsentrasiýa M (mol/l) </a:t>
            </a:r>
            <a:r>
              <a:rPr lang="tk-TM" sz="2800" dirty="0" smtClean="0">
                <a:solidFill>
                  <a:srgbClr val="FF0000"/>
                </a:solidFill>
                <a:latin typeface="Times New Roman" pitchFamily="18" charset="0"/>
                <a:cs typeface="Times New Roman" pitchFamily="18" charset="0"/>
              </a:rPr>
              <a:t>– bu </a:t>
            </a:r>
            <a:r>
              <a:rPr lang="tk-TM" sz="2800" dirty="0">
                <a:solidFill>
                  <a:srgbClr val="FF0000"/>
                </a:solidFill>
                <a:latin typeface="Times New Roman" pitchFamily="18" charset="0"/>
                <a:cs typeface="Times New Roman" pitchFamily="18" charset="0"/>
              </a:rPr>
              <a:t>1 </a:t>
            </a:r>
            <a:r>
              <a:rPr lang="tk-TM" sz="2800" dirty="0" smtClean="0">
                <a:solidFill>
                  <a:srgbClr val="FF0000"/>
                </a:solidFill>
                <a:latin typeface="Times New Roman" pitchFamily="18" charset="0"/>
                <a:cs typeface="Times New Roman" pitchFamily="18" charset="0"/>
              </a:rPr>
              <a:t>litr erginde eredilen maddanyň molunyň sanydyr.</a:t>
            </a:r>
            <a:r>
              <a:rPr lang="tk-TM" sz="2800" dirty="0" smtClean="0">
                <a:latin typeface="Times New Roman" pitchFamily="18" charset="0"/>
                <a:cs typeface="Times New Roman" pitchFamily="18" charset="0"/>
              </a:rPr>
              <a:t> Ol aşakdaky formula boýunça hasaplanýar:</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dirty="0" smtClean="0">
                <a:latin typeface="Times New Roman" pitchFamily="18" charset="0"/>
                <a:cs typeface="Times New Roman" pitchFamily="18" charset="0"/>
              </a:rPr>
              <a:t>             </a:t>
            </a:r>
            <a:r>
              <a:rPr lang="tk-TM" sz="2800" i="1" dirty="0" smtClean="0">
                <a:solidFill>
                  <a:schemeClr val="accent6"/>
                </a:solidFill>
                <a:latin typeface="Times New Roman" pitchFamily="18" charset="0"/>
                <a:cs typeface="Times New Roman" pitchFamily="18" charset="0"/>
              </a:rPr>
              <a:t>M = m*1000 / M</a:t>
            </a:r>
            <a:r>
              <a:rPr lang="tk-TM" sz="2400" i="1" baseline="-25000" dirty="0" smtClean="0">
                <a:solidFill>
                  <a:schemeClr val="accent6"/>
                </a:solidFill>
                <a:latin typeface="Times New Roman" pitchFamily="18" charset="0"/>
                <a:cs typeface="Times New Roman" pitchFamily="18" charset="0"/>
              </a:rPr>
              <a:t>M</a:t>
            </a:r>
            <a:r>
              <a:rPr lang="tk-TM" sz="2800" i="1" dirty="0" smtClean="0">
                <a:solidFill>
                  <a:schemeClr val="accent6"/>
                </a:solidFill>
                <a:latin typeface="Times New Roman" pitchFamily="18" charset="0"/>
                <a:cs typeface="Times New Roman" pitchFamily="18" charset="0"/>
              </a:rPr>
              <a:t>*</a:t>
            </a:r>
            <a:r>
              <a:rPr lang="en-US" sz="2800" i="1" dirty="0" smtClean="0">
                <a:solidFill>
                  <a:schemeClr val="accent6"/>
                </a:solidFill>
                <a:latin typeface="Times New Roman" pitchFamily="18" charset="0"/>
                <a:cs typeface="Times New Roman" pitchFamily="18" charset="0"/>
              </a:rPr>
              <a:t>V</a:t>
            </a:r>
            <a:r>
              <a:rPr lang="tk-TM" sz="2800" i="1" dirty="0" smtClean="0">
                <a:solidFill>
                  <a:schemeClr val="accent6"/>
                </a:solidFill>
                <a:latin typeface="Times New Roman" pitchFamily="18" charset="0"/>
                <a:cs typeface="Times New Roman" pitchFamily="18" charset="0"/>
              </a:rPr>
              <a:t>     ýa-da   </a:t>
            </a:r>
            <a:r>
              <a:rPr lang="en-US" sz="2800" i="1" dirty="0" smtClean="0">
                <a:solidFill>
                  <a:schemeClr val="accent6"/>
                </a:solidFill>
                <a:latin typeface="Times New Roman" pitchFamily="18" charset="0"/>
                <a:cs typeface="Times New Roman" pitchFamily="18" charset="0"/>
              </a:rPr>
              <a:t>C</a:t>
            </a:r>
            <a:r>
              <a:rPr lang="tk-TM" sz="2800" i="1" baseline="-25000" dirty="0" smtClean="0">
                <a:solidFill>
                  <a:schemeClr val="accent6"/>
                </a:solidFill>
                <a:latin typeface="Times New Roman" pitchFamily="18" charset="0"/>
                <a:cs typeface="Times New Roman" pitchFamily="18" charset="0"/>
              </a:rPr>
              <a:t>M</a:t>
            </a:r>
            <a:r>
              <a:rPr lang="tk-TM" sz="2800" i="1" dirty="0" smtClean="0">
                <a:solidFill>
                  <a:schemeClr val="accent6"/>
                </a:solidFill>
                <a:latin typeface="Times New Roman" pitchFamily="18" charset="0"/>
                <a:cs typeface="Times New Roman" pitchFamily="18" charset="0"/>
              </a:rPr>
              <a:t> = m / M</a:t>
            </a:r>
            <a:r>
              <a:rPr lang="tk-TM" sz="2800" i="1" baseline="-25000" dirty="0" smtClean="0">
                <a:solidFill>
                  <a:schemeClr val="accent6"/>
                </a:solidFill>
                <a:latin typeface="Times New Roman" pitchFamily="18" charset="0"/>
                <a:cs typeface="Times New Roman" pitchFamily="18" charset="0"/>
              </a:rPr>
              <a:t>M</a:t>
            </a:r>
            <a:r>
              <a:rPr lang="tk-TM" sz="2800" i="1" dirty="0" smtClean="0">
                <a:solidFill>
                  <a:schemeClr val="accent6"/>
                </a:solidFill>
                <a:latin typeface="Times New Roman" pitchFamily="18" charset="0"/>
                <a:cs typeface="Times New Roman" pitchFamily="18" charset="0"/>
              </a:rPr>
              <a:t>*</a:t>
            </a:r>
            <a:r>
              <a:rPr lang="en-US" sz="2800" i="1" dirty="0" smtClean="0">
                <a:solidFill>
                  <a:schemeClr val="accent6"/>
                </a:solidFill>
                <a:latin typeface="Times New Roman" pitchFamily="18" charset="0"/>
                <a:cs typeface="Times New Roman" pitchFamily="18" charset="0"/>
              </a:rPr>
              <a:t>V</a:t>
            </a:r>
            <a:r>
              <a:rPr lang="tk-TM" sz="2800" i="1" dirty="0" smtClean="0">
                <a:solidFill>
                  <a:schemeClr val="accent6"/>
                </a:solidFill>
                <a:latin typeface="Times New Roman" pitchFamily="18" charset="0"/>
                <a:cs typeface="Times New Roman" pitchFamily="18" charset="0"/>
              </a:rPr>
              <a:t> </a:t>
            </a:r>
            <a:r>
              <a:rPr lang="en-US" sz="2800" i="1" dirty="0" smtClean="0">
                <a:solidFill>
                  <a:schemeClr val="accent6"/>
                </a:solidFill>
                <a:latin typeface="Times New Roman" pitchFamily="18" charset="0"/>
                <a:cs typeface="Times New Roman" pitchFamily="18" charset="0"/>
              </a:rPr>
              <a:t/>
            </a:r>
            <a:br>
              <a:rPr lang="en-US" sz="2800" i="1" dirty="0" smtClean="0">
                <a:solidFill>
                  <a:schemeClr val="accent6"/>
                </a:solidFill>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M</a:t>
            </a:r>
            <a:r>
              <a:rPr lang="tk-TM"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ergini</a:t>
            </a:r>
            <a:r>
              <a:rPr lang="tk-TM" sz="2800" dirty="0">
                <a:latin typeface="Times New Roman" pitchFamily="18" charset="0"/>
                <a:cs typeface="Times New Roman" pitchFamily="18" charset="0"/>
              </a:rPr>
              <a:t>ň</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mol</a:t>
            </a:r>
            <a:r>
              <a:rPr lang="tk-TM" sz="2800" dirty="0" smtClean="0">
                <a:latin typeface="Times New Roman" pitchFamily="18" charset="0"/>
                <a:cs typeface="Times New Roman" pitchFamily="18" charset="0"/>
              </a:rPr>
              <a:t>ý</a:t>
            </a:r>
            <a:r>
              <a:rPr lang="en-US" sz="2800" dirty="0" err="1" smtClean="0">
                <a:latin typeface="Times New Roman" pitchFamily="18" charset="0"/>
                <a:cs typeface="Times New Roman" pitchFamily="18" charset="0"/>
              </a:rPr>
              <a:t>arlygy</a:t>
            </a:r>
            <a:r>
              <a:rPr lang="tk-TM" sz="2800" dirty="0" smtClean="0">
                <a:latin typeface="Times New Roman" pitchFamily="18" charset="0"/>
                <a:cs typeface="Times New Roman" pitchFamily="18" charset="0"/>
              </a:rPr>
              <a:t/>
            </a:r>
            <a:br>
              <a:rPr lang="tk-TM" sz="2800" dirty="0" smtClean="0">
                <a:latin typeface="Times New Roman" pitchFamily="18" charset="0"/>
                <a:cs typeface="Times New Roman" pitchFamily="18" charset="0"/>
              </a:rPr>
            </a:br>
            <a:r>
              <a:rPr lang="tk-TM" sz="2800" dirty="0" smtClean="0">
                <a:latin typeface="Times New Roman" pitchFamily="18" charset="0"/>
                <a:cs typeface="Times New Roman" pitchFamily="18" charset="0"/>
              </a:rPr>
              <a:t>m - eredilen maddanyň massasy, g</a:t>
            </a:r>
            <a:br>
              <a:rPr lang="tk-TM" sz="2800" dirty="0" smtClean="0">
                <a:latin typeface="Times New Roman" pitchFamily="18" charset="0"/>
                <a:cs typeface="Times New Roman" pitchFamily="18" charset="0"/>
              </a:rPr>
            </a:br>
            <a:r>
              <a:rPr lang="tk-TM" sz="2800" dirty="0" smtClean="0">
                <a:latin typeface="Times New Roman" pitchFamily="18" charset="0"/>
                <a:cs typeface="Times New Roman" pitchFamily="18" charset="0"/>
              </a:rPr>
              <a:t>M</a:t>
            </a:r>
            <a:r>
              <a:rPr lang="tk-TM" sz="2400" baseline="-25000" dirty="0" smtClean="0">
                <a:latin typeface="Times New Roman" pitchFamily="18" charset="0"/>
                <a:cs typeface="Times New Roman" pitchFamily="18" charset="0"/>
              </a:rPr>
              <a:t>M</a:t>
            </a:r>
            <a:r>
              <a:rPr lang="tk-TM" sz="2800" dirty="0" smtClean="0">
                <a:latin typeface="Times New Roman" pitchFamily="18" charset="0"/>
                <a:cs typeface="Times New Roman" pitchFamily="18" charset="0"/>
              </a:rPr>
              <a:t> - şol madda</a:t>
            </a:r>
            <a:r>
              <a:rPr lang="en-US" sz="2800" dirty="0" smtClean="0">
                <a:latin typeface="Times New Roman" pitchFamily="18" charset="0"/>
                <a:cs typeface="Times New Roman" pitchFamily="18" charset="0"/>
              </a:rPr>
              <a:t>n</a:t>
            </a:r>
            <a:r>
              <a:rPr lang="tk-TM" sz="2800" dirty="0" smtClean="0">
                <a:latin typeface="Times New Roman" pitchFamily="18" charset="0"/>
                <a:cs typeface="Times New Roman" pitchFamily="18" charset="0"/>
              </a:rPr>
              <a:t>yň moleku</a:t>
            </a:r>
            <a:r>
              <a:rPr lang="en-US" sz="2800" dirty="0" smtClean="0">
                <a:latin typeface="Times New Roman" pitchFamily="18" charset="0"/>
                <a:cs typeface="Times New Roman" pitchFamily="18" charset="0"/>
              </a:rPr>
              <a:t>l</a:t>
            </a:r>
            <a:r>
              <a:rPr lang="tk-TM" sz="2800" dirty="0" smtClean="0">
                <a:latin typeface="Times New Roman" pitchFamily="18" charset="0"/>
                <a:cs typeface="Times New Roman" pitchFamily="18" charset="0"/>
              </a:rPr>
              <a:t>ýar massasy</a:t>
            </a:r>
            <a:br>
              <a:rPr lang="tk-TM"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V</a:t>
            </a:r>
            <a:r>
              <a:rPr lang="tk-TM"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t>
            </a:r>
            <a:r>
              <a:rPr lang="tk-TM" sz="2800" dirty="0" smtClean="0">
                <a:latin typeface="Times New Roman" pitchFamily="18" charset="0"/>
                <a:cs typeface="Times New Roman" pitchFamily="18" charset="0"/>
              </a:rPr>
              <a:t> erginiň berlen göwrümi , ml-de</a:t>
            </a:r>
            <a:r>
              <a:rPr lang="en-US" sz="2800" dirty="0" smtClean="0">
                <a:latin typeface="Times New Roman" pitchFamily="18" charset="0"/>
                <a:cs typeface="Times New Roman" pitchFamily="18" charset="0"/>
              </a:rPr>
              <a:t> </a:t>
            </a:r>
            <a:r>
              <a:rPr lang="tk-TM" sz="2800" dirty="0" smtClean="0">
                <a:latin typeface="Times New Roman" pitchFamily="18" charset="0"/>
                <a:cs typeface="Times New Roman" pitchFamily="18" charset="0"/>
              </a:rPr>
              <a:t>ý</a:t>
            </a:r>
            <a:r>
              <a:rPr lang="en-US" sz="2800" dirty="0" smtClean="0">
                <a:latin typeface="Times New Roman" pitchFamily="18" charset="0"/>
                <a:cs typeface="Times New Roman" pitchFamily="18" charset="0"/>
              </a:rPr>
              <a:t>a</a:t>
            </a:r>
            <a:r>
              <a:rPr lang="tk-TM" sz="2800" dirty="0" smtClean="0">
                <a:latin typeface="Times New Roman" pitchFamily="18" charset="0"/>
                <a:cs typeface="Times New Roman" pitchFamily="18" charset="0"/>
              </a:rPr>
              <a:t>-da litrde</a:t>
            </a:r>
            <a:br>
              <a:rPr lang="tk-TM" sz="2800" dirty="0" smtClean="0">
                <a:latin typeface="Times New Roman" pitchFamily="18" charset="0"/>
                <a:cs typeface="Times New Roman" pitchFamily="18" charset="0"/>
              </a:rPr>
            </a:br>
            <a:r>
              <a:rPr lang="tk-TM" sz="2800" dirty="0" smtClean="0">
                <a:latin typeface="Times New Roman" pitchFamily="18" charset="0"/>
                <a:cs typeface="Times New Roman" pitchFamily="18" charset="0"/>
              </a:rPr>
              <a:t>Meselem, </a:t>
            </a:r>
            <a:r>
              <a:rPr lang="tk-TM" sz="2800" dirty="0">
                <a:latin typeface="Times New Roman" pitchFamily="18" charset="0"/>
                <a:cs typeface="Times New Roman" pitchFamily="18" charset="0"/>
              </a:rPr>
              <a:t>Na</a:t>
            </a:r>
            <a:r>
              <a:rPr lang="en-US" sz="2800" dirty="0" err="1">
                <a:latin typeface="Times New Roman" pitchFamily="18" charset="0"/>
                <a:cs typeface="Times New Roman" pitchFamily="18" charset="0"/>
              </a:rPr>
              <a:t>Cl</a:t>
            </a:r>
            <a:r>
              <a:rPr lang="tk-TM" sz="2800" dirty="0">
                <a:latin typeface="Times New Roman" pitchFamily="18" charset="0"/>
                <a:cs typeface="Times New Roman" pitchFamily="18" charset="0"/>
              </a:rPr>
              <a:t> </a:t>
            </a:r>
            <a:r>
              <a:rPr lang="tk-TM" sz="2800" dirty="0" smtClean="0">
                <a:latin typeface="Times New Roman" pitchFamily="18" charset="0"/>
                <a:cs typeface="Times New Roman" pitchFamily="18" charset="0"/>
              </a:rPr>
              <a:t>ergininiň 500 ml-de 58,5 g </a:t>
            </a:r>
            <a:r>
              <a:rPr lang="tk-TM" sz="2800" dirty="0">
                <a:latin typeface="Times New Roman" pitchFamily="18" charset="0"/>
                <a:cs typeface="Times New Roman" pitchFamily="18" charset="0"/>
              </a:rPr>
              <a:t>Na</a:t>
            </a:r>
            <a:r>
              <a:rPr lang="en-US" sz="2800" dirty="0" err="1">
                <a:latin typeface="Times New Roman" pitchFamily="18" charset="0"/>
                <a:cs typeface="Times New Roman" pitchFamily="18" charset="0"/>
              </a:rPr>
              <a:t>Cl</a:t>
            </a:r>
            <a:r>
              <a:rPr lang="tk-TM" sz="2800" dirty="0">
                <a:latin typeface="Times New Roman" pitchFamily="18" charset="0"/>
                <a:cs typeface="Times New Roman" pitchFamily="18" charset="0"/>
              </a:rPr>
              <a:t> </a:t>
            </a:r>
            <a:r>
              <a:rPr lang="tk-TM" sz="2800" dirty="0" smtClean="0">
                <a:latin typeface="Times New Roman" pitchFamily="18" charset="0"/>
                <a:cs typeface="Times New Roman" pitchFamily="18" charset="0"/>
              </a:rPr>
              <a:t>bar bolsa şol erginiň molýarlygy näçe? </a:t>
            </a:r>
            <a:r>
              <a:rPr lang="tk-TM" sz="2800" dirty="0">
                <a:latin typeface="Times New Roman" pitchFamily="18" charset="0"/>
                <a:cs typeface="Times New Roman" pitchFamily="18" charset="0"/>
              </a:rPr>
              <a:t>Ý</a:t>
            </a:r>
            <a:r>
              <a:rPr lang="tk-TM" sz="2800" dirty="0" smtClean="0">
                <a:latin typeface="Times New Roman" pitchFamily="18" charset="0"/>
                <a:cs typeface="Times New Roman" pitchFamily="18" charset="0"/>
              </a:rPr>
              <a:t>okardaky formula boýunça:</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t>
            </a:r>
            <a:r>
              <a:rPr lang="tk-TM" sz="2800" dirty="0" smtClean="0">
                <a:latin typeface="Times New Roman" pitchFamily="18" charset="0"/>
                <a:cs typeface="Times New Roman" pitchFamily="18" charset="0"/>
              </a:rPr>
              <a:t>     </a:t>
            </a:r>
            <a:r>
              <a:rPr lang="tk-TM" sz="2800" dirty="0" smtClean="0">
                <a:solidFill>
                  <a:srgbClr val="FF0000"/>
                </a:solidFill>
                <a:latin typeface="Times New Roman" pitchFamily="18" charset="0"/>
                <a:cs typeface="Times New Roman" pitchFamily="18" charset="0"/>
              </a:rPr>
              <a:t>M </a:t>
            </a:r>
            <a:r>
              <a:rPr lang="tk-TM" sz="2800" dirty="0">
                <a:solidFill>
                  <a:srgbClr val="FF0000"/>
                </a:solidFill>
                <a:latin typeface="Times New Roman" pitchFamily="18" charset="0"/>
                <a:cs typeface="Times New Roman" pitchFamily="18" charset="0"/>
              </a:rPr>
              <a:t>= m*1000/M</a:t>
            </a:r>
            <a:r>
              <a:rPr lang="tk-TM" sz="1800" dirty="0">
                <a:solidFill>
                  <a:srgbClr val="FF0000"/>
                </a:solidFill>
                <a:latin typeface="Times New Roman" pitchFamily="18" charset="0"/>
                <a:cs typeface="Times New Roman" pitchFamily="18" charset="0"/>
              </a:rPr>
              <a:t>M</a:t>
            </a:r>
            <a:r>
              <a:rPr lang="tk-TM" sz="2800" dirty="0">
                <a:solidFill>
                  <a:srgbClr val="FF0000"/>
                </a:solidFill>
                <a:latin typeface="Times New Roman" pitchFamily="18" charset="0"/>
                <a:cs typeface="Times New Roman" pitchFamily="18" charset="0"/>
              </a:rPr>
              <a:t>*</a:t>
            </a:r>
            <a:r>
              <a:rPr lang="en-US" sz="2800" dirty="0" smtClean="0">
                <a:solidFill>
                  <a:srgbClr val="FF0000"/>
                </a:solidFill>
                <a:latin typeface="Times New Roman" pitchFamily="18" charset="0"/>
                <a:cs typeface="Times New Roman" pitchFamily="18" charset="0"/>
              </a:rPr>
              <a:t>V</a:t>
            </a:r>
            <a:r>
              <a:rPr lang="tk-TM" sz="2800" dirty="0" smtClean="0">
                <a:solidFill>
                  <a:srgbClr val="FF0000"/>
                </a:solidFill>
                <a:latin typeface="Times New Roman" pitchFamily="18" charset="0"/>
                <a:cs typeface="Times New Roman" pitchFamily="18" charset="0"/>
              </a:rPr>
              <a:t> =  </a:t>
            </a:r>
            <a:r>
              <a:rPr lang="tk-TM" sz="2800" dirty="0">
                <a:solidFill>
                  <a:srgbClr val="FF0000"/>
                </a:solidFill>
                <a:latin typeface="Times New Roman" pitchFamily="18" charset="0"/>
                <a:cs typeface="Times New Roman" pitchFamily="18" charset="0"/>
              </a:rPr>
              <a:t>58,5*1000 / </a:t>
            </a:r>
            <a:r>
              <a:rPr lang="tk-TM" sz="2800" dirty="0" smtClean="0">
                <a:solidFill>
                  <a:srgbClr val="FF0000"/>
                </a:solidFill>
                <a:latin typeface="Times New Roman" pitchFamily="18" charset="0"/>
                <a:cs typeface="Times New Roman" pitchFamily="18" charset="0"/>
              </a:rPr>
              <a:t>58,5*500=2 </a:t>
            </a:r>
            <a:r>
              <a:rPr lang="tk-TM" sz="2800" dirty="0">
                <a:solidFill>
                  <a:srgbClr val="FF0000"/>
                </a:solidFill>
                <a:latin typeface="Times New Roman" pitchFamily="18" charset="0"/>
                <a:cs typeface="Times New Roman" pitchFamily="18" charset="0"/>
              </a:rPr>
              <a:t>mol/l</a:t>
            </a:r>
            <a:endParaRPr lang="ru-RU" sz="2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990622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856984" cy="6858000"/>
          </a:xfrm>
        </p:spPr>
        <p:txBody>
          <a:bodyPr/>
          <a:lstStyle/>
          <a:p>
            <a:pPr marL="0" indent="0" algn="l">
              <a:buNone/>
            </a:pPr>
            <a:r>
              <a:rPr lang="tk-TM" sz="2800" i="1" dirty="0" smtClean="0">
                <a:solidFill>
                  <a:schemeClr val="tx1"/>
                </a:solidFill>
                <a:latin typeface="Times New Roman" pitchFamily="18" charset="0"/>
                <a:cs typeface="Times New Roman" pitchFamily="18" charset="0"/>
              </a:rPr>
              <a:t>Erginiň normal konsentrasiýasy </a:t>
            </a:r>
            <a:r>
              <a:rPr lang="tk-TM" sz="2800" i="1" dirty="0" smtClean="0">
                <a:solidFill>
                  <a:schemeClr val="accent6"/>
                </a:solidFill>
                <a:latin typeface="Times New Roman" pitchFamily="18" charset="0"/>
                <a:cs typeface="Times New Roman" pitchFamily="18" charset="0"/>
              </a:rPr>
              <a:t>(N) </a:t>
            </a:r>
            <a:r>
              <a:rPr lang="tk-TM" sz="2800" dirty="0" smtClean="0">
                <a:latin typeface="Times New Roman" pitchFamily="18" charset="0"/>
                <a:cs typeface="Times New Roman" pitchFamily="18" charset="0"/>
              </a:rPr>
              <a:t>– </a:t>
            </a:r>
            <a:r>
              <a:rPr lang="tk-TM" sz="2800" dirty="0" smtClean="0">
                <a:solidFill>
                  <a:srgbClr val="FF0000"/>
                </a:solidFill>
                <a:latin typeface="Times New Roman" pitchFamily="18" charset="0"/>
                <a:cs typeface="Times New Roman" pitchFamily="18" charset="0"/>
              </a:rPr>
              <a:t>bu erginiň 1 litrinde eredilen maddanyň ekwiwalentiniň sanydyr.</a:t>
            </a:r>
            <a:r>
              <a:rPr lang="tk-TM" sz="2800" dirty="0" smtClean="0">
                <a:latin typeface="Times New Roman" pitchFamily="18" charset="0"/>
                <a:cs typeface="Times New Roman" pitchFamily="18" charset="0"/>
              </a:rPr>
              <a:t> Şonuň üçin oňa başgaça erginiň </a:t>
            </a:r>
            <a:r>
              <a:rPr lang="tk-TM" sz="2800" dirty="0" smtClean="0">
                <a:solidFill>
                  <a:srgbClr val="FF0000"/>
                </a:solidFill>
                <a:latin typeface="Times New Roman" pitchFamily="18" charset="0"/>
                <a:cs typeface="Times New Roman" pitchFamily="18" charset="0"/>
              </a:rPr>
              <a:t>ekwiwalent konsentrasiýasy </a:t>
            </a:r>
            <a:r>
              <a:rPr lang="tk-TM" sz="2800" dirty="0" smtClean="0">
                <a:latin typeface="Times New Roman" pitchFamily="18" charset="0"/>
                <a:cs typeface="Times New Roman" pitchFamily="18" charset="0"/>
              </a:rPr>
              <a:t>hem diýilýär. Ol aşakdaky formula boýunça kesgitlenýär:</a:t>
            </a: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i="1" dirty="0" smtClean="0">
                <a:solidFill>
                  <a:schemeClr val="accent6"/>
                </a:solidFill>
                <a:latin typeface="Times New Roman" pitchFamily="18" charset="0"/>
                <a:cs typeface="Times New Roman" pitchFamily="18" charset="0"/>
              </a:rPr>
              <a:t>     </a:t>
            </a:r>
            <a:r>
              <a:rPr lang="en-US" sz="2800" i="1" dirty="0" smtClean="0">
                <a:solidFill>
                  <a:schemeClr val="accent6"/>
                </a:solidFill>
                <a:latin typeface="Times New Roman" pitchFamily="18" charset="0"/>
                <a:cs typeface="Times New Roman" pitchFamily="18" charset="0"/>
              </a:rPr>
              <a:t>      </a:t>
            </a:r>
            <a:r>
              <a:rPr lang="tk-TM" sz="2800" i="1" dirty="0" smtClean="0">
                <a:solidFill>
                  <a:schemeClr val="accent6"/>
                </a:solidFill>
                <a:latin typeface="Times New Roman" pitchFamily="18" charset="0"/>
                <a:cs typeface="Times New Roman" pitchFamily="18" charset="0"/>
              </a:rPr>
              <a:t> N = m*1000 / E*</a:t>
            </a:r>
            <a:r>
              <a:rPr lang="en-US" sz="2800" i="1" dirty="0" smtClean="0">
                <a:solidFill>
                  <a:schemeClr val="accent6"/>
                </a:solidFill>
                <a:latin typeface="Times New Roman" pitchFamily="18" charset="0"/>
                <a:cs typeface="Times New Roman" pitchFamily="18" charset="0"/>
              </a:rPr>
              <a:t>V</a:t>
            </a:r>
            <a:r>
              <a:rPr lang="tk-TM" sz="2800" i="1" dirty="0" smtClean="0">
                <a:solidFill>
                  <a:schemeClr val="accent6"/>
                </a:solidFill>
                <a:latin typeface="Times New Roman" pitchFamily="18" charset="0"/>
                <a:cs typeface="Times New Roman" pitchFamily="18" charset="0"/>
              </a:rPr>
              <a:t> </a:t>
            </a:r>
            <a:r>
              <a:rPr lang="en-US" sz="2800" i="1" dirty="0" smtClean="0">
                <a:solidFill>
                  <a:schemeClr val="accent6"/>
                </a:solidFill>
                <a:latin typeface="Times New Roman" pitchFamily="18" charset="0"/>
                <a:cs typeface="Times New Roman" pitchFamily="18" charset="0"/>
              </a:rPr>
              <a:t>    </a:t>
            </a:r>
            <a:r>
              <a:rPr lang="tk-TM" sz="2800" i="1" dirty="0" smtClean="0">
                <a:solidFill>
                  <a:schemeClr val="accent6"/>
                </a:solidFill>
                <a:latin typeface="Times New Roman" pitchFamily="18" charset="0"/>
                <a:cs typeface="Times New Roman" pitchFamily="18" charset="0"/>
              </a:rPr>
              <a:t>ýa-da</a:t>
            </a:r>
            <a:r>
              <a:rPr lang="en-US" sz="2800" i="1" dirty="0" smtClean="0">
                <a:solidFill>
                  <a:schemeClr val="accent6"/>
                </a:solidFill>
                <a:latin typeface="Times New Roman" pitchFamily="18" charset="0"/>
                <a:cs typeface="Times New Roman" pitchFamily="18" charset="0"/>
              </a:rPr>
              <a:t>   </a:t>
            </a:r>
            <a:r>
              <a:rPr lang="tk-TM" sz="2800" i="1" dirty="0" smtClean="0">
                <a:solidFill>
                  <a:schemeClr val="accent6"/>
                </a:solidFill>
                <a:latin typeface="Times New Roman" pitchFamily="18" charset="0"/>
                <a:cs typeface="Times New Roman" pitchFamily="18" charset="0"/>
              </a:rPr>
              <a:t>  </a:t>
            </a:r>
            <a:r>
              <a:rPr lang="en-US" sz="2800" i="1" dirty="0" smtClean="0">
                <a:solidFill>
                  <a:schemeClr val="accent6"/>
                </a:solidFill>
                <a:latin typeface="Times New Roman" pitchFamily="18" charset="0"/>
                <a:cs typeface="Times New Roman" pitchFamily="18" charset="0"/>
              </a:rPr>
              <a:t>C</a:t>
            </a:r>
            <a:r>
              <a:rPr lang="en-US" sz="2800" i="1" baseline="-25000" dirty="0" smtClean="0">
                <a:solidFill>
                  <a:schemeClr val="accent6"/>
                </a:solidFill>
                <a:latin typeface="Times New Roman" pitchFamily="18" charset="0"/>
                <a:cs typeface="Times New Roman" pitchFamily="18" charset="0"/>
              </a:rPr>
              <a:t>N </a:t>
            </a:r>
            <a:r>
              <a:rPr lang="en-US" sz="2800" i="1" dirty="0" smtClean="0">
                <a:solidFill>
                  <a:schemeClr val="accent6"/>
                </a:solidFill>
                <a:latin typeface="Times New Roman" pitchFamily="18" charset="0"/>
                <a:cs typeface="Times New Roman" pitchFamily="18" charset="0"/>
              </a:rPr>
              <a:t> = m / E*V</a:t>
            </a:r>
            <a:r>
              <a:rPr lang="tk-TM" sz="2800" i="1" dirty="0" smtClean="0">
                <a:solidFill>
                  <a:schemeClr val="accent6"/>
                </a:solidFill>
                <a:latin typeface="Times New Roman" pitchFamily="18" charset="0"/>
                <a:cs typeface="Times New Roman" pitchFamily="18" charset="0"/>
              </a:rPr>
              <a:t/>
            </a:r>
            <a:br>
              <a:rPr lang="tk-TM" sz="2800" i="1" dirty="0" smtClean="0">
                <a:solidFill>
                  <a:schemeClr val="accent6"/>
                </a:solidFill>
                <a:latin typeface="Times New Roman" pitchFamily="18" charset="0"/>
                <a:cs typeface="Times New Roman" pitchFamily="18" charset="0"/>
              </a:rPr>
            </a:br>
            <a:r>
              <a:rPr lang="tk-TM" sz="2800" dirty="0" smtClean="0">
                <a:latin typeface="Times New Roman" pitchFamily="18" charset="0"/>
                <a:cs typeface="Times New Roman" pitchFamily="18" charset="0"/>
              </a:rPr>
              <a:t>N – erginiň normallygy, g-ekw/l.</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m</a:t>
            </a:r>
            <a:r>
              <a:rPr lang="tk-TM" sz="2800" dirty="0" smtClean="0">
                <a:latin typeface="Times New Roman" pitchFamily="18" charset="0"/>
                <a:cs typeface="Times New Roman" pitchFamily="18" charset="0"/>
              </a:rPr>
              <a:t> – eredilen maddanyň massasy.</a:t>
            </a:r>
            <a:br>
              <a:rPr lang="tk-TM" sz="2800" dirty="0" smtClean="0">
                <a:latin typeface="Times New Roman" pitchFamily="18" charset="0"/>
                <a:cs typeface="Times New Roman" pitchFamily="18" charset="0"/>
              </a:rPr>
            </a:br>
            <a:r>
              <a:rPr lang="tk-TM" sz="2800" dirty="0" smtClean="0">
                <a:latin typeface="Times New Roman" pitchFamily="18" charset="0"/>
                <a:cs typeface="Times New Roman" pitchFamily="18" charset="0"/>
              </a:rPr>
              <a:t>E – onuň ekwiwalenti.</a:t>
            </a:r>
            <a:br>
              <a:rPr lang="tk-TM"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V</a:t>
            </a:r>
            <a:r>
              <a:rPr lang="tk-TM" sz="2800" dirty="0" smtClean="0">
                <a:latin typeface="Times New Roman" pitchFamily="18" charset="0"/>
                <a:cs typeface="Times New Roman" pitchFamily="18" charset="0"/>
              </a:rPr>
              <a:t> – erginiň berlen göwrümi, ml-de</a:t>
            </a:r>
            <a:r>
              <a:rPr lang="en-US" sz="2800" dirty="0" smtClean="0">
                <a:latin typeface="Times New Roman" pitchFamily="18" charset="0"/>
                <a:cs typeface="Times New Roman" pitchFamily="18" charset="0"/>
              </a:rPr>
              <a:t> </a:t>
            </a:r>
            <a:r>
              <a:rPr lang="tk-TM" sz="2800" dirty="0" smtClean="0">
                <a:latin typeface="Times New Roman" pitchFamily="18" charset="0"/>
                <a:cs typeface="Times New Roman" pitchFamily="18" charset="0"/>
              </a:rPr>
              <a:t>ýa-da litrde.</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dirty="0" smtClean="0">
                <a:latin typeface="Times New Roman" pitchFamily="18" charset="0"/>
                <a:cs typeface="Times New Roman" pitchFamily="18" charset="0"/>
              </a:rPr>
              <a:t>Meselem: 500 ml </a:t>
            </a:r>
            <a:r>
              <a:rPr lang="en-US" sz="2800" dirty="0" err="1" smtClean="0">
                <a:latin typeface="Times New Roman" pitchFamily="18" charset="0"/>
                <a:cs typeface="Times New Roman" pitchFamily="18" charset="0"/>
              </a:rPr>
              <a:t>erginde</a:t>
            </a:r>
            <a:r>
              <a:rPr lang="en-US" sz="2800" dirty="0" smtClean="0">
                <a:latin typeface="Times New Roman" pitchFamily="18" charset="0"/>
                <a:cs typeface="Times New Roman" pitchFamily="18" charset="0"/>
              </a:rPr>
              <a:t> 98 g </a:t>
            </a:r>
            <a:r>
              <a:rPr lang="tk-TM" sz="2800" dirty="0" smtClean="0">
                <a:latin typeface="Times New Roman" pitchFamily="18" charset="0"/>
                <a:cs typeface="Times New Roman" pitchFamily="18" charset="0"/>
              </a:rPr>
              <a:t>H</a:t>
            </a:r>
            <a:r>
              <a:rPr lang="tk-TM" sz="1800" dirty="0" smtClean="0">
                <a:latin typeface="Times New Roman" pitchFamily="18" charset="0"/>
                <a:cs typeface="Times New Roman" pitchFamily="18" charset="0"/>
              </a:rPr>
              <a:t>2</a:t>
            </a:r>
            <a:r>
              <a:rPr lang="tk-TM" sz="2800" dirty="0" smtClean="0">
                <a:latin typeface="Times New Roman" pitchFamily="18" charset="0"/>
                <a:cs typeface="Times New Roman" pitchFamily="18" charset="0"/>
              </a:rPr>
              <a:t>SO</a:t>
            </a:r>
            <a:r>
              <a:rPr lang="tk-TM" sz="1800" dirty="0" smtClean="0">
                <a:latin typeface="Times New Roman" pitchFamily="18" charset="0"/>
                <a:cs typeface="Times New Roman" pitchFamily="18" charset="0"/>
              </a:rPr>
              <a:t>4</a:t>
            </a:r>
            <a:r>
              <a:rPr lang="tk-TM" sz="2800" dirty="0" smtClean="0">
                <a:latin typeface="Times New Roman" pitchFamily="18" charset="0"/>
                <a:cs typeface="Times New Roman" pitchFamily="18" charset="0"/>
              </a:rPr>
              <a:t> bar bolsa </a:t>
            </a:r>
            <a:r>
              <a:rPr lang="en-US" sz="2800" dirty="0" err="1" smtClean="0">
                <a:latin typeface="Times New Roman" pitchFamily="18" charset="0"/>
                <a:cs typeface="Times New Roman" pitchFamily="18" charset="0"/>
              </a:rPr>
              <a:t>onda</a:t>
            </a:r>
            <a:r>
              <a:rPr lang="en-US" sz="2800" dirty="0" smtClean="0">
                <a:latin typeface="Times New Roman" pitchFamily="18" charset="0"/>
                <a:cs typeface="Times New Roman" pitchFamily="18" charset="0"/>
              </a:rPr>
              <a:t> </a:t>
            </a:r>
            <a:r>
              <a:rPr lang="tk-TM" sz="2800" dirty="0" smtClean="0">
                <a:latin typeface="Times New Roman" pitchFamily="18" charset="0"/>
                <a:cs typeface="Times New Roman" pitchFamily="18" charset="0"/>
              </a:rPr>
              <a:t>şol erginiň normallygy näçe</a:t>
            </a:r>
            <a:r>
              <a:rPr lang="en-US" sz="2800" dirty="0" smtClean="0">
                <a:latin typeface="Times New Roman" pitchFamily="18" charset="0"/>
                <a:cs typeface="Times New Roman" pitchFamily="18" charset="0"/>
              </a:rPr>
              <a:t>?</a:t>
            </a:r>
            <a:r>
              <a:rPr lang="tk-TM" sz="2800" dirty="0" smtClean="0">
                <a:latin typeface="Times New Roman" pitchFamily="18" charset="0"/>
                <a:cs typeface="Times New Roman" pitchFamily="18" charset="0"/>
              </a:rPr>
              <a:t> Onda formula boýunça:</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t>
            </a:r>
            <a:r>
              <a:rPr lang="tk-TM" sz="2800" dirty="0" smtClean="0">
                <a:latin typeface="Times New Roman" pitchFamily="18" charset="0"/>
                <a:cs typeface="Times New Roman" pitchFamily="18" charset="0"/>
              </a:rPr>
              <a:t>      N= m*1000/E*</a:t>
            </a:r>
            <a:r>
              <a:rPr lang="en-US" sz="2800" dirty="0" smtClean="0">
                <a:latin typeface="Times New Roman" pitchFamily="18" charset="0"/>
                <a:cs typeface="Times New Roman" pitchFamily="18" charset="0"/>
              </a:rPr>
              <a:t>V </a:t>
            </a:r>
            <a:r>
              <a:rPr lang="tk-TM"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r>
              <a:rPr lang="tk-TM" sz="2800" dirty="0" smtClean="0">
                <a:latin typeface="Times New Roman" pitchFamily="18" charset="0"/>
                <a:cs typeface="Times New Roman" pitchFamily="18" charset="0"/>
              </a:rPr>
              <a:t> 98*1000/49*500=4 g-ekw/l</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6618830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0" y="0"/>
            <a:ext cx="9144000" cy="7173416"/>
          </a:xfrm>
        </p:spPr>
        <p:txBody>
          <a:bodyPr>
            <a:noAutofit/>
          </a:bodyPr>
          <a:lstStyle/>
          <a:p>
            <a:pPr algn="just"/>
            <a:r>
              <a:rPr lang="en-US" sz="2400" b="1" i="1" dirty="0" err="1" smtClean="0">
                <a:solidFill>
                  <a:srgbClr val="FF0000"/>
                </a:solidFill>
                <a:latin typeface="Times New Roman" pitchFamily="18" charset="0"/>
                <a:cs typeface="Times New Roman" pitchFamily="18" charset="0"/>
              </a:rPr>
              <a:t>Ergi</a:t>
            </a:r>
            <a:r>
              <a:rPr lang="tk-TM" sz="2400" b="1" i="1" dirty="0" smtClean="0">
                <a:solidFill>
                  <a:srgbClr val="FF0000"/>
                </a:solidFill>
                <a:latin typeface="Times New Roman" pitchFamily="18" charset="0"/>
                <a:cs typeface="Times New Roman" pitchFamily="18" charset="0"/>
              </a:rPr>
              <a:t>nler </a:t>
            </a:r>
            <a:r>
              <a:rPr lang="tk-TM" sz="2400" b="1" dirty="0" smtClean="0">
                <a:solidFill>
                  <a:srgbClr val="FF0000"/>
                </a:solidFill>
                <a:latin typeface="Times New Roman" pitchFamily="18" charset="0"/>
                <a:cs typeface="Times New Roman" pitchFamily="18" charset="0"/>
              </a:rPr>
              <a:t>diýilip, iki ýa-da ondan köp komponentden durýan, düzümi üýtgeýän gaty ýa-da suwuk gomogen (</a:t>
            </a:r>
            <a:r>
              <a:rPr lang="tk-TM" sz="2400" b="1" dirty="0" smtClean="0">
                <a:solidFill>
                  <a:schemeClr val="tx1"/>
                </a:solidFill>
                <a:latin typeface="Times New Roman" pitchFamily="18" charset="0"/>
                <a:cs typeface="Times New Roman" pitchFamily="18" charset="0"/>
              </a:rPr>
              <a:t>birmeňzeş </a:t>
            </a:r>
            <a:r>
              <a:rPr lang="tk-TM" sz="2400" b="1" dirty="0">
                <a:solidFill>
                  <a:schemeClr val="tx1"/>
                </a:solidFill>
                <a:latin typeface="Times New Roman" pitchFamily="18" charset="0"/>
                <a:cs typeface="Times New Roman" pitchFamily="18" charset="0"/>
              </a:rPr>
              <a:t>haldaky</a:t>
            </a:r>
            <a:r>
              <a:rPr lang="tk-TM" sz="2400" b="1" dirty="0">
                <a:solidFill>
                  <a:srgbClr val="FF0000"/>
                </a:solidFill>
                <a:latin typeface="Times New Roman" pitchFamily="18" charset="0"/>
                <a:cs typeface="Times New Roman" pitchFamily="18" charset="0"/>
              </a:rPr>
              <a:t>)</a:t>
            </a:r>
            <a:r>
              <a:rPr lang="tk-TM" sz="2400" b="1" dirty="0" smtClean="0">
                <a:solidFill>
                  <a:srgbClr val="FF0000"/>
                </a:solidFill>
                <a:latin typeface="Times New Roman" pitchFamily="18" charset="0"/>
                <a:cs typeface="Times New Roman" pitchFamily="18" charset="0"/>
              </a:rPr>
              <a:t> sistema aýdylýar.</a:t>
            </a:r>
          </a:p>
          <a:p>
            <a:pPr lvl="1" algn="just"/>
            <a:r>
              <a:rPr lang="tk-TM" sz="2800" b="1" i="1" dirty="0" smtClean="0">
                <a:latin typeface="Times New Roman" pitchFamily="18" charset="0"/>
                <a:cs typeface="Times New Roman" pitchFamily="18" charset="0"/>
              </a:rPr>
              <a:t>Her </a:t>
            </a:r>
            <a:r>
              <a:rPr lang="tk-TM" sz="2800" b="1" i="1" dirty="0" smtClean="0">
                <a:latin typeface="Times New Roman" pitchFamily="18" charset="0"/>
                <a:cs typeface="Times New Roman" pitchFamily="18" charset="0"/>
              </a:rPr>
              <a:t>bir ergin erän maddadan we eredijiden durýar</a:t>
            </a:r>
            <a:r>
              <a:rPr lang="tk-TM" sz="2800" b="1" dirty="0">
                <a:latin typeface="Times New Roman" pitchFamily="18" charset="0"/>
                <a:cs typeface="Times New Roman" pitchFamily="18" charset="0"/>
              </a:rPr>
              <a:t>.</a:t>
            </a:r>
            <a:endParaRPr lang="en-US" sz="2800" b="1" dirty="0" smtClean="0">
              <a:latin typeface="Times New Roman" pitchFamily="18" charset="0"/>
              <a:cs typeface="Times New Roman" pitchFamily="18" charset="0"/>
            </a:endParaRPr>
          </a:p>
          <a:p>
            <a:pPr lvl="1" algn="ctr"/>
            <a:r>
              <a:rPr lang="en-US" sz="2400" b="1" dirty="0" err="1" smtClean="0">
                <a:solidFill>
                  <a:schemeClr val="bg2">
                    <a:lumMod val="50000"/>
                  </a:schemeClr>
                </a:solidFill>
                <a:latin typeface="Times New Roman" pitchFamily="18" charset="0"/>
                <a:cs typeface="Times New Roman" pitchFamily="18" charset="0"/>
              </a:rPr>
              <a:t>Ergin</a:t>
            </a:r>
            <a:r>
              <a:rPr lang="tk-TM" sz="2400" b="1" dirty="0" smtClean="0">
                <a:solidFill>
                  <a:schemeClr val="bg2">
                    <a:lumMod val="50000"/>
                  </a:schemeClr>
                </a:solidFill>
                <a:latin typeface="Times New Roman" pitchFamily="18" charset="0"/>
                <a:cs typeface="Times New Roman" pitchFamily="18" charset="0"/>
              </a:rPr>
              <a:t> </a:t>
            </a:r>
            <a:r>
              <a:rPr lang="en-US" sz="2400" b="1" dirty="0" smtClean="0">
                <a:solidFill>
                  <a:schemeClr val="bg2">
                    <a:lumMod val="50000"/>
                  </a:schemeClr>
                </a:solidFill>
                <a:latin typeface="Times New Roman" pitchFamily="18" charset="0"/>
                <a:cs typeface="Times New Roman" pitchFamily="18" charset="0"/>
              </a:rPr>
              <a:t> </a:t>
            </a:r>
            <a:r>
              <a:rPr lang="en-US" sz="2400" b="1" dirty="0">
                <a:solidFill>
                  <a:schemeClr val="bg2">
                    <a:lumMod val="50000"/>
                  </a:schemeClr>
                </a:solidFill>
                <a:latin typeface="Times New Roman" pitchFamily="18" charset="0"/>
                <a:cs typeface="Times New Roman" pitchFamily="18" charset="0"/>
              </a:rPr>
              <a:t>═ </a:t>
            </a:r>
            <a:r>
              <a:rPr lang="tk-TM" sz="2400" b="1" smtClean="0">
                <a:solidFill>
                  <a:schemeClr val="bg2">
                    <a:lumMod val="50000"/>
                  </a:schemeClr>
                </a:solidFill>
                <a:latin typeface="Times New Roman" pitchFamily="18" charset="0"/>
                <a:cs typeface="Times New Roman" pitchFamily="18" charset="0"/>
              </a:rPr>
              <a:t> </a:t>
            </a:r>
            <a:r>
              <a:rPr lang="en-US" sz="2400" b="1" smtClean="0">
                <a:solidFill>
                  <a:schemeClr val="bg2">
                    <a:lumMod val="50000"/>
                  </a:schemeClr>
                </a:solidFill>
                <a:latin typeface="Times New Roman" pitchFamily="18" charset="0"/>
                <a:cs typeface="Times New Roman" pitchFamily="18" charset="0"/>
              </a:rPr>
              <a:t>eredilen</a:t>
            </a:r>
            <a:r>
              <a:rPr lang="en-US" sz="2400" b="1" dirty="0" smtClean="0">
                <a:solidFill>
                  <a:schemeClr val="bg2">
                    <a:lumMod val="50000"/>
                  </a:schemeClr>
                </a:solidFill>
                <a:latin typeface="Times New Roman" pitchFamily="18" charset="0"/>
                <a:cs typeface="Times New Roman" pitchFamily="18" charset="0"/>
              </a:rPr>
              <a:t> </a:t>
            </a:r>
            <a:r>
              <a:rPr lang="en-US" sz="2400" b="1" dirty="0" err="1" smtClean="0">
                <a:solidFill>
                  <a:schemeClr val="bg2">
                    <a:lumMod val="50000"/>
                  </a:schemeClr>
                </a:solidFill>
                <a:latin typeface="Times New Roman" pitchFamily="18" charset="0"/>
                <a:cs typeface="Times New Roman" pitchFamily="18" charset="0"/>
              </a:rPr>
              <a:t>madda</a:t>
            </a:r>
            <a:r>
              <a:rPr lang="tk-TM" sz="2400" b="1" dirty="0" smtClean="0">
                <a:solidFill>
                  <a:schemeClr val="bg2">
                    <a:lumMod val="50000"/>
                  </a:schemeClr>
                </a:solidFill>
                <a:latin typeface="Times New Roman" pitchFamily="18" charset="0"/>
                <a:cs typeface="Times New Roman" pitchFamily="18" charset="0"/>
              </a:rPr>
              <a:t> </a:t>
            </a:r>
            <a:r>
              <a:rPr lang="en-US" sz="2400" b="1" dirty="0" smtClean="0">
                <a:solidFill>
                  <a:schemeClr val="bg2">
                    <a:lumMod val="50000"/>
                  </a:schemeClr>
                </a:solidFill>
                <a:latin typeface="Times New Roman" pitchFamily="18" charset="0"/>
                <a:cs typeface="Times New Roman" pitchFamily="18" charset="0"/>
              </a:rPr>
              <a:t>+</a:t>
            </a:r>
            <a:r>
              <a:rPr lang="tk-TM" sz="2400" b="1" dirty="0" smtClean="0">
                <a:solidFill>
                  <a:schemeClr val="bg2">
                    <a:lumMod val="50000"/>
                  </a:schemeClr>
                </a:solidFill>
                <a:latin typeface="Times New Roman" pitchFamily="18" charset="0"/>
                <a:cs typeface="Times New Roman" pitchFamily="18" charset="0"/>
              </a:rPr>
              <a:t> </a:t>
            </a:r>
            <a:r>
              <a:rPr lang="en-US" sz="2400" b="1" dirty="0" err="1" smtClean="0">
                <a:solidFill>
                  <a:schemeClr val="bg2">
                    <a:lumMod val="50000"/>
                  </a:schemeClr>
                </a:solidFill>
                <a:latin typeface="Times New Roman" pitchFamily="18" charset="0"/>
                <a:cs typeface="Times New Roman" pitchFamily="18" charset="0"/>
              </a:rPr>
              <a:t>erediji</a:t>
            </a:r>
            <a:endParaRPr lang="en-US" sz="2400" b="1" dirty="0">
              <a:solidFill>
                <a:schemeClr val="bg2">
                  <a:lumMod val="50000"/>
                </a:schemeClr>
              </a:solidFill>
              <a:latin typeface="Times New Roman" pitchFamily="18" charset="0"/>
              <a:cs typeface="Times New Roman" pitchFamily="18" charset="0"/>
            </a:endParaRPr>
          </a:p>
          <a:p>
            <a:pPr lvl="1" algn="ctr"/>
            <a:r>
              <a:rPr lang="en-US" sz="2400" b="1" dirty="0" err="1" smtClean="0">
                <a:latin typeface="Times New Roman" pitchFamily="18" charset="0"/>
                <a:cs typeface="Times New Roman" pitchFamily="18" charset="0"/>
              </a:rPr>
              <a:t>Meselem</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NaCl</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duzu</a:t>
            </a:r>
            <a:r>
              <a:rPr lang="tk-TM" sz="2400" b="1" dirty="0" smtClean="0">
                <a:latin typeface="Times New Roman" pitchFamily="18" charset="0"/>
                <a:cs typeface="Times New Roman" pitchFamily="18" charset="0"/>
              </a:rPr>
              <a:t>nyň suwdaky ergini şeýle aňladylyp bilner:</a:t>
            </a:r>
            <a:endParaRPr lang="en-US" sz="2400" b="1" dirty="0" smtClean="0">
              <a:latin typeface="Times New Roman" pitchFamily="18" charset="0"/>
              <a:cs typeface="Times New Roman" pitchFamily="18" charset="0"/>
            </a:endParaRPr>
          </a:p>
          <a:p>
            <a:pPr marL="365760" lvl="1" indent="0" algn="ctr">
              <a:buNone/>
            </a:pPr>
            <a:r>
              <a:rPr lang="tk-TM" sz="2400" b="1" dirty="0" smtClean="0">
                <a:latin typeface="Times New Roman" pitchFamily="18" charset="0"/>
                <a:cs typeface="Times New Roman" pitchFamily="18" charset="0"/>
              </a:rPr>
              <a:t>        </a:t>
            </a:r>
            <a:r>
              <a:rPr lang="en-US" sz="2400" b="1" dirty="0" err="1" smtClean="0">
                <a:solidFill>
                  <a:schemeClr val="bg2">
                    <a:lumMod val="50000"/>
                  </a:schemeClr>
                </a:solidFill>
                <a:latin typeface="Times New Roman" pitchFamily="18" charset="0"/>
                <a:cs typeface="Times New Roman" pitchFamily="18" charset="0"/>
              </a:rPr>
              <a:t>NaCl</a:t>
            </a:r>
            <a:r>
              <a:rPr lang="tk-TM" sz="2400" b="1" dirty="0" smtClean="0">
                <a:solidFill>
                  <a:schemeClr val="bg2">
                    <a:lumMod val="50000"/>
                  </a:schemeClr>
                </a:solidFill>
                <a:latin typeface="Times New Roman" pitchFamily="18" charset="0"/>
                <a:cs typeface="Times New Roman" pitchFamily="18" charset="0"/>
              </a:rPr>
              <a:t> ergini</a:t>
            </a:r>
            <a:r>
              <a:rPr lang="en-US" sz="2400" b="1" dirty="0" smtClean="0">
                <a:solidFill>
                  <a:schemeClr val="bg2">
                    <a:lumMod val="50000"/>
                  </a:schemeClr>
                </a:solidFill>
                <a:latin typeface="Times New Roman" pitchFamily="18" charset="0"/>
                <a:cs typeface="Times New Roman" pitchFamily="18" charset="0"/>
              </a:rPr>
              <a:t> = </a:t>
            </a:r>
            <a:r>
              <a:rPr lang="en-US" sz="2400" b="1" dirty="0" err="1" smtClean="0">
                <a:solidFill>
                  <a:schemeClr val="bg2">
                    <a:lumMod val="50000"/>
                  </a:schemeClr>
                </a:solidFill>
                <a:latin typeface="Times New Roman" pitchFamily="18" charset="0"/>
                <a:cs typeface="Times New Roman" pitchFamily="18" charset="0"/>
              </a:rPr>
              <a:t>suw</a:t>
            </a:r>
            <a:r>
              <a:rPr lang="en-US" sz="2400" b="1" dirty="0" smtClean="0">
                <a:solidFill>
                  <a:schemeClr val="bg2">
                    <a:lumMod val="50000"/>
                  </a:schemeClr>
                </a:solidFill>
                <a:latin typeface="Times New Roman" pitchFamily="18" charset="0"/>
                <a:cs typeface="Times New Roman" pitchFamily="18" charset="0"/>
              </a:rPr>
              <a:t> + </a:t>
            </a:r>
            <a:r>
              <a:rPr lang="en-US" sz="2400" b="1" dirty="0" err="1" smtClean="0">
                <a:solidFill>
                  <a:schemeClr val="bg2">
                    <a:lumMod val="50000"/>
                  </a:schemeClr>
                </a:solidFill>
                <a:latin typeface="Times New Roman" pitchFamily="18" charset="0"/>
                <a:cs typeface="Times New Roman" pitchFamily="18" charset="0"/>
              </a:rPr>
              <a:t>NaCl</a:t>
            </a:r>
            <a:endParaRPr lang="tk-TM" sz="2400" b="1" dirty="0" smtClean="0">
              <a:solidFill>
                <a:schemeClr val="bg2">
                  <a:lumMod val="50000"/>
                </a:schemeClr>
              </a:solidFill>
              <a:latin typeface="Times New Roman" pitchFamily="18" charset="0"/>
              <a:cs typeface="Times New Roman" pitchFamily="18" charset="0"/>
            </a:endParaRPr>
          </a:p>
          <a:p>
            <a:pPr marL="365760" lvl="1" indent="0" algn="just">
              <a:buNone/>
            </a:pPr>
            <a:r>
              <a:rPr lang="tk-TM" sz="2400" b="1" dirty="0" smtClean="0">
                <a:latin typeface="Times New Roman" pitchFamily="18" charset="0"/>
                <a:cs typeface="Times New Roman" pitchFamily="18" charset="0"/>
              </a:rPr>
              <a:t>Himiki taýdan hakyky ergin bolanda </a:t>
            </a:r>
            <a:r>
              <a:rPr lang="tk-TM" sz="2400" b="1" dirty="0" smtClean="0">
                <a:solidFill>
                  <a:srgbClr val="FF0000"/>
                </a:solidFill>
                <a:latin typeface="Times New Roman" pitchFamily="18" charset="0"/>
                <a:cs typeface="Times New Roman" pitchFamily="18" charset="0"/>
              </a:rPr>
              <a:t>erediji bilen eredilen madda</a:t>
            </a:r>
            <a:r>
              <a:rPr lang="en-US" sz="2400" b="1" dirty="0" smtClean="0">
                <a:solidFill>
                  <a:srgbClr val="FF0000"/>
                </a:solidFill>
                <a:latin typeface="Times New Roman" pitchFamily="18" charset="0"/>
                <a:cs typeface="Times New Roman" pitchFamily="18" charset="0"/>
              </a:rPr>
              <a:t> </a:t>
            </a:r>
            <a:r>
              <a:rPr lang="tk-TM" sz="2400" b="1" dirty="0" smtClean="0">
                <a:solidFill>
                  <a:srgbClr val="FF0000"/>
                </a:solidFill>
                <a:latin typeface="Times New Roman" pitchFamily="18" charset="0"/>
                <a:cs typeface="Times New Roman" pitchFamily="18" charset="0"/>
              </a:rPr>
              <a:t>molekulalar ýa-da ionlar görnüşinde birmeňzeş fazada bolmaly</a:t>
            </a:r>
            <a:r>
              <a:rPr lang="tk-TM" sz="2400" b="1" dirty="0" smtClean="0">
                <a:latin typeface="Times New Roman" pitchFamily="18" charset="0"/>
                <a:cs typeface="Times New Roman" pitchFamily="18" charset="0"/>
              </a:rPr>
              <a:t>. Ýagny eredijini eredilen maddadan bölmek üçin </a:t>
            </a:r>
            <a:r>
              <a:rPr lang="tk-TM" sz="2400" b="1" dirty="0" smtClean="0">
                <a:solidFill>
                  <a:srgbClr val="FF0000"/>
                </a:solidFill>
                <a:latin typeface="Times New Roman" pitchFamily="18" charset="0"/>
                <a:cs typeface="Times New Roman" pitchFamily="18" charset="0"/>
              </a:rPr>
              <a:t>süzmek</a:t>
            </a:r>
            <a:r>
              <a:rPr lang="tk-TM" sz="2400" b="1" dirty="0" smtClean="0">
                <a:latin typeface="Times New Roman" pitchFamily="18" charset="0"/>
                <a:cs typeface="Times New Roman" pitchFamily="18" charset="0"/>
              </a:rPr>
              <a:t>, </a:t>
            </a:r>
            <a:r>
              <a:rPr lang="tk-TM" sz="2400" b="1" dirty="0" smtClean="0">
                <a:solidFill>
                  <a:srgbClr val="FF0000"/>
                </a:solidFill>
                <a:latin typeface="Times New Roman" pitchFamily="18" charset="0"/>
                <a:cs typeface="Times New Roman" pitchFamily="18" charset="0"/>
              </a:rPr>
              <a:t>çökdürmek</a:t>
            </a:r>
            <a:r>
              <a:rPr lang="tk-TM" sz="2400" b="1" dirty="0" smtClean="0">
                <a:latin typeface="Times New Roman" pitchFamily="18" charset="0"/>
                <a:cs typeface="Times New Roman" pitchFamily="18" charset="0"/>
              </a:rPr>
              <a:t> ýa-da beýleki </a:t>
            </a:r>
            <a:r>
              <a:rPr lang="tk-TM" sz="2400" b="1" dirty="0" smtClean="0">
                <a:solidFill>
                  <a:srgbClr val="FF0000"/>
                </a:solidFill>
                <a:latin typeface="Times New Roman" pitchFamily="18" charset="0"/>
                <a:cs typeface="Times New Roman" pitchFamily="18" charset="0"/>
              </a:rPr>
              <a:t>mehaniki usullar </a:t>
            </a:r>
            <a:r>
              <a:rPr lang="tk-TM" sz="2400" b="1" dirty="0" smtClean="0">
                <a:latin typeface="Times New Roman" pitchFamily="18" charset="0"/>
                <a:cs typeface="Times New Roman" pitchFamily="18" charset="0"/>
              </a:rPr>
              <a:t>arkaly </a:t>
            </a:r>
            <a:r>
              <a:rPr lang="tk-TM" sz="2400" b="1" dirty="0" smtClean="0">
                <a:solidFill>
                  <a:srgbClr val="FF0000"/>
                </a:solidFill>
                <a:latin typeface="Times New Roman" pitchFamily="18" charset="0"/>
                <a:cs typeface="Times New Roman" pitchFamily="18" charset="0"/>
              </a:rPr>
              <a:t>bölüp bolmaýar</a:t>
            </a:r>
            <a:r>
              <a:rPr lang="tk-TM" sz="2400" b="1" dirty="0" smtClean="0">
                <a:latin typeface="Times New Roman" pitchFamily="18" charset="0"/>
                <a:cs typeface="Times New Roman" pitchFamily="18" charset="0"/>
              </a:rPr>
              <a:t>. Meselem: Na</a:t>
            </a:r>
            <a:r>
              <a:rPr lang="en-US" sz="2400" b="1" dirty="0" smtClean="0">
                <a:latin typeface="Times New Roman" pitchFamily="18" charset="0"/>
                <a:cs typeface="Times New Roman" pitchFamily="18" charset="0"/>
              </a:rPr>
              <a:t>C</a:t>
            </a:r>
            <a:r>
              <a:rPr lang="tk-TM" sz="2400" b="1" dirty="0" smtClean="0">
                <a:latin typeface="Times New Roman" pitchFamily="18" charset="0"/>
                <a:cs typeface="Times New Roman" pitchFamily="18" charset="0"/>
              </a:rPr>
              <a:t>l duzuny, </a:t>
            </a:r>
            <a:r>
              <a:rPr lang="tk-TM" sz="2400" b="1" dirty="0">
                <a:latin typeface="Times New Roman" pitchFamily="18" charset="0"/>
                <a:cs typeface="Times New Roman" pitchFamily="18" charset="0"/>
              </a:rPr>
              <a:t>ş</a:t>
            </a:r>
            <a:r>
              <a:rPr lang="tk-TM" sz="2400" b="1" dirty="0" smtClean="0">
                <a:latin typeface="Times New Roman" pitchFamily="18" charset="0"/>
                <a:cs typeface="Times New Roman" pitchFamily="18" charset="0"/>
              </a:rPr>
              <a:t>ekeri we ş.m.-leri suwda eredenimizde duz ýa-da şeker suw bilen bir görnüşli suwukluk emele getirýär. </a:t>
            </a:r>
          </a:p>
          <a:p>
            <a:pPr marL="365760" lvl="1" indent="0" algn="just">
              <a:buNone/>
            </a:pPr>
            <a:endParaRPr lang="en-US" b="1" dirty="0" smtClean="0">
              <a:latin typeface="Times New Roman" pitchFamily="18" charset="0"/>
              <a:cs typeface="Times New Roman" pitchFamily="18" charset="0"/>
            </a:endParaRPr>
          </a:p>
          <a:p>
            <a:pPr lvl="1" algn="just"/>
            <a:endParaRPr lang="tk-TM" b="1" dirty="0" smtClean="0">
              <a:latin typeface="Times New Roman" pitchFamily="18" charset="0"/>
              <a:cs typeface="Times New Roman" pitchFamily="18" charset="0"/>
            </a:endParaRPr>
          </a:p>
          <a:p>
            <a:pPr lvl="1" algn="just"/>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37048350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536" y="0"/>
            <a:ext cx="9396536" cy="6453336"/>
          </a:xfrm>
        </p:spPr>
        <p:txBody>
          <a:bodyPr/>
          <a:lstStyle/>
          <a:p>
            <a:pPr algn="l"/>
            <a:r>
              <a:rPr lang="tk-TM" sz="3200" dirty="0" smtClean="0">
                <a:latin typeface="Times New Roman" pitchFamily="18" charset="0"/>
                <a:cs typeface="Times New Roman" pitchFamily="18" charset="0"/>
              </a:rPr>
              <a:t>Ereyjilik. Ähli maddalaryň suwda ereýjiligi birmeňzeş däldir. Meselem, aşgar, aşgar-yer metallarynyň hloridleri, nitratlary suwda örän gowy ereýärler. Emma käbir maddalar, meselem, </a:t>
            </a:r>
            <a:r>
              <a:rPr lang="tk-TM" sz="3200" dirty="0" smtClean="0">
                <a:solidFill>
                  <a:srgbClr val="FF0000"/>
                </a:solidFill>
                <a:latin typeface="Times New Roman" pitchFamily="18" charset="0"/>
                <a:cs typeface="Times New Roman" pitchFamily="18" charset="0"/>
              </a:rPr>
              <a:t>II toparyň metallarynyň fosfatlary, silikatlary, ftoridleri suwda juda pes ereýärler</a:t>
            </a:r>
            <a:r>
              <a:rPr lang="tk-TM" sz="3200" dirty="0" smtClean="0">
                <a:latin typeface="Times New Roman" pitchFamily="18" charset="0"/>
                <a:cs typeface="Times New Roman" pitchFamily="18" charset="0"/>
              </a:rPr>
              <a:t>. Beýleki maddalaryň ereýjiligi bolsa, aralyk ýagdaýy eýeleýärler. </a:t>
            </a:r>
            <a:br>
              <a:rPr lang="tk-TM" sz="3200" dirty="0" smtClean="0">
                <a:latin typeface="Times New Roman" pitchFamily="18" charset="0"/>
                <a:cs typeface="Times New Roman" pitchFamily="18" charset="0"/>
              </a:rPr>
            </a:br>
            <a:r>
              <a:rPr lang="tk-TM" sz="3200" dirty="0">
                <a:latin typeface="Times New Roman" pitchFamily="18" charset="0"/>
                <a:cs typeface="Times New Roman" pitchFamily="18" charset="0"/>
              </a:rPr>
              <a:t>	</a:t>
            </a:r>
            <a:r>
              <a:rPr lang="tk-TM" sz="3200" dirty="0" smtClean="0">
                <a:latin typeface="Times New Roman" pitchFamily="18" charset="0"/>
                <a:cs typeface="Times New Roman" pitchFamily="18" charset="0"/>
              </a:rPr>
              <a:t>Maddanyň ereýjiligi, köplenç, </a:t>
            </a:r>
            <a:r>
              <a:rPr lang="tk-TM" sz="3200" dirty="0" smtClean="0">
                <a:solidFill>
                  <a:srgbClr val="FF0000"/>
                </a:solidFill>
                <a:latin typeface="Times New Roman" pitchFamily="18" charset="0"/>
                <a:cs typeface="Times New Roman" pitchFamily="18" charset="0"/>
              </a:rPr>
              <a:t>100 g suw üçin </a:t>
            </a:r>
            <a:r>
              <a:rPr lang="tk-TM" sz="3200" dirty="0" smtClean="0">
                <a:latin typeface="Times New Roman" pitchFamily="18" charset="0"/>
                <a:cs typeface="Times New Roman" pitchFamily="18" charset="0"/>
              </a:rPr>
              <a:t>ýörite </a:t>
            </a:r>
            <a:r>
              <a:rPr lang="en-US" sz="3200" dirty="0" err="1" smtClean="0">
                <a:latin typeface="Times New Roman" pitchFamily="18" charset="0"/>
                <a:cs typeface="Times New Roman" pitchFamily="18" charset="0"/>
              </a:rPr>
              <a:t>sorag</a:t>
            </a:r>
            <a:r>
              <a:rPr lang="tk-TM"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jogap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sprawo</a:t>
            </a:r>
            <a:r>
              <a:rPr lang="tk-TM" sz="3200" dirty="0" smtClean="0">
                <a:latin typeface="Times New Roman" pitchFamily="18" charset="0"/>
                <a:cs typeface="Times New Roman" pitchFamily="18" charset="0"/>
              </a:rPr>
              <a:t>ç</a:t>
            </a:r>
            <a:r>
              <a:rPr lang="en-US" sz="3200" dirty="0" err="1" smtClean="0">
                <a:latin typeface="Times New Roman" pitchFamily="18" charset="0"/>
                <a:cs typeface="Times New Roman" pitchFamily="18" charset="0"/>
              </a:rPr>
              <a:t>niklerde</a:t>
            </a:r>
            <a:r>
              <a:rPr lang="en-US" sz="3200" dirty="0" smtClean="0">
                <a:latin typeface="Times New Roman" pitchFamily="18" charset="0"/>
                <a:cs typeface="Times New Roman" pitchFamily="18" charset="0"/>
              </a:rPr>
              <a:t>)</a:t>
            </a:r>
            <a:r>
              <a:rPr lang="tk-TM" sz="3200" dirty="0" smtClean="0">
                <a:latin typeface="Times New Roman" pitchFamily="18" charset="0"/>
                <a:cs typeface="Times New Roman" pitchFamily="18" charset="0"/>
              </a:rPr>
              <a:t> kitapçalarynda berilýär. </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13651684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536" y="0"/>
            <a:ext cx="9396536" cy="6093296"/>
          </a:xfrm>
        </p:spPr>
        <p:txBody>
          <a:bodyPr/>
          <a:lstStyle/>
          <a:p>
            <a:pPr algn="l"/>
            <a:r>
              <a:rPr lang="tk-TM" sz="3600" dirty="0" smtClean="0">
                <a:latin typeface="Times New Roman" pitchFamily="18" charset="0"/>
                <a:cs typeface="Times New Roman" pitchFamily="18" charset="0"/>
              </a:rPr>
              <a:t>Maddanyň tebigatyna baglylykda ereýjiligiň aşakdaky ýagdaýlary (görnüşleri) bolup bilerler:</a:t>
            </a:r>
            <a:br>
              <a:rPr lang="tk-TM" sz="3600" dirty="0" smtClean="0">
                <a:latin typeface="Times New Roman" pitchFamily="18" charset="0"/>
                <a:cs typeface="Times New Roman" pitchFamily="18" charset="0"/>
              </a:rPr>
            </a:br>
            <a:r>
              <a:rPr lang="tk-TM" sz="3600" i="1" dirty="0" smtClean="0">
                <a:solidFill>
                  <a:schemeClr val="bg2">
                    <a:lumMod val="50000"/>
                  </a:schemeClr>
                </a:solidFill>
                <a:latin typeface="Times New Roman" pitchFamily="18" charset="0"/>
                <a:cs typeface="Times New Roman" pitchFamily="18" charset="0"/>
              </a:rPr>
              <a:t>çäklendirilmedik ereýjilik </a:t>
            </a:r>
            <a:r>
              <a:rPr lang="tk-TM" sz="3600" dirty="0" smtClean="0">
                <a:latin typeface="Times New Roman" pitchFamily="18" charset="0"/>
                <a:cs typeface="Times New Roman" pitchFamily="18" charset="0"/>
              </a:rPr>
              <a:t>(suw-spirt, suwuk K-Rb we K</a:t>
            </a:r>
            <a:r>
              <a:rPr lang="en-US" sz="3600" dirty="0" smtClean="0">
                <a:latin typeface="Times New Roman" pitchFamily="18" charset="0"/>
                <a:cs typeface="Times New Roman" pitchFamily="18" charset="0"/>
              </a:rPr>
              <a:t>C</a:t>
            </a:r>
            <a:r>
              <a:rPr lang="tk-TM" sz="3600" dirty="0" smtClean="0">
                <a:latin typeface="Times New Roman" pitchFamily="18" charset="0"/>
                <a:cs typeface="Times New Roman" pitchFamily="18" charset="0"/>
              </a:rPr>
              <a:t>l</a:t>
            </a:r>
            <a:r>
              <a:rPr lang="en-US" sz="3600" dirty="0" smtClean="0">
                <a:latin typeface="Times New Roman" pitchFamily="18" charset="0"/>
                <a:cs typeface="Times New Roman" pitchFamily="18" charset="0"/>
              </a:rPr>
              <a:t> </a:t>
            </a:r>
            <a:r>
              <a:rPr lang="tk-TM" sz="3600" dirty="0" smtClean="0">
                <a:latin typeface="Times New Roman" pitchFamily="18" charset="0"/>
                <a:cs typeface="Times New Roman" pitchFamily="18" charset="0"/>
              </a:rPr>
              <a:t>-</a:t>
            </a:r>
            <a:r>
              <a:rPr lang="en-US" sz="3600" dirty="0" smtClean="0">
                <a:latin typeface="Times New Roman" pitchFamily="18" charset="0"/>
                <a:cs typeface="Times New Roman" pitchFamily="18" charset="0"/>
              </a:rPr>
              <a:t> </a:t>
            </a:r>
            <a:r>
              <a:rPr lang="tk-TM" sz="3600" dirty="0" smtClean="0">
                <a:latin typeface="Times New Roman" pitchFamily="18" charset="0"/>
                <a:cs typeface="Times New Roman" pitchFamily="18" charset="0"/>
              </a:rPr>
              <a:t>KBr);</a:t>
            </a:r>
            <a:br>
              <a:rPr lang="tk-TM" sz="3600" dirty="0" smtClean="0">
                <a:latin typeface="Times New Roman" pitchFamily="18" charset="0"/>
                <a:cs typeface="Times New Roman" pitchFamily="18" charset="0"/>
              </a:rPr>
            </a:br>
            <a:r>
              <a:rPr lang="tk-TM" sz="3600" i="1" dirty="0" smtClean="0">
                <a:solidFill>
                  <a:schemeClr val="bg2">
                    <a:lumMod val="50000"/>
                  </a:schemeClr>
                </a:solidFill>
                <a:latin typeface="Times New Roman" pitchFamily="18" charset="0"/>
                <a:cs typeface="Times New Roman" pitchFamily="18" charset="0"/>
              </a:rPr>
              <a:t>çäklendirilen (bölekleýin) ereýjilik </a:t>
            </a:r>
            <a:r>
              <a:rPr lang="tk-TM" sz="3600" dirty="0" smtClean="0">
                <a:latin typeface="Times New Roman" pitchFamily="18" charset="0"/>
                <a:cs typeface="Times New Roman" pitchFamily="18" charset="0"/>
              </a:rPr>
              <a:t>(suw-efir, suwuk Pb</a:t>
            </a:r>
            <a:r>
              <a:rPr lang="en-US" sz="3600" dirty="0" smtClean="0">
                <a:latin typeface="Times New Roman" pitchFamily="18" charset="0"/>
                <a:cs typeface="Times New Roman" pitchFamily="18" charset="0"/>
              </a:rPr>
              <a:t> </a:t>
            </a:r>
            <a:r>
              <a:rPr lang="tk-TM" sz="3600" dirty="0" smtClean="0">
                <a:latin typeface="Times New Roman" pitchFamily="18" charset="0"/>
                <a:cs typeface="Times New Roman" pitchFamily="18" charset="0"/>
              </a:rPr>
              <a:t>-</a:t>
            </a:r>
            <a:r>
              <a:rPr lang="en-US" sz="3600" dirty="0" smtClean="0">
                <a:latin typeface="Times New Roman" pitchFamily="18" charset="0"/>
                <a:cs typeface="Times New Roman" pitchFamily="18" charset="0"/>
              </a:rPr>
              <a:t> </a:t>
            </a:r>
            <a:r>
              <a:rPr lang="tk-TM" sz="3600" dirty="0" smtClean="0">
                <a:latin typeface="Times New Roman" pitchFamily="18" charset="0"/>
                <a:cs typeface="Times New Roman" pitchFamily="18" charset="0"/>
              </a:rPr>
              <a:t>Zn, Li</a:t>
            </a:r>
            <a:r>
              <a:rPr lang="en-US" sz="3600" dirty="0" err="1" smtClean="0">
                <a:latin typeface="Times New Roman" pitchFamily="18" charset="0"/>
                <a:cs typeface="Times New Roman" pitchFamily="18" charset="0"/>
              </a:rPr>
              <a:t>Cl</a:t>
            </a:r>
            <a:r>
              <a:rPr lang="en-US" sz="3600" dirty="0" smtClean="0">
                <a:latin typeface="Times New Roman" pitchFamily="18" charset="0"/>
                <a:cs typeface="Times New Roman" pitchFamily="18" charset="0"/>
              </a:rPr>
              <a:t> - </a:t>
            </a:r>
            <a:r>
              <a:rPr lang="en-US" sz="3600" dirty="0" err="1" smtClean="0">
                <a:latin typeface="Times New Roman" pitchFamily="18" charset="0"/>
                <a:cs typeface="Times New Roman" pitchFamily="18" charset="0"/>
              </a:rPr>
              <a:t>KCl</a:t>
            </a:r>
            <a:r>
              <a:rPr lang="tk-TM" sz="3600" dirty="0" smtClean="0">
                <a:latin typeface="Times New Roman" pitchFamily="18" charset="0"/>
                <a:cs typeface="Times New Roman" pitchFamily="18" charset="0"/>
              </a:rPr>
              <a:t>)</a:t>
            </a:r>
            <a:r>
              <a:rPr lang="en-US" sz="3600" dirty="0" smtClean="0">
                <a:latin typeface="Times New Roman" pitchFamily="18" charset="0"/>
                <a:cs typeface="Times New Roman" pitchFamily="18" charset="0"/>
              </a:rPr>
              <a:t>;</a:t>
            </a:r>
            <a:br>
              <a:rPr lang="en-US" sz="3600" dirty="0" smtClean="0">
                <a:latin typeface="Times New Roman" pitchFamily="18" charset="0"/>
                <a:cs typeface="Times New Roman" pitchFamily="18" charset="0"/>
              </a:rPr>
            </a:br>
            <a:r>
              <a:rPr lang="en-US" sz="3600" i="1" dirty="0" smtClean="0">
                <a:solidFill>
                  <a:schemeClr val="bg2">
                    <a:lumMod val="50000"/>
                  </a:schemeClr>
                </a:solidFill>
                <a:latin typeface="Times New Roman" pitchFamily="18" charset="0"/>
                <a:cs typeface="Times New Roman" pitchFamily="18" charset="0"/>
              </a:rPr>
              <a:t>I</a:t>
            </a:r>
            <a:r>
              <a:rPr lang="tk-TM" sz="3600" i="1" dirty="0" smtClean="0">
                <a:solidFill>
                  <a:schemeClr val="bg2">
                    <a:lumMod val="50000"/>
                  </a:schemeClr>
                </a:solidFill>
                <a:latin typeface="Times New Roman" pitchFamily="18" charset="0"/>
                <a:cs typeface="Times New Roman" pitchFamily="18" charset="0"/>
              </a:rPr>
              <a:t>ş ýüzünde ereýjiligiň ýoklugy </a:t>
            </a:r>
            <a:r>
              <a:rPr lang="tk-TM" sz="3600" dirty="0" smtClean="0">
                <a:latin typeface="Times New Roman" pitchFamily="18" charset="0"/>
                <a:cs typeface="Times New Roman" pitchFamily="18" charset="0"/>
              </a:rPr>
              <a:t>(suw- kerosin). Soňky iki ýagdaýda garyşdyrylan suwuklyklaryň gatlaklara bölünmegi bolup geçmegi mümkindir.</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36624919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536" y="-27384"/>
            <a:ext cx="9396536" cy="7128792"/>
          </a:xfrm>
        </p:spPr>
        <p:txBody>
          <a:bodyPr/>
          <a:lstStyle/>
          <a:p>
            <a:pPr algn="l"/>
            <a:r>
              <a:rPr lang="tk-TM" sz="3200" dirty="0" smtClean="0">
                <a:latin typeface="Times New Roman" pitchFamily="18" charset="0"/>
                <a:cs typeface="Times New Roman" pitchFamily="18" charset="0"/>
              </a:rPr>
              <a:t>Maddalar suwda ereýjiligine görä üç topara bölünýärler:</a:t>
            </a:r>
            <a:br>
              <a:rPr lang="tk-TM" sz="3200" dirty="0" smtClean="0">
                <a:latin typeface="Times New Roman" pitchFamily="18" charset="0"/>
                <a:cs typeface="Times New Roman" pitchFamily="18" charset="0"/>
              </a:rPr>
            </a:br>
            <a:r>
              <a:rPr lang="tk-TM" sz="3200" dirty="0" smtClean="0">
                <a:latin typeface="Times New Roman" pitchFamily="18" charset="0"/>
                <a:cs typeface="Times New Roman" pitchFamily="18" charset="0"/>
              </a:rPr>
              <a:t>1. </a:t>
            </a:r>
            <a:r>
              <a:rPr lang="tk-TM" sz="3200" i="1" dirty="0" smtClean="0">
                <a:solidFill>
                  <a:srgbClr val="FF0000"/>
                </a:solidFill>
                <a:latin typeface="Times New Roman" pitchFamily="18" charset="0"/>
                <a:cs typeface="Times New Roman" pitchFamily="18" charset="0"/>
              </a:rPr>
              <a:t>Gowy ereýänler </a:t>
            </a:r>
            <a:r>
              <a:rPr lang="tk-TM" sz="3200" dirty="0" smtClean="0">
                <a:latin typeface="Times New Roman" pitchFamily="18" charset="0"/>
                <a:cs typeface="Times New Roman" pitchFamily="18" charset="0"/>
              </a:rPr>
              <a:t>– köp elementleriň nitratlary, </a:t>
            </a:r>
            <a:r>
              <a:rPr lang="en-US" sz="3200" dirty="0" err="1" smtClean="0">
                <a:latin typeface="Times New Roman" pitchFamily="18" charset="0"/>
                <a:cs typeface="Times New Roman" pitchFamily="18" charset="0"/>
              </a:rPr>
              <a:t>KCl</a:t>
            </a:r>
            <a:r>
              <a:rPr lang="tk-TM" sz="3200" dirty="0" smtClean="0">
                <a:latin typeface="Times New Roman" pitchFamily="18" charset="0"/>
                <a:cs typeface="Times New Roman" pitchFamily="18" charset="0"/>
              </a:rPr>
              <a:t>, Na</a:t>
            </a:r>
            <a:r>
              <a:rPr lang="en-US" sz="3200" dirty="0" err="1" smtClean="0">
                <a:latin typeface="Times New Roman" pitchFamily="18" charset="0"/>
                <a:cs typeface="Times New Roman" pitchFamily="18" charset="0"/>
              </a:rPr>
              <a:t>Cl</a:t>
            </a:r>
            <a:r>
              <a:rPr lang="tk-TM"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CaCl</a:t>
            </a:r>
            <a:r>
              <a:rPr lang="en-US" sz="2000" dirty="0" smtClean="0">
                <a:latin typeface="Times New Roman" pitchFamily="18" charset="0"/>
                <a:cs typeface="Times New Roman" pitchFamily="18" charset="0"/>
              </a:rPr>
              <a:t>2</a:t>
            </a:r>
            <a:r>
              <a:rPr lang="en-US" sz="3200" dirty="0" smtClean="0">
                <a:latin typeface="Times New Roman" pitchFamily="18" charset="0"/>
                <a:cs typeface="Times New Roman" pitchFamily="18" charset="0"/>
              </a:rPr>
              <a:t>, Na</a:t>
            </a:r>
            <a:r>
              <a:rPr lang="en-US" sz="2000" dirty="0" smtClean="0">
                <a:latin typeface="Times New Roman" pitchFamily="18" charset="0"/>
                <a:cs typeface="Times New Roman" pitchFamily="18" charset="0"/>
              </a:rPr>
              <a:t>2</a:t>
            </a:r>
            <a:r>
              <a:rPr lang="en-US" sz="3200" dirty="0" smtClean="0">
                <a:latin typeface="Times New Roman" pitchFamily="18" charset="0"/>
                <a:cs typeface="Times New Roman" pitchFamily="18" charset="0"/>
              </a:rPr>
              <a:t>SO</a:t>
            </a:r>
            <a:r>
              <a:rPr lang="en-US" sz="2000" dirty="0" smtClean="0">
                <a:latin typeface="Times New Roman" pitchFamily="18" charset="0"/>
                <a:cs typeface="Times New Roman" pitchFamily="18" charset="0"/>
              </a:rPr>
              <a:t>4, </a:t>
            </a:r>
            <a:r>
              <a:rPr lang="en-US" sz="3200" dirty="0" smtClean="0">
                <a:latin typeface="Times New Roman" pitchFamily="18" charset="0"/>
                <a:cs typeface="Times New Roman" pitchFamily="18" charset="0"/>
              </a:rPr>
              <a:t>CH</a:t>
            </a:r>
            <a:r>
              <a:rPr lang="en-US" sz="2000" dirty="0" smtClean="0">
                <a:latin typeface="Times New Roman" pitchFamily="18" charset="0"/>
                <a:cs typeface="Times New Roman" pitchFamily="18" charset="0"/>
              </a:rPr>
              <a:t>3</a:t>
            </a:r>
            <a:r>
              <a:rPr lang="en-US" sz="3200" dirty="0" smtClean="0">
                <a:latin typeface="Times New Roman" pitchFamily="18" charset="0"/>
                <a:cs typeface="Times New Roman" pitchFamily="18" charset="0"/>
              </a:rPr>
              <a:t>COONa,</a:t>
            </a:r>
            <a:r>
              <a:rPr lang="en-US" sz="3200" dirty="0">
                <a:latin typeface="Times New Roman" pitchFamily="18" charset="0"/>
                <a:cs typeface="Times New Roman" pitchFamily="18" charset="0"/>
              </a:rPr>
              <a:t> </a:t>
            </a:r>
            <a:r>
              <a:rPr lang="en-US" sz="3200" dirty="0" smtClean="0">
                <a:latin typeface="Times New Roman" pitchFamily="18" charset="0"/>
                <a:cs typeface="Times New Roman" pitchFamily="18" charset="0"/>
              </a:rPr>
              <a:t>Na</a:t>
            </a:r>
            <a:r>
              <a:rPr lang="en-US" sz="2000" dirty="0" smtClean="0">
                <a:latin typeface="Times New Roman" pitchFamily="18" charset="0"/>
                <a:cs typeface="Times New Roman" pitchFamily="18" charset="0"/>
              </a:rPr>
              <a:t>2</a:t>
            </a:r>
            <a:r>
              <a:rPr lang="en-US" sz="3200" dirty="0" smtClean="0">
                <a:latin typeface="Times New Roman" pitchFamily="18" charset="0"/>
                <a:cs typeface="Times New Roman" pitchFamily="18" charset="0"/>
              </a:rPr>
              <a:t>SO</a:t>
            </a:r>
            <a:r>
              <a:rPr lang="en-US" sz="2000" dirty="0" smtClean="0">
                <a:latin typeface="Times New Roman" pitchFamily="18" charset="0"/>
                <a:cs typeface="Times New Roman" pitchFamily="18" charset="0"/>
              </a:rPr>
              <a:t>3 </a:t>
            </a:r>
            <a:r>
              <a:rPr lang="tk-TM" sz="20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we </a:t>
            </a:r>
            <a:r>
              <a:rPr lang="tk-TM" sz="3200" dirty="0">
                <a:latin typeface="Times New Roman" pitchFamily="18" charset="0"/>
                <a:cs typeface="Times New Roman" pitchFamily="18" charset="0"/>
              </a:rPr>
              <a:t>ş</a:t>
            </a:r>
            <a:r>
              <a:rPr lang="en-US" sz="3200" dirty="0" smtClean="0">
                <a:latin typeface="Times New Roman" pitchFamily="18" charset="0"/>
                <a:cs typeface="Times New Roman" pitchFamily="18" charset="0"/>
              </a:rPr>
              <a:t>.m.</a:t>
            </a:r>
            <a:r>
              <a:rPr lang="tk-TM" sz="3200" dirty="0" smtClean="0">
                <a:latin typeface="Times New Roman" pitchFamily="18" charset="0"/>
                <a:cs typeface="Times New Roman" pitchFamily="18" charset="0"/>
              </a:rPr>
              <a:t/>
            </a:r>
            <a:br>
              <a:rPr lang="tk-TM" sz="3200" dirty="0" smtClean="0">
                <a:latin typeface="Times New Roman" pitchFamily="18" charset="0"/>
                <a:cs typeface="Times New Roman" pitchFamily="18" charset="0"/>
              </a:rPr>
            </a:br>
            <a:r>
              <a:rPr lang="tk-TM" sz="3200" dirty="0" smtClean="0">
                <a:latin typeface="Times New Roman" pitchFamily="18" charset="0"/>
                <a:cs typeface="Times New Roman" pitchFamily="18" charset="0"/>
              </a:rPr>
              <a:t>2. </a:t>
            </a:r>
            <a:r>
              <a:rPr lang="tk-TM" sz="3200" i="1" dirty="0" smtClean="0">
                <a:solidFill>
                  <a:srgbClr val="FF0000"/>
                </a:solidFill>
                <a:latin typeface="Times New Roman" pitchFamily="18" charset="0"/>
                <a:cs typeface="Times New Roman" pitchFamily="18" charset="0"/>
              </a:rPr>
              <a:t>Az ereýänler </a:t>
            </a:r>
            <a:r>
              <a:rPr lang="tk-TM"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CaSO</a:t>
            </a:r>
            <a:r>
              <a:rPr lang="en-US" sz="2000" dirty="0" smtClean="0">
                <a:latin typeface="Times New Roman" pitchFamily="18" charset="0"/>
                <a:cs typeface="Times New Roman" pitchFamily="18" charset="0"/>
              </a:rPr>
              <a:t>4</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Ca</a:t>
            </a:r>
            <a:r>
              <a:rPr lang="en-US" sz="3200" dirty="0" smtClean="0">
                <a:latin typeface="Times New Roman" pitchFamily="18" charset="0"/>
                <a:cs typeface="Times New Roman" pitchFamily="18" charset="0"/>
              </a:rPr>
              <a:t>(OH)</a:t>
            </a:r>
            <a:r>
              <a:rPr lang="en-US" sz="2000" dirty="0" smtClean="0">
                <a:latin typeface="Times New Roman" pitchFamily="18" charset="0"/>
                <a:cs typeface="Times New Roman" pitchFamily="18" charset="0"/>
              </a:rPr>
              <a:t>2</a:t>
            </a:r>
            <a:r>
              <a:rPr lang="en-US" sz="3200" dirty="0" smtClean="0">
                <a:latin typeface="Times New Roman" pitchFamily="18" charset="0"/>
                <a:cs typeface="Times New Roman" pitchFamily="18" charset="0"/>
              </a:rPr>
              <a:t>, PbSO</a:t>
            </a:r>
            <a:r>
              <a:rPr lang="en-US" sz="2000" dirty="0" smtClean="0">
                <a:latin typeface="Times New Roman" pitchFamily="18" charset="0"/>
                <a:cs typeface="Times New Roman" pitchFamily="18" charset="0"/>
              </a:rPr>
              <a:t>4</a:t>
            </a:r>
            <a:r>
              <a:rPr lang="en-US" sz="3200" dirty="0" smtClean="0">
                <a:latin typeface="Times New Roman" pitchFamily="18" charset="0"/>
                <a:cs typeface="Times New Roman" pitchFamily="18" charset="0"/>
              </a:rPr>
              <a:t> we </a:t>
            </a:r>
            <a:r>
              <a:rPr lang="tk-TM" sz="3200" dirty="0">
                <a:latin typeface="Times New Roman" pitchFamily="18" charset="0"/>
                <a:cs typeface="Times New Roman" pitchFamily="18" charset="0"/>
              </a:rPr>
              <a:t>ş</a:t>
            </a:r>
            <a:r>
              <a:rPr lang="en-US" sz="3200" dirty="0" smtClean="0">
                <a:latin typeface="Times New Roman" pitchFamily="18" charset="0"/>
                <a:cs typeface="Times New Roman" pitchFamily="18" charset="0"/>
              </a:rPr>
              <a:t>.m.</a:t>
            </a:r>
            <a:r>
              <a:rPr lang="tk-TM" sz="3200" dirty="0" smtClean="0">
                <a:latin typeface="Times New Roman" pitchFamily="18" charset="0"/>
                <a:cs typeface="Times New Roman" pitchFamily="18" charset="0"/>
              </a:rPr>
              <a:t/>
            </a:r>
            <a:br>
              <a:rPr lang="tk-TM" sz="3200" dirty="0" smtClean="0">
                <a:latin typeface="Times New Roman" pitchFamily="18" charset="0"/>
                <a:cs typeface="Times New Roman" pitchFamily="18" charset="0"/>
              </a:rPr>
            </a:br>
            <a:r>
              <a:rPr lang="tk-TM" sz="3200" dirty="0" smtClean="0">
                <a:latin typeface="Times New Roman" pitchFamily="18" charset="0"/>
                <a:cs typeface="Times New Roman" pitchFamily="18" charset="0"/>
              </a:rPr>
              <a:t>3. </a:t>
            </a:r>
            <a:r>
              <a:rPr lang="tk-TM" sz="3200" i="1" dirty="0">
                <a:solidFill>
                  <a:srgbClr val="FF0000"/>
                </a:solidFill>
                <a:latin typeface="Times New Roman" pitchFamily="18" charset="0"/>
                <a:cs typeface="Times New Roman" pitchFamily="18" charset="0"/>
              </a:rPr>
              <a:t>I</a:t>
            </a:r>
            <a:r>
              <a:rPr lang="tk-TM" sz="3200" i="1" dirty="0" smtClean="0">
                <a:solidFill>
                  <a:srgbClr val="FF0000"/>
                </a:solidFill>
                <a:latin typeface="Times New Roman" pitchFamily="18" charset="0"/>
                <a:cs typeface="Times New Roman" pitchFamily="18" charset="0"/>
              </a:rPr>
              <a:t>ş ýüzünde eremeýänler</a:t>
            </a:r>
            <a:r>
              <a:rPr lang="en-US" sz="3200" i="1" dirty="0" smtClean="0">
                <a:solidFill>
                  <a:srgbClr val="FF0000"/>
                </a:solidFill>
                <a:latin typeface="Times New Roman" pitchFamily="18" charset="0"/>
                <a:cs typeface="Times New Roman" pitchFamily="18" charset="0"/>
              </a:rPr>
              <a:t> </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AgCl</a:t>
            </a:r>
            <a:r>
              <a:rPr lang="en-US" sz="3200" dirty="0" smtClean="0">
                <a:latin typeface="Times New Roman" pitchFamily="18" charset="0"/>
                <a:cs typeface="Times New Roman" pitchFamily="18" charset="0"/>
              </a:rPr>
              <a:t>, BaSO</a:t>
            </a:r>
            <a:r>
              <a:rPr lang="en-US" sz="2000" dirty="0" smtClean="0">
                <a:latin typeface="Times New Roman" pitchFamily="18" charset="0"/>
                <a:cs typeface="Times New Roman" pitchFamily="18" charset="0"/>
              </a:rPr>
              <a:t>4</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PbI</a:t>
            </a:r>
            <a:r>
              <a:rPr lang="en-US" sz="3200" dirty="0" smtClean="0">
                <a:latin typeface="Times New Roman" pitchFamily="18" charset="0"/>
                <a:cs typeface="Times New Roman" pitchFamily="18" charset="0"/>
              </a:rPr>
              <a:t>, </a:t>
            </a:r>
            <a:r>
              <a:rPr lang="tk-TM" sz="3200" dirty="0">
                <a:latin typeface="Times New Roman" pitchFamily="18" charset="0"/>
                <a:cs typeface="Times New Roman" pitchFamily="18" charset="0"/>
              </a:rPr>
              <a:t>d</a:t>
            </a:r>
            <a:r>
              <a:rPr lang="tk-TM" sz="3200" dirty="0" smtClean="0">
                <a:latin typeface="Times New Roman" pitchFamily="18" charset="0"/>
                <a:cs typeface="Times New Roman" pitchFamily="18" charset="0"/>
              </a:rPr>
              <a:t>aşlar, aýna, altyn, kümüş we ş.m.</a:t>
            </a:r>
            <a:br>
              <a:rPr lang="tk-TM" sz="3200" dirty="0" smtClean="0">
                <a:latin typeface="Times New Roman" pitchFamily="18" charset="0"/>
                <a:cs typeface="Times New Roman" pitchFamily="18" charset="0"/>
              </a:rPr>
            </a:br>
            <a:r>
              <a:rPr lang="tk-TM" sz="3200" dirty="0">
                <a:latin typeface="Times New Roman" pitchFamily="18" charset="0"/>
                <a:cs typeface="Times New Roman" pitchFamily="18" charset="0"/>
              </a:rPr>
              <a:t>	</a:t>
            </a:r>
            <a:r>
              <a:rPr lang="tk-TM" sz="3200" dirty="0" smtClean="0">
                <a:latin typeface="Times New Roman" pitchFamily="18" charset="0"/>
                <a:cs typeface="Times New Roman" pitchFamily="18" charset="0"/>
              </a:rPr>
              <a:t>Suwda gowy ereýän </a:t>
            </a:r>
            <a:r>
              <a:rPr lang="tk-TM" sz="3200" dirty="0" smtClean="0">
                <a:solidFill>
                  <a:srgbClr val="FF0000"/>
                </a:solidFill>
                <a:latin typeface="Times New Roman" pitchFamily="18" charset="0"/>
                <a:cs typeface="Times New Roman" pitchFamily="18" charset="0"/>
              </a:rPr>
              <a:t>natriý hloridi </a:t>
            </a:r>
            <a:r>
              <a:rPr lang="tk-TM" sz="3200" dirty="0" smtClean="0">
                <a:latin typeface="Times New Roman" pitchFamily="18" charset="0"/>
                <a:cs typeface="Times New Roman" pitchFamily="18" charset="0"/>
              </a:rPr>
              <a:t>, </a:t>
            </a:r>
            <a:r>
              <a:rPr lang="tk-TM" sz="3200" dirty="0" smtClean="0">
                <a:solidFill>
                  <a:srgbClr val="FF0000"/>
                </a:solidFill>
                <a:latin typeface="Times New Roman" pitchFamily="18" charset="0"/>
                <a:cs typeface="Times New Roman" pitchFamily="18" charset="0"/>
              </a:rPr>
              <a:t>spirtde ýaramaz </a:t>
            </a:r>
            <a:r>
              <a:rPr lang="tk-TM" sz="3200" dirty="0" smtClean="0">
                <a:latin typeface="Times New Roman" pitchFamily="18" charset="0"/>
                <a:cs typeface="Times New Roman" pitchFamily="18" charset="0"/>
              </a:rPr>
              <a:t>ereýär ýa-da </a:t>
            </a:r>
            <a:r>
              <a:rPr lang="tk-TM" sz="3200" dirty="0" smtClean="0">
                <a:solidFill>
                  <a:srgbClr val="FF0000"/>
                </a:solidFill>
                <a:latin typeface="Times New Roman" pitchFamily="18" charset="0"/>
                <a:cs typeface="Times New Roman" pitchFamily="18" charset="0"/>
              </a:rPr>
              <a:t>iod suwda ýaramaz erese</a:t>
            </a:r>
            <a:r>
              <a:rPr lang="tk-TM" sz="3200" dirty="0" smtClean="0">
                <a:latin typeface="Times New Roman" pitchFamily="18" charset="0"/>
                <a:cs typeface="Times New Roman" pitchFamily="18" charset="0"/>
              </a:rPr>
              <a:t>, </a:t>
            </a:r>
            <a:r>
              <a:rPr lang="tk-TM" sz="3200" dirty="0" smtClean="0">
                <a:solidFill>
                  <a:srgbClr val="FF0000"/>
                </a:solidFill>
                <a:latin typeface="Times New Roman" pitchFamily="18" charset="0"/>
                <a:cs typeface="Times New Roman" pitchFamily="18" charset="0"/>
              </a:rPr>
              <a:t>benzolda gowy </a:t>
            </a:r>
            <a:r>
              <a:rPr lang="tk-TM" sz="3200" dirty="0" smtClean="0">
                <a:latin typeface="Times New Roman" pitchFamily="18" charset="0"/>
                <a:cs typeface="Times New Roman" pitchFamily="18" charset="0"/>
              </a:rPr>
              <a:t>ereýär. Bu bolsa </a:t>
            </a:r>
            <a:r>
              <a:rPr lang="tk-TM" sz="3200" dirty="0" smtClean="0">
                <a:solidFill>
                  <a:srgbClr val="FF0000"/>
                </a:solidFill>
                <a:latin typeface="Times New Roman" pitchFamily="18" charset="0"/>
                <a:cs typeface="Times New Roman" pitchFamily="18" charset="0"/>
              </a:rPr>
              <a:t>ereýjiligiň eredijiniň tebigatyna </a:t>
            </a:r>
            <a:r>
              <a:rPr lang="tk-TM" sz="3200" dirty="0" smtClean="0">
                <a:latin typeface="Times New Roman" pitchFamily="18" charset="0"/>
                <a:cs typeface="Times New Roman" pitchFamily="18" charset="0"/>
              </a:rPr>
              <a:t>hem baglylygyny görkezýär.</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140002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99392"/>
            <a:ext cx="9036496" cy="6957392"/>
          </a:xfrm>
        </p:spPr>
        <p:txBody>
          <a:bodyPr/>
          <a:lstStyle/>
          <a:p>
            <a:pPr marL="0" indent="0" algn="l">
              <a:buNone/>
            </a:pPr>
            <a:r>
              <a:rPr lang="tk-TM" sz="4400" dirty="0" smtClean="0">
                <a:latin typeface="Times New Roman" pitchFamily="18" charset="0"/>
                <a:cs typeface="Times New Roman" pitchFamily="18" charset="0"/>
              </a:rPr>
              <a:t>Emma beýleki ýagdaýlarda, haçanda erediji bilen gaty madda şeýle özara garyşmasalar, onda oňa himiki taýdan ergin diýilmeýär. Meselem suwda çägäni eretjek bolsak, çäge suwda eremeýär we ony süzmek ýa-da çökdürmek arkaly suwdan aňsatlyk bilen aýyrmak</a:t>
            </a:r>
            <a:r>
              <a:rPr lang="en-US" sz="4400" dirty="0" smtClean="0">
                <a:latin typeface="Times New Roman" pitchFamily="18" charset="0"/>
                <a:cs typeface="Times New Roman" pitchFamily="18" charset="0"/>
              </a:rPr>
              <a:t> </a:t>
            </a:r>
            <a:r>
              <a:rPr lang="tk-TM" sz="4400" dirty="0" smtClean="0">
                <a:latin typeface="Times New Roman" pitchFamily="18" charset="0"/>
                <a:cs typeface="Times New Roman" pitchFamily="18" charset="0"/>
              </a:rPr>
              <a:t>mümkin. </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endParaRPr lang="ru-RU" sz="2000" dirty="0"/>
          </a:p>
        </p:txBody>
      </p:sp>
    </p:spTree>
    <p:extLst>
      <p:ext uri="{BB962C8B-B14F-4D97-AF65-F5344CB8AC3E}">
        <p14:creationId xmlns:p14="http://schemas.microsoft.com/office/powerpoint/2010/main" val="16604157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1" y="0"/>
            <a:ext cx="9144000" cy="6237312"/>
          </a:xfrm>
        </p:spPr>
        <p:txBody>
          <a:bodyPr/>
          <a:lstStyle/>
          <a:p>
            <a:pPr marL="182880" indent="0">
              <a:buNone/>
            </a:pPr>
            <a:r>
              <a:rPr lang="tk-TM" sz="2800" dirty="0" smtClean="0"/>
              <a:t>    </a:t>
            </a:r>
            <a:r>
              <a:rPr lang="tk-TM" sz="3200" dirty="0" smtClean="0"/>
              <a:t>Bir fazadan durýan sistema </a:t>
            </a:r>
            <a:r>
              <a:rPr lang="tk-TM" sz="3200" dirty="0" smtClean="0">
                <a:solidFill>
                  <a:srgbClr val="FF0000"/>
                </a:solidFill>
              </a:rPr>
              <a:t>gomogen </a:t>
            </a:r>
            <a:r>
              <a:rPr lang="tk-TM" sz="3200" dirty="0" smtClean="0"/>
              <a:t>sistema diýilýär.</a:t>
            </a:r>
            <a:br>
              <a:rPr lang="tk-TM" sz="3200" dirty="0" smtClean="0"/>
            </a:br>
            <a:r>
              <a:rPr lang="tk-TM" sz="3200" dirty="0"/>
              <a:t>	</a:t>
            </a:r>
            <a:r>
              <a:rPr lang="tk-TM" sz="3200" dirty="0" smtClean="0"/>
              <a:t>Meselem:  </a:t>
            </a:r>
            <a:r>
              <a:rPr lang="tk-TM" sz="3200" dirty="0" smtClean="0">
                <a:solidFill>
                  <a:srgbClr val="FF0000"/>
                </a:solidFill>
              </a:rPr>
              <a:t>gaz+gaz</a:t>
            </a:r>
            <a:br>
              <a:rPr lang="tk-TM" sz="3200" dirty="0" smtClean="0">
                <a:solidFill>
                  <a:srgbClr val="FF0000"/>
                </a:solidFill>
              </a:rPr>
            </a:br>
            <a:r>
              <a:rPr lang="tk-TM" sz="3200" dirty="0">
                <a:solidFill>
                  <a:srgbClr val="FF0000"/>
                </a:solidFill>
              </a:rPr>
              <a:t>	</a:t>
            </a:r>
            <a:r>
              <a:rPr lang="tk-TM" sz="3200" dirty="0" smtClean="0">
                <a:solidFill>
                  <a:srgbClr val="FF0000"/>
                </a:solidFill>
              </a:rPr>
              <a:t>	         suwukluk+suwukluk</a:t>
            </a:r>
            <a:r>
              <a:rPr lang="tk-TM" sz="3200" dirty="0" smtClean="0"/>
              <a:t/>
            </a:r>
            <a:br>
              <a:rPr lang="tk-TM" sz="3200" dirty="0" smtClean="0"/>
            </a:br>
            <a:r>
              <a:rPr lang="tk-TM" sz="3200" dirty="0" smtClean="0"/>
              <a:t/>
            </a:r>
            <a:br>
              <a:rPr lang="tk-TM" sz="3200" dirty="0" smtClean="0"/>
            </a:br>
            <a:r>
              <a:rPr lang="tk-TM" sz="3200" dirty="0" smtClean="0"/>
              <a:t>Birnäçe fazadan durýan sistema bolsa </a:t>
            </a:r>
            <a:r>
              <a:rPr lang="tk-TM" sz="3200" dirty="0" smtClean="0">
                <a:solidFill>
                  <a:schemeClr val="accent1"/>
                </a:solidFill>
              </a:rPr>
              <a:t>geterogen</a:t>
            </a:r>
            <a:r>
              <a:rPr lang="tk-TM" sz="3200" dirty="0" smtClean="0"/>
              <a:t> sistema diýilýär. </a:t>
            </a:r>
            <a:br>
              <a:rPr lang="tk-TM" sz="3200" dirty="0" smtClean="0"/>
            </a:br>
            <a:r>
              <a:rPr lang="tk-TM" sz="3200" dirty="0"/>
              <a:t>	</a:t>
            </a:r>
            <a:r>
              <a:rPr lang="tk-TM" sz="3200" dirty="0" smtClean="0"/>
              <a:t>Meselem:  </a:t>
            </a:r>
            <a:r>
              <a:rPr lang="tk-TM" sz="3200" dirty="0" smtClean="0">
                <a:solidFill>
                  <a:schemeClr val="accent1"/>
                </a:solidFill>
              </a:rPr>
              <a:t>gaz+suwukluk</a:t>
            </a:r>
            <a:br>
              <a:rPr lang="tk-TM" sz="3200" dirty="0" smtClean="0">
                <a:solidFill>
                  <a:schemeClr val="accent1"/>
                </a:solidFill>
              </a:rPr>
            </a:br>
            <a:r>
              <a:rPr lang="tk-TM" sz="3200" dirty="0">
                <a:solidFill>
                  <a:schemeClr val="accent1"/>
                </a:solidFill>
              </a:rPr>
              <a:t> </a:t>
            </a:r>
            <a:r>
              <a:rPr lang="tk-TM" sz="3200" dirty="0" smtClean="0">
                <a:solidFill>
                  <a:schemeClr val="accent1"/>
                </a:solidFill>
              </a:rPr>
              <a:t>                      gaz+gaty madda</a:t>
            </a:r>
            <a:br>
              <a:rPr lang="tk-TM" sz="3200" dirty="0" smtClean="0">
                <a:solidFill>
                  <a:schemeClr val="accent1"/>
                </a:solidFill>
              </a:rPr>
            </a:br>
            <a:r>
              <a:rPr lang="tk-TM" sz="3200" dirty="0">
                <a:solidFill>
                  <a:schemeClr val="accent1"/>
                </a:solidFill>
              </a:rPr>
              <a:t> </a:t>
            </a:r>
            <a:r>
              <a:rPr lang="tk-TM" sz="3200" dirty="0" smtClean="0">
                <a:solidFill>
                  <a:schemeClr val="accent1"/>
                </a:solidFill>
              </a:rPr>
              <a:t>                      suwukluk+gaty madda</a:t>
            </a:r>
            <a:endParaRPr lang="ru-RU" sz="3200" dirty="0">
              <a:solidFill>
                <a:schemeClr val="accent1"/>
              </a:solidFill>
            </a:endParaRPr>
          </a:p>
        </p:txBody>
      </p:sp>
    </p:spTree>
    <p:extLst>
      <p:ext uri="{BB962C8B-B14F-4D97-AF65-F5344CB8AC3E}">
        <p14:creationId xmlns:p14="http://schemas.microsoft.com/office/powerpoint/2010/main" val="8623179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1" y="0"/>
            <a:ext cx="7128792" cy="6381328"/>
          </a:xfrm>
        </p:spPr>
        <p:txBody>
          <a:bodyPr/>
          <a:lstStyle/>
          <a:p>
            <a:pPr algn="l"/>
            <a:r>
              <a:rPr lang="tk-TM" dirty="0" smtClean="0"/>
              <a:t>Erginler agregat          	haly boýunça	</a:t>
            </a:r>
            <a:r>
              <a:rPr lang="en-US" dirty="0" smtClean="0"/>
              <a:t>:</a:t>
            </a:r>
            <a:r>
              <a:rPr lang="tk-TM" dirty="0" smtClean="0"/>
              <a:t>	 </a:t>
            </a:r>
            <a:r>
              <a:rPr lang="en-US" dirty="0" smtClean="0"/>
              <a:t/>
            </a:r>
            <a:br>
              <a:rPr lang="en-US" dirty="0" smtClean="0"/>
            </a:br>
            <a:r>
              <a:rPr lang="tk-TM" dirty="0" smtClean="0">
                <a:solidFill>
                  <a:srgbClr val="FF0000"/>
                </a:solidFill>
              </a:rPr>
              <a:t>gaz, </a:t>
            </a:r>
            <a:r>
              <a:rPr lang="en-US" dirty="0" smtClean="0">
                <a:solidFill>
                  <a:srgbClr val="FF0000"/>
                </a:solidFill>
              </a:rPr>
              <a:t/>
            </a:r>
            <a:br>
              <a:rPr lang="en-US" dirty="0" smtClean="0">
                <a:solidFill>
                  <a:srgbClr val="FF0000"/>
                </a:solidFill>
              </a:rPr>
            </a:br>
            <a:r>
              <a:rPr lang="tk-TM" dirty="0" smtClean="0">
                <a:solidFill>
                  <a:srgbClr val="FF0000"/>
                </a:solidFill>
              </a:rPr>
              <a:t>suwuk</a:t>
            </a:r>
            <a:r>
              <a:rPr lang="en-US" dirty="0" smtClean="0">
                <a:solidFill>
                  <a:srgbClr val="FF0000"/>
                </a:solidFill>
              </a:rPr>
              <a:t/>
            </a:r>
            <a:br>
              <a:rPr lang="en-US" dirty="0" smtClean="0">
                <a:solidFill>
                  <a:srgbClr val="FF0000"/>
                </a:solidFill>
              </a:rPr>
            </a:br>
            <a:r>
              <a:rPr lang="tk-TM" dirty="0" smtClean="0">
                <a:solidFill>
                  <a:srgbClr val="FF0000"/>
                </a:solidFill>
              </a:rPr>
              <a:t>gaty</a:t>
            </a:r>
            <a:r>
              <a:rPr lang="tk-TM" dirty="0" smtClean="0"/>
              <a:t> 	 </a:t>
            </a:r>
            <a:r>
              <a:rPr lang="en-US" dirty="0" smtClean="0"/>
              <a:t/>
            </a:r>
            <a:br>
              <a:rPr lang="en-US" dirty="0" smtClean="0"/>
            </a:br>
            <a:r>
              <a:rPr lang="tk-TM" dirty="0" smtClean="0"/>
              <a:t> </a:t>
            </a:r>
            <a:r>
              <a:rPr lang="en-US" dirty="0" smtClean="0"/>
              <a:t/>
            </a:r>
            <a:br>
              <a:rPr lang="en-US" dirty="0" smtClean="0"/>
            </a:br>
            <a:r>
              <a:rPr lang="tk-TM" dirty="0" smtClean="0"/>
              <a:t>halda bolup      		 bilerler.</a:t>
            </a:r>
            <a:endParaRPr lang="ru-RU" dirty="0"/>
          </a:p>
        </p:txBody>
      </p:sp>
    </p:spTree>
    <p:extLst>
      <p:ext uri="{BB962C8B-B14F-4D97-AF65-F5344CB8AC3E}">
        <p14:creationId xmlns:p14="http://schemas.microsoft.com/office/powerpoint/2010/main" val="2896004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0" y="-27384"/>
            <a:ext cx="9144000" cy="6552728"/>
          </a:xfrm>
        </p:spPr>
        <p:txBody>
          <a:bodyPr/>
          <a:lstStyle/>
          <a:p>
            <a:r>
              <a:rPr lang="tk-TM" sz="3600" dirty="0" smtClean="0">
                <a:solidFill>
                  <a:srgbClr val="FF0000"/>
                </a:solidFill>
              </a:rPr>
              <a:t>Gaz halyndaky erginlere,</a:t>
            </a:r>
            <a:r>
              <a:rPr lang="tk-TM" sz="3600" dirty="0" smtClean="0"/>
              <a:t> meselem </a:t>
            </a:r>
            <a:r>
              <a:rPr lang="tk-TM" sz="3600" dirty="0" smtClean="0">
                <a:solidFill>
                  <a:srgbClr val="FFFF00"/>
                </a:solidFill>
              </a:rPr>
              <a:t>howa</a:t>
            </a:r>
            <a:r>
              <a:rPr lang="tk-TM" sz="3600" dirty="0" smtClean="0"/>
              <a:t> (78%</a:t>
            </a:r>
            <a:r>
              <a:rPr lang="tk-TM" sz="3600" dirty="0" smtClean="0">
                <a:solidFill>
                  <a:srgbClr val="FFC000"/>
                </a:solidFill>
              </a:rPr>
              <a:t> Azot</a:t>
            </a:r>
            <a:r>
              <a:rPr lang="tk-TM" sz="3600" dirty="0" smtClean="0"/>
              <a:t>, 21% </a:t>
            </a:r>
            <a:r>
              <a:rPr lang="tk-TM" sz="3600" dirty="0" smtClean="0">
                <a:solidFill>
                  <a:srgbClr val="FFC000"/>
                </a:solidFill>
              </a:rPr>
              <a:t>O</a:t>
            </a:r>
            <a:r>
              <a:rPr lang="tk-TM" sz="1800" dirty="0" smtClean="0">
                <a:solidFill>
                  <a:srgbClr val="FFC000"/>
                </a:solidFill>
              </a:rPr>
              <a:t>2</a:t>
            </a:r>
            <a:r>
              <a:rPr lang="tk-TM" sz="3600" dirty="0" smtClean="0"/>
              <a:t>, we galan 1% bolsa </a:t>
            </a:r>
            <a:r>
              <a:rPr lang="tk-TM" sz="3600" dirty="0" smtClean="0">
                <a:solidFill>
                  <a:srgbClr val="FFC000"/>
                </a:solidFill>
              </a:rPr>
              <a:t>beýleki gazlar</a:t>
            </a:r>
            <a:r>
              <a:rPr lang="tk-TM" sz="3600" dirty="0" smtClean="0"/>
              <a:t>).</a:t>
            </a:r>
            <a:r>
              <a:rPr lang="en-US" sz="3600" dirty="0" smtClean="0"/>
              <a:t/>
            </a:r>
            <a:br>
              <a:rPr lang="en-US" sz="3600" dirty="0" smtClean="0"/>
            </a:br>
            <a:r>
              <a:rPr lang="tk-TM" sz="3600" dirty="0" smtClean="0"/>
              <a:t/>
            </a:r>
            <a:br>
              <a:rPr lang="tk-TM" sz="3600" dirty="0" smtClean="0"/>
            </a:br>
            <a:r>
              <a:rPr lang="tk-TM" sz="3600" dirty="0" smtClean="0">
                <a:solidFill>
                  <a:srgbClr val="FF0000"/>
                </a:solidFill>
              </a:rPr>
              <a:t>Suwuk erginlere kölleriň,</a:t>
            </a:r>
            <a:r>
              <a:rPr lang="tk-TM" sz="3600" dirty="0" smtClean="0"/>
              <a:t> deňizleriň minerallaşan suwlary, ýerasty duzly suwlar we beýl</a:t>
            </a:r>
            <a:r>
              <a:rPr lang="en-US" sz="3600" dirty="0" smtClean="0"/>
              <a:t>e</a:t>
            </a:r>
            <a:r>
              <a:rPr lang="tk-TM" sz="3600" dirty="0" smtClean="0"/>
              <a:t>kiler degişlidir.</a:t>
            </a:r>
            <a:r>
              <a:rPr lang="en-US" sz="3600" dirty="0" smtClean="0"/>
              <a:t/>
            </a:r>
            <a:br>
              <a:rPr lang="en-US" sz="3600" dirty="0" smtClean="0"/>
            </a:br>
            <a:r>
              <a:rPr lang="tk-TM" sz="3600" dirty="0" smtClean="0"/>
              <a:t/>
            </a:r>
            <a:br>
              <a:rPr lang="tk-TM" sz="3600" dirty="0" smtClean="0"/>
            </a:br>
            <a:r>
              <a:rPr lang="tk-TM" sz="3600" dirty="0" smtClean="0">
                <a:solidFill>
                  <a:schemeClr val="accent6"/>
                </a:solidFill>
              </a:rPr>
              <a:t>Gaty haldaky erginlere </a:t>
            </a:r>
            <a:r>
              <a:rPr lang="tk-TM" sz="3600" dirty="0" smtClean="0"/>
              <a:t>her hili splawlar, polat, çoýun we we beýlekiler degişlidir</a:t>
            </a:r>
            <a:r>
              <a:rPr lang="tk-TM" sz="3200" dirty="0" smtClean="0"/>
              <a:t>.</a:t>
            </a:r>
            <a:endParaRPr lang="ru-RU" sz="3200" dirty="0"/>
          </a:p>
        </p:txBody>
      </p:sp>
    </p:spTree>
    <p:extLst>
      <p:ext uri="{BB962C8B-B14F-4D97-AF65-F5344CB8AC3E}">
        <p14:creationId xmlns:p14="http://schemas.microsoft.com/office/powerpoint/2010/main" val="1477961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5517232"/>
          </a:xfrm>
        </p:spPr>
        <p:txBody>
          <a:bodyPr/>
          <a:lstStyle/>
          <a:p>
            <a:pPr marL="0" indent="0" algn="l">
              <a:buNone/>
            </a:pPr>
            <a:r>
              <a:rPr lang="en-US" sz="2800" dirty="0">
                <a:latin typeface="Times New Roman" pitchFamily="18" charset="0"/>
                <a:cs typeface="Times New Roman" pitchFamily="18" charset="0"/>
              </a:rPr>
              <a:t>	</a:t>
            </a:r>
            <a:r>
              <a:rPr lang="tk-TM" sz="3600" dirty="0" smtClean="0">
                <a:latin typeface="Times New Roman" pitchFamily="18" charset="0"/>
                <a:cs typeface="Times New Roman" pitchFamily="18" charset="0"/>
              </a:rPr>
              <a:t>Tebigatda </a:t>
            </a:r>
            <a:r>
              <a:rPr lang="tk-TM" sz="3600" dirty="0">
                <a:latin typeface="Times New Roman" pitchFamily="18" charset="0"/>
                <a:cs typeface="Times New Roman" pitchFamily="18" charset="0"/>
              </a:rPr>
              <a:t> maddalar diňe </a:t>
            </a:r>
            <a:r>
              <a:rPr lang="tk-TM" sz="3600" dirty="0" smtClean="0">
                <a:latin typeface="Times New Roman" pitchFamily="18" charset="0"/>
                <a:cs typeface="Times New Roman" pitchFamily="18" charset="0"/>
              </a:rPr>
              <a:t>sap bir maddalardan durmaýar diýen ýaly. Ähli maddalar näçe arassa bolsalar hem başga maddalaryň, garyndysyny azda-kände özünde saklaýarlar.</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tk-TM" sz="3600" dirty="0" smtClean="0">
                <a:latin typeface="Times New Roman" pitchFamily="18" charset="0"/>
                <a:cs typeface="Times New Roman" pitchFamily="18" charset="0"/>
              </a:rPr>
              <a:t/>
            </a:r>
            <a:br>
              <a:rPr lang="tk-TM" sz="3600" dirty="0" smtClean="0">
                <a:latin typeface="Times New Roman" pitchFamily="18" charset="0"/>
                <a:cs typeface="Times New Roman" pitchFamily="18" charset="0"/>
              </a:rPr>
            </a:br>
            <a:r>
              <a:rPr lang="tk-TM" sz="3600" dirty="0">
                <a:latin typeface="Times New Roman" pitchFamily="18" charset="0"/>
                <a:cs typeface="Times New Roman" pitchFamily="18" charset="0"/>
              </a:rPr>
              <a:t>	</a:t>
            </a:r>
            <a:r>
              <a:rPr lang="tk-TM" sz="3600" dirty="0" smtClean="0">
                <a:latin typeface="Times New Roman" pitchFamily="18" charset="0"/>
                <a:cs typeface="Times New Roman" pitchFamily="18" charset="0"/>
              </a:rPr>
              <a:t>Organiki däl himiýada,</a:t>
            </a:r>
            <a:r>
              <a:rPr lang="tk-TM" sz="3600" dirty="0">
                <a:latin typeface="Times New Roman" pitchFamily="18" charset="0"/>
                <a:cs typeface="Times New Roman" pitchFamily="18" charset="0"/>
              </a:rPr>
              <a:t> köplenç,</a:t>
            </a:r>
            <a:r>
              <a:rPr lang="tk-TM" sz="3600" dirty="0" smtClean="0">
                <a:latin typeface="Times New Roman" pitchFamily="18" charset="0"/>
                <a:cs typeface="Times New Roman" pitchFamily="18" charset="0"/>
              </a:rPr>
              <a:t> </a:t>
            </a:r>
            <a:r>
              <a:rPr lang="tk-TM" sz="3600" dirty="0" smtClean="0">
                <a:solidFill>
                  <a:srgbClr val="FF0000"/>
                </a:solidFill>
                <a:latin typeface="Times New Roman" pitchFamily="18" charset="0"/>
                <a:cs typeface="Times New Roman" pitchFamily="18" charset="0"/>
              </a:rPr>
              <a:t>erediji hökmünde suw </a:t>
            </a:r>
            <a:r>
              <a:rPr lang="tk-TM" sz="3600" dirty="0" smtClean="0">
                <a:latin typeface="Times New Roman" pitchFamily="18" charset="0"/>
                <a:cs typeface="Times New Roman" pitchFamily="18" charset="0"/>
              </a:rPr>
              <a:t>ulanylýar. Şonuň üçin biz </a:t>
            </a:r>
            <a:r>
              <a:rPr lang="tk-TM" sz="3600" dirty="0" smtClean="0">
                <a:solidFill>
                  <a:srgbClr val="FF0000"/>
                </a:solidFill>
                <a:latin typeface="Times New Roman" pitchFamily="18" charset="0"/>
                <a:cs typeface="Times New Roman" pitchFamily="18" charset="0"/>
              </a:rPr>
              <a:t>suw erginlerine </a:t>
            </a:r>
            <a:r>
              <a:rPr lang="tk-TM" sz="3600" dirty="0" smtClean="0">
                <a:latin typeface="Times New Roman" pitchFamily="18" charset="0"/>
                <a:cs typeface="Times New Roman" pitchFamily="18" charset="0"/>
              </a:rPr>
              <a:t>seretjekdiris.</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21109513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6093296"/>
          </a:xfrm>
        </p:spPr>
        <p:txBody>
          <a:bodyPr/>
          <a:lstStyle/>
          <a:p>
            <a:pPr algn="l"/>
            <a:r>
              <a:rPr lang="tk-TM" sz="3600" dirty="0" smtClean="0"/>
              <a:t>Erginde </a:t>
            </a:r>
            <a:r>
              <a:rPr lang="tk-TM" sz="3600" dirty="0" smtClean="0">
                <a:solidFill>
                  <a:srgbClr val="FF0000"/>
                </a:solidFill>
              </a:rPr>
              <a:t>eredilen maddanyň görkezijisi </a:t>
            </a:r>
            <a:r>
              <a:rPr lang="tk-TM" sz="3600" dirty="0" smtClean="0"/>
              <a:t>hökmünde </a:t>
            </a:r>
            <a:r>
              <a:rPr lang="tk-TM" sz="3600" dirty="0" smtClean="0">
                <a:solidFill>
                  <a:srgbClr val="FF0000"/>
                </a:solidFill>
              </a:rPr>
              <a:t>konsentrasiýa</a:t>
            </a:r>
            <a:r>
              <a:rPr lang="tk-TM" sz="3600" dirty="0" smtClean="0"/>
              <a:t> diýilýän düşünje ulanylýar.</a:t>
            </a:r>
            <a:br>
              <a:rPr lang="tk-TM" sz="3600" dirty="0" smtClean="0"/>
            </a:br>
            <a:r>
              <a:rPr lang="tk-TM" sz="3600" dirty="0" smtClean="0"/>
              <a:t/>
            </a:r>
            <a:br>
              <a:rPr lang="tk-TM" sz="3600" dirty="0" smtClean="0"/>
            </a:br>
            <a:r>
              <a:rPr lang="tk-TM" sz="3600" i="1" dirty="0" smtClean="0">
                <a:solidFill>
                  <a:schemeClr val="accent1">
                    <a:lumMod val="75000"/>
                  </a:schemeClr>
                </a:solidFill>
              </a:rPr>
              <a:t>Erginiň konsentrasiýasy diýilip, erginiň </a:t>
            </a:r>
            <a:r>
              <a:rPr lang="tk-TM" sz="3600" i="1" dirty="0" smtClean="0">
                <a:solidFill>
                  <a:srgbClr val="FF0000"/>
                </a:solidFill>
              </a:rPr>
              <a:t>göwrüm</a:t>
            </a:r>
            <a:r>
              <a:rPr lang="tk-TM" sz="3600" i="1" dirty="0" smtClean="0">
                <a:solidFill>
                  <a:schemeClr val="accent1">
                    <a:lumMod val="75000"/>
                  </a:schemeClr>
                </a:solidFill>
              </a:rPr>
              <a:t> (ýa-da </a:t>
            </a:r>
            <a:r>
              <a:rPr lang="tk-TM" sz="3600" i="1" dirty="0" smtClean="0">
                <a:solidFill>
                  <a:srgbClr val="FF0000"/>
                </a:solidFill>
              </a:rPr>
              <a:t>agram</a:t>
            </a:r>
            <a:r>
              <a:rPr lang="tk-TM" sz="3600" i="1" dirty="0" smtClean="0">
                <a:solidFill>
                  <a:schemeClr val="accent1">
                    <a:lumMod val="75000"/>
                  </a:schemeClr>
                </a:solidFill>
              </a:rPr>
              <a:t>) birliginde </a:t>
            </a:r>
            <a:r>
              <a:rPr lang="tk-TM" sz="3600" i="1" dirty="0" smtClean="0">
                <a:solidFill>
                  <a:srgbClr val="FF0000"/>
                </a:solidFill>
              </a:rPr>
              <a:t>eredilen maddanyň mukdaryna </a:t>
            </a:r>
            <a:r>
              <a:rPr lang="tk-TM" sz="3600" i="1" dirty="0" smtClean="0">
                <a:solidFill>
                  <a:schemeClr val="accent1">
                    <a:lumMod val="75000"/>
                  </a:schemeClr>
                </a:solidFill>
              </a:rPr>
              <a:t>aýdylýar.</a:t>
            </a:r>
            <a:endParaRPr lang="ru-RU" sz="3600" i="1" dirty="0">
              <a:solidFill>
                <a:schemeClr val="accent1">
                  <a:lumMod val="75000"/>
                </a:schemeClr>
              </a:solidFill>
            </a:endParaRPr>
          </a:p>
        </p:txBody>
      </p:sp>
    </p:spTree>
    <p:extLst>
      <p:ext uri="{BB962C8B-B14F-4D97-AF65-F5344CB8AC3E}">
        <p14:creationId xmlns:p14="http://schemas.microsoft.com/office/powerpoint/2010/main" val="15144267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6957392"/>
          </a:xfrm>
        </p:spPr>
        <p:txBody>
          <a:bodyPr/>
          <a:lstStyle/>
          <a:p>
            <a:pPr algn="l"/>
            <a:r>
              <a:rPr lang="tk-TM" sz="3200" dirty="0">
                <a:latin typeface="Times New Roman" pitchFamily="18" charset="0"/>
                <a:cs typeface="Times New Roman" pitchFamily="18" charset="0"/>
              </a:rPr>
              <a:t> </a:t>
            </a:r>
            <a:r>
              <a:rPr lang="tk-TM" sz="3200" dirty="0" smtClean="0">
                <a:latin typeface="Times New Roman" pitchFamily="18" charset="0"/>
                <a:cs typeface="Times New Roman" pitchFamily="18" charset="0"/>
              </a:rPr>
              <a:t>      </a:t>
            </a:r>
            <a:r>
              <a:rPr lang="tk-TM" sz="4000" dirty="0" smtClean="0">
                <a:latin typeface="Times New Roman" pitchFamily="18" charset="0"/>
                <a:cs typeface="Times New Roman" pitchFamily="18" charset="0"/>
              </a:rPr>
              <a:t>Ýokary konsentrasiýaly erginlere </a:t>
            </a:r>
            <a:r>
              <a:rPr lang="tk-TM" sz="4000" dirty="0" smtClean="0">
                <a:solidFill>
                  <a:srgbClr val="FF0000"/>
                </a:solidFill>
                <a:latin typeface="Times New Roman" pitchFamily="18" charset="0"/>
                <a:cs typeface="Times New Roman" pitchFamily="18" charset="0"/>
              </a:rPr>
              <a:t>konsentrirlenen</a:t>
            </a:r>
            <a:r>
              <a:rPr lang="tk-TM" sz="4000" dirty="0" smtClean="0">
                <a:latin typeface="Times New Roman" pitchFamily="18" charset="0"/>
                <a:cs typeface="Times New Roman" pitchFamily="18" charset="0"/>
              </a:rPr>
              <a:t>, pes konsentrasiýaly erginlere bolsa </a:t>
            </a:r>
            <a:r>
              <a:rPr lang="tk-TM" sz="4000" dirty="0" smtClean="0">
                <a:solidFill>
                  <a:srgbClr val="FF0000"/>
                </a:solidFill>
                <a:latin typeface="Times New Roman" pitchFamily="18" charset="0"/>
                <a:cs typeface="Times New Roman" pitchFamily="18" charset="0"/>
              </a:rPr>
              <a:t>gowşadylan</a:t>
            </a:r>
            <a:r>
              <a:rPr lang="tk-TM" sz="4000" dirty="0" smtClean="0">
                <a:latin typeface="Times New Roman" pitchFamily="18" charset="0"/>
                <a:cs typeface="Times New Roman" pitchFamily="18" charset="0"/>
              </a:rPr>
              <a:t> erginler diýilýär.</a:t>
            </a:r>
            <a:br>
              <a:rPr lang="tk-TM" sz="4000" dirty="0" smtClean="0">
                <a:latin typeface="Times New Roman" pitchFamily="18" charset="0"/>
                <a:cs typeface="Times New Roman" pitchFamily="18" charset="0"/>
              </a:rPr>
            </a:br>
            <a:r>
              <a:rPr lang="tk-TM" sz="4000" dirty="0" smtClean="0">
                <a:latin typeface="Times New Roman" pitchFamily="18" charset="0"/>
                <a:cs typeface="Times New Roman" pitchFamily="18" charset="0"/>
              </a:rPr>
              <a:t>	Şeýle hem eredilen maddanyň mukdaryna görä ergin </a:t>
            </a:r>
            <a:r>
              <a:rPr lang="tk-TM" sz="4000" dirty="0" smtClean="0">
                <a:solidFill>
                  <a:srgbClr val="FF0000"/>
                </a:solidFill>
                <a:latin typeface="Times New Roman" pitchFamily="18" charset="0"/>
                <a:cs typeface="Times New Roman" pitchFamily="18" charset="0"/>
              </a:rPr>
              <a:t>doýmadyk</a:t>
            </a:r>
            <a:r>
              <a:rPr lang="tk-TM" sz="4000" dirty="0" smtClean="0">
                <a:latin typeface="Times New Roman" pitchFamily="18" charset="0"/>
                <a:cs typeface="Times New Roman" pitchFamily="18" charset="0"/>
              </a:rPr>
              <a:t>, </a:t>
            </a:r>
            <a:r>
              <a:rPr lang="tk-TM" sz="4000" dirty="0" smtClean="0">
                <a:solidFill>
                  <a:srgbClr val="FF0000"/>
                </a:solidFill>
                <a:latin typeface="Times New Roman" pitchFamily="18" charset="0"/>
                <a:cs typeface="Times New Roman" pitchFamily="18" charset="0"/>
              </a:rPr>
              <a:t>doýgun </a:t>
            </a:r>
            <a:r>
              <a:rPr lang="tk-TM" sz="4000" dirty="0" smtClean="0">
                <a:latin typeface="Times New Roman" pitchFamily="18" charset="0"/>
                <a:cs typeface="Times New Roman" pitchFamily="18" charset="0"/>
              </a:rPr>
              <a:t>we </a:t>
            </a:r>
            <a:r>
              <a:rPr lang="tk-TM" sz="4000" dirty="0" smtClean="0">
                <a:solidFill>
                  <a:srgbClr val="FF0000"/>
                </a:solidFill>
                <a:latin typeface="Times New Roman" pitchFamily="18" charset="0"/>
                <a:cs typeface="Times New Roman" pitchFamily="18" charset="0"/>
              </a:rPr>
              <a:t>aşa doýgun </a:t>
            </a:r>
            <a:r>
              <a:rPr lang="tk-TM" sz="4000" dirty="0" smtClean="0">
                <a:latin typeface="Times New Roman" pitchFamily="18" charset="0"/>
                <a:cs typeface="Times New Roman" pitchFamily="18" charset="0"/>
              </a:rPr>
              <a:t>erginlere bölünýärler.</a:t>
            </a:r>
            <a:endParaRPr lang="ru-RU" sz="4000" dirty="0">
              <a:latin typeface="Times New Roman" pitchFamily="18" charset="0"/>
              <a:cs typeface="Times New Roman" pitchFamily="18" charset="0"/>
            </a:endParaRPr>
          </a:p>
        </p:txBody>
      </p:sp>
    </p:spTree>
    <p:extLst>
      <p:ext uri="{BB962C8B-B14F-4D97-AF65-F5344CB8AC3E}">
        <p14:creationId xmlns:p14="http://schemas.microsoft.com/office/powerpoint/2010/main" val="78327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1311</TotalTime>
  <Words>499</Words>
  <Application>Microsoft Office PowerPoint</Application>
  <PresentationFormat>Экран (4:3)</PresentationFormat>
  <Paragraphs>56</Paragraphs>
  <Slides>22</Slides>
  <Notes>4</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22</vt:i4>
      </vt:variant>
    </vt:vector>
  </HeadingPairs>
  <TitlesOfParts>
    <vt:vector size="30" baseType="lpstr">
      <vt:lpstr>Bernard MT Condensed</vt:lpstr>
      <vt:lpstr>Calibri</vt:lpstr>
      <vt:lpstr>Franklin Gothic Heavy</vt:lpstr>
      <vt:lpstr>Georgia</vt:lpstr>
      <vt:lpstr>Times New Roman</vt:lpstr>
      <vt:lpstr>Trebuchet MS</vt:lpstr>
      <vt:lpstr>Viner Hand ITC</vt:lpstr>
      <vt:lpstr>Воздушный поток</vt:lpstr>
      <vt:lpstr>02.04. 2018ý.  Tema: Erginler  Meýilnama: 1. Gomogen we geterogen ulgamlar. 2. Erginleriň görnüşleri we                         häsiýetleri. 3. Erginleriň konsentrasiýalarynyň     aňladylyşynyň dürli görnüşleri. 4. Ereýjilik.                            </vt:lpstr>
      <vt:lpstr>Презентация PowerPoint</vt:lpstr>
      <vt:lpstr>Emma beýleki ýagdaýlarda, haçanda erediji bilen gaty madda şeýle özara garyşmasalar, onda oňa himiki taýdan ergin diýilmeýär. Meselem suwda çägäni eretjek bolsak, çäge suwda eremeýär we ony süzmek ýa-da çökdürmek arkaly suwdan aňsatlyk bilen aýyrmak mümkin.     </vt:lpstr>
      <vt:lpstr>    Bir fazadan durýan sistema gomogen sistema diýilýär.  Meselem:  gaz+gaz            suwukluk+suwukluk  Birnäçe fazadan durýan sistema bolsa geterogen sistema diýilýär.   Meselem:  gaz+suwukluk                        gaz+gaty madda                        suwukluk+gaty madda</vt:lpstr>
      <vt:lpstr>Erginler agregat           haly boýunça :   gaz,  suwuk gaty      halda bolup         bilerler.</vt:lpstr>
      <vt:lpstr>Gaz halyndaky erginlere, meselem howa (78% Azot, 21% O2, we galan 1% bolsa beýleki gazlar).  Suwuk erginlere kölleriň, deňizleriň minerallaşan suwlary, ýerasty duzly suwlar we beýlekiler degişlidir.  Gaty haldaky erginlere her hili splawlar, polat, çoýun we we beýlekiler degişlidir.</vt:lpstr>
      <vt:lpstr> Tebigatda  maddalar diňe sap bir maddalardan durmaýar diýen ýaly. Ähli maddalar näçe arassa bolsalar hem başga maddalaryň, garyndysyny azda-kände özünde saklaýarlar.   Organiki däl himiýada, köplenç, erediji hökmünde suw ulanylýar. Şonuň üçin biz suw erginlerine seretjekdiris.</vt:lpstr>
      <vt:lpstr>Erginde eredilen maddanyň görkezijisi hökmünde konsentrasiýa diýilýän düşünje ulanylýar.  Erginiň konsentrasiýasy diýilip, erginiň göwrüm (ýa-da agram) birliginde eredilen maddanyň mukdaryna aýdylýar.</vt:lpstr>
      <vt:lpstr>       Ýokary konsentrasiýaly erginlere konsentrirlenen, pes konsentrasiýaly erginlere bolsa gowşadylan erginler diýilýär.  Şeýle hem eredilen maddanyň mukdaryna görä ergin doýmadyk, doýgun we aşa doýgun erginlere bölünýärler.</vt:lpstr>
      <vt:lpstr>    Erginleriň görnüşleri:       1. Doýgun däl ergin 2. Doýgun ergin       3. Aşa doýgun ergin         25g NaCl /100g H2O       doýmadyk ergin 36g NaCl /100g H2O       doýan ergin       38g NaCl /100g H2O       aşa doýan ergin </vt:lpstr>
      <vt:lpstr>  Eredilen maddanyň ereýjiliginden pes mukdarda suwda eredilip taýýarlanan ergine doýmadyk ergin  aýdylýar. Meselem NaCl duzunyň 100 g suwdaky ereýjiligi 36 g. Eger-de suwuň 100 gramyna 36 gramdan az NaCl goşulup ergin taýýarlanan bolsa, onda şol ergine doýmadyk ergin bolýar.   </vt:lpstr>
      <vt:lpstr>  Erginleriň konsentrasiýalarynyň aňladylyşy. Erginleriň konsentrasiýalary agram ýa-da göwrüm birliklerinde aňladylýar.  Agram birliginde prosent, molýal konsentrasiýalary.  Göwrüm birliginde bolsa molýar we normal (ekwiwalent) konsentrasiýalar degişlidirler. Bulardan tejribede iň köp ulanylýany prosent konsentrasiýasydyr.</vt:lpstr>
      <vt:lpstr>Erginiň prosent konsentrasiýasy (C%) - bu 100 gram erginde eredilen maddanyň mukdar bölegi.   Meselem 5%-li NaCl diýmek, şol erginiň 100 gramynda 5 g NaCl we 95 g suw bar diýildigidir. Şeýle hem erginiň we eredijiniň mukdary mg, g, kg, tonna massa birliklerinde bolup biler. </vt:lpstr>
      <vt:lpstr>Belli bir prosent konsentrasiýaly ergin taýýarlamak üçin proporsiýa düzmeklikden peýdalanylyp bilner. Aýdaly 250 g 10%-li NaCl erginini taýýarlamaly diýeliň. Munuň üçin ilki eredilýan maddanyň mukdaryny tapalyň onuň üçin şeýle proporsiýa düzýäris:         100 g erginde ---------------10 g NaCl bar         250 g erginde ---------------X g NaCl bolmaly                    X =                 = 25 g diýmek, 25 g NaCl almaly. Onda ony eretmäge gerek suwuň mukdary deňdir:                   250 - 25 = 225 g. H2O gerek bolar</vt:lpstr>
      <vt:lpstr>Erginiň prosent konsentrasiýasy (C%) Şu formula bilen           tapylýar:                           C% = m ·100            G      m - eredilen maddanyň massasy. G –erginiň massasy.  Bu formulanyň üsti bilen, gerek bolan halatynda m we G tapylyp bilner:         m =  C% · G     ;      G = m · 100                      100                          C%</vt:lpstr>
      <vt:lpstr>Adatça erginleriň konsentrasiýasy ulaldygyça olaryň dykyzlygy hem artýar. Käbir maddalaryň erginleriniň dürli prosent konsentrasiýalary we dykyzlyklary aşakda getirilendir.    </vt:lpstr>
      <vt:lpstr>  Agram konsentrasiýalaryna molýal konsentrasiýasy hem degişlidir. Molýal konsentrasiýasy (m) – bu eredilen maddanyň mukdarynyň eredijiniň mukdaryna bolan gatnaşygydyr. Adatça ol 1000 g eredijä (suwa) dogry gelýän eredilen maddanyň molunyň sanyny görkezýär. Konsentrasiýanyň bu görnüşi durmuşda seýrek ulanylýar. Himiýa tejribesinde, köplenç, göwrüm konsentrasiýalary bolan molýar we normal konsentrasiýalary giňden ulanylýar.</vt:lpstr>
      <vt:lpstr>Molýar konsentrasiýa M (mol/l) – bu 1 litr erginde eredilen maddanyň molunyň sanydyr. Ol aşakdaky formula boýunça hasaplanýar:               M = m*1000 / MM*V     ýa-da   CM = m / MM*V   M - erginiň molýarlygy m - eredilen maddanyň massasy, g MM - şol maddanyň molekulýar massasy V - erginiň berlen göwrümi , ml-de ýa-da litrde Meselem, NaCl ergininiň 500 ml-de 58,5 g NaCl bar bolsa şol erginiň molýarlygy näçe? Ýokardaky formula boýunça:       M = m*1000/MM*V =  58,5*1000 / 58,5*500=2 mol/l</vt:lpstr>
      <vt:lpstr>Erginiň normal konsentrasiýasy (N) – bu erginiň 1 litrinde eredilen maddanyň ekwiwalentiniň sanydyr. Şonuň üçin oňa başgaça erginiň ekwiwalent konsentrasiýasy hem diýilýär. Ol aşakdaky formula boýunça kesgitlenýär:             N = m*1000 / E*V     ýa-da     CN  = m / E*V N – erginiň normallygy, g-ekw/l. m – eredilen maddanyň massasy. E – onuň ekwiwalenti. V – erginiň berlen göwrümi, ml-de ýa-da litrde.  Meselem: 500 ml erginde 98 g H2SO4 bar bolsa onda şol erginiň normallygy näçe? Onda formula boýunça:        N= m*1000/E*V =  98*1000/49*500=4 g-ekw/l</vt:lpstr>
      <vt:lpstr>Ereyjilik. Ähli maddalaryň suwda ereýjiligi birmeňzeş däldir. Meselem, aşgar, aşgar-yer metallarynyň hloridleri, nitratlary suwda örän gowy ereýärler. Emma käbir maddalar, meselem, II toparyň metallarynyň fosfatlary, silikatlary, ftoridleri suwda juda pes ereýärler. Beýleki maddalaryň ereýjiligi bolsa, aralyk ýagdaýy eýeleýärler.   Maddanyň ereýjiligi, köplenç, 100 g suw üçin ýörite sorag - jogap (sprawoçniklerde) kitapçalarynda berilýär. </vt:lpstr>
      <vt:lpstr>Maddanyň tebigatyna baglylykda ereýjiligiň aşakdaky ýagdaýlary (görnüşleri) bolup bilerler: çäklendirilmedik ereýjilik (suw-spirt, suwuk K-Rb we KCl - KBr); çäklendirilen (bölekleýin) ereýjilik (suw-efir, suwuk Pb - Zn, LiCl - KCl); Iş ýüzünde ereýjiligiň ýoklugy (suw- kerosin). Soňky iki ýagdaýda garyşdyrylan suwuklyklaryň gatlaklara bölünmegi bolup geçmegi mümkindir. </vt:lpstr>
      <vt:lpstr>Maddalar suwda ereýjiligine görä üç topara bölünýärler: 1. Gowy ereýänler – köp elementleriň nitratlary, KCl, NaCl, CaCl2, Na2SO4, CH3COONa, Na2SO3  we ş.m. 2. Az ereýänler – CaSO4, Ca(OH)2, PbSO4 we ş.m. 3. Iş ýüzünde eremeýänler – AgCl, BaSO4, PbI, daşlar, aýna, altyn, kümüş we ş.m.  Suwda gowy ereýän natriý hloridi , spirtde ýaramaz ereýär ýa-da iod suwda ýaramaz erese, benzolda gowy ereýär. Bu bolsa ereýjiligiň eredijiniň tebigatyna hem baglylygyny görkezýär.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Erginler. 1. Gomogen we geterogen ulgamlar. 2. Erginleriň görnüşleri we        häsiýetleri. 3. Erginleriň konsentrasiýalarynyň  aňladylyşynyň dürli görnüşleri. 4. Ereýjilik.</dc:title>
  <dc:creator>user</dc:creator>
  <cp:lastModifiedBy>Lenovo</cp:lastModifiedBy>
  <cp:revision>127</cp:revision>
  <dcterms:created xsi:type="dcterms:W3CDTF">2016-10-26T04:51:38Z</dcterms:created>
  <dcterms:modified xsi:type="dcterms:W3CDTF">2018-11-12T11:27:45Z</dcterms:modified>
</cp:coreProperties>
</file>