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82" r:id="rId2"/>
    <p:sldId id="302" r:id="rId3"/>
    <p:sldId id="303" r:id="rId4"/>
    <p:sldId id="304" r:id="rId5"/>
    <p:sldId id="305" r:id="rId6"/>
    <p:sldId id="306" r:id="rId7"/>
    <p:sldId id="307" r:id="rId8"/>
    <p:sldId id="308" r:id="rId9"/>
  </p:sldIdLst>
  <p:sldSz cx="9144000" cy="6858000" type="screen4x3"/>
  <p:notesSz cx="6815138" cy="9952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8564F6E-3314-472E-97CE-55551D867CF0}">
          <p14:sldIdLst>
            <p14:sldId id="282"/>
            <p14:sldId id="302"/>
            <p14:sldId id="303"/>
            <p14:sldId id="304"/>
            <p14:sldId id="305"/>
            <p14:sldId id="306"/>
            <p14:sldId id="307"/>
            <p14:sldId id="308"/>
          </p14:sldIdLst>
        </p14:section>
        <p14:section name="Раздел без заголовка" id="{459082D4-26FB-45CB-A4F5-64128ED420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94675" autoAdjust="0"/>
  </p:normalViewPr>
  <p:slideViewPr>
    <p:cSldViewPr>
      <p:cViewPr varScale="1">
        <p:scale>
          <a:sx n="75" d="100"/>
          <a:sy n="75" d="100"/>
        </p:scale>
        <p:origin x="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5B75-9437-437C-A237-33793F159243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4600"/>
            <a:ext cx="4478338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9488"/>
            <a:ext cx="5453062" cy="391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7268C-5B7E-4CFE-B6FD-3ECC257F3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6912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k-TM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17 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 ZÄHMET HAKYNY HASAPLAMAGYŇ ESASLARY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Zähmet hakyny hasaplamakda ilkinji resminamalar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Toparyň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işçileriniň  arasynda  zähmet  hakyny  paýlamagyň     hasaby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Ortaça zähmet hakynyñ hasaplanylyşy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Zähmete gatnaşmagyň koeffisiýenti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5716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hasaplamakda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çäklendiriji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ýumuş-meýilnama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başlamagyň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gutarmagyň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bahalandyrma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çekenden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administrasiýanyň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şertnama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seredilyär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bozulandan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ylalaşygy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bolmazdan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üýtgedip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bilinmez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düzedişler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aýdylmalydyr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düzedişleri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girizenleriň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çekilmelidir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düzedişler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brigadire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mälim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bermezden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öňünç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ýe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nomerl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alýarlar.Ýumuşlar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brigadirlere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ýe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çekdirilip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brigadasyny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ýüklenmegine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seredýär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628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tolegi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toleginiň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kalkulýasiýa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ýumuş-meýilnamanyň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ussa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öndürmegi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çyzgydyndan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salgylanyp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Ýumuş-meýilnama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seredilen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gutarlandan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ussa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brigadiriň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gatnaşmagynda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edişligi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geçirýär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talabynyň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normatiw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düzgünnamalaryň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bahalandyrýarlar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ýumuş-meilnamanyň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doldurylýar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barlanandan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töleginiň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kesgitlenýär.Sylaga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sylag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hasaplaýarlar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15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Topary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lamagyň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hasaby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sylaglar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ýarawsyzlyk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günlerine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tölene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tölegleri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alynmaýar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goýumlaryna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paýlanylyşy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G * R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R-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bahalandyrma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G-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göwrumi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 aşakdaky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hasaplanýar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G	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∑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ýerde,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wägty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goýumy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Topary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tölenen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tölegler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</a:t>
            </a:r>
            <a:r>
              <a:rPr lang="ru-RU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593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-99392"/>
            <a:ext cx="806489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.3. Ortaça zähmet hakynyñ hasaplanyly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Gurluşykda we beýleki pudaklarda işleýän işgärleriň maddy hal-ýagdaýyny öwrenmek üçin hem-de önümçiligiň harajatlaryny seljermek üçin ortaça zähmet hakynyň wajyp orny bar. Ortaça zähmet haky işgärleriň zähmet hakynyň derejesini häsiýetlendirýär. Önümçilikde takyk işçileriň zähmet haky öwrenilýär.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Ortaça zähmet hakynyň şeýle görnüşleri bar: 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ortaça sagatlaýyn, gündelik we aýlaýyn.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 ortaça zähmet hakyny olaryň derejesi, önümçiligiň meýdançalary (bölümçeleri) boýunça öwrenýärler. Işgärleriň ortaça zähmet haky olaryň hünärleri, razrýady,iş stažlary we önümçiligiň gurnalyşy, zähmetiň esasy önümçilik serişdeler bilen üpjünçili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derejesi bilen häsiýetlendirilýär.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 işgärler üçin ortaça zähmet hakynyň ulanylmagynyň birnäçe ýagdaýlary ýüze çykýar. Şeýle ýagdaýlar Türkmenistanyň zähmet kodeksinde görkezilen. </a:t>
            </a:r>
            <a:r>
              <a:rPr lang="sq-A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Mysal üçin,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ortaça zähmet haky işgärleriň nobatdaky zähmet rugsadynda bolan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işleriň durmazlygy üçin we betbagtçylyk ýagdaýlarynda işgärleri döwlet we jemgyýet borçlaryny ýerine ýetirmäge işgärleri olaryň iş razrýadyndan pes işlere çekilen ýagdaýlarynda we hereket edýän kanunda bellenilen beýleki ýagdaýlarda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Kanundaky şeýle norma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durmuş taýdan goraglylyga gönükdirilendir we kanun boýunça bellenen ýagdaýlarda işgärleri maddy taýdan goraýar. Şeýle ýagdaýlarda işgärleriň zähmet hakynyň hasaby dürli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geçirilýär. </a:t>
            </a:r>
            <a:r>
              <a:rPr lang="sq-A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Mysal üçin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işçi nobatdaky zähmet rugsadyna giden ýagdaýynda onuň ortaça zähmet haky nobatdaky zähmet rugsadyndan öňki 12 aý boýunça hasaplanylýar.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Eger önümçilik zerurlyklary zerarly işgärleri olaryň iş razrýadyndan pes işlere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çekilse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onda onuň ortaça zähmet haky öňündäki 3 aý boýunça hasaplan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ýar.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455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-99392"/>
            <a:ext cx="806489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rtaça zähmet hakynyñ möçberini kesgitlemegiñ ähli halatlary üçin ony hasaplamagyñ ýeke-täk tertibi bellenilýär.Ortaça zähmet hakyny hasaplamak üçin döwlet durmuş ätiýaçlandyrmasyna gatanç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 alyn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zähmet hakynyñ ähli gö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üşleri hasaba alynýar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girmeýärler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esasy iş bilen utgaşdyrmak boýunça iş üçin gazanç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yn hasiýetli tölegler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zähmete hak tölemegiñ hereket 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än ulgamy bilen şertlendirilmedik tölegler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slendik iş düzgüninde işgäriñ ortaça zähmet hakyny hasaplamak oña hakyky hasap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anan zähmet hakyndan we töleg pursadynyñ öñ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anyndan 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ýän on iki senenama 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üçin işlenilen wagtyndan ugur alnyp geçirilyär. Eger işgär on iki 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 az işlän bolsa, onda onu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ortaça aýlyk zähmet hakyny hasaplamak töleg pursadynyñ öñ ýanyndan 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yän hakyky işlän doly senenama a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arynyñ sanyndan ugur alnyp geçirilyär.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Ortaça gündelik 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hmet haky ortaça a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yk 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hmet hakyny 29,7-ä bölmek ýoly bilen hasaplan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Türkmenistanyñ kanunçylygynda ortaça 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hmet hakyny hasaplamak üçin, eger işgärleriñ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yny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aramazlaşdyrma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bolsa, beýleki döwürler hem göz öňünde tutulyp bilner.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rtaça zähmet hakyny hasaplamagyñ tertibini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ýratynlyklary Türkmenistanyñ Ministrler Kabineti tarapyndan kesgitlenýär.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Türkmenistanyñ Prezidentiniñ namalaryna laýyklykda zähmet haky ýokarlandyrylanda zähmet rugsadyny tölemek, işden çykanda beri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än kömek pulunyñ, öwez pullarynyñ we öwezini dolmalaryñ möçberini hasaplamak üçin kabul edi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yän zähmet hakyny ýokarlandyrmagyñ belgisine görä indeksirlenýär.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0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-99392"/>
            <a:ext cx="824440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17.4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gatnaşmagyň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fisiýentiniň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razrýadly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garamazdan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yl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fisiýenti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(ZGK)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ZGK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goşandy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umumylaşdyrylan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ZGK-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gaznasyndan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sylaglar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lanyl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ZGK-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gije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baýramçylyk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göçme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olbaşçylyk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ýarawsyzlyk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girmeýär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Sylagyň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lçegini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potratlaýyn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lçegini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ZGK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ylalaşygy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ylalaşygy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protokol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buýruk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532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-99392"/>
            <a:ext cx="82444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agzasynyň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etijelerine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goşandynyň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ZGK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maslahaty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ýygnagy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goşandyň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bahalandyrylmasy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laýykdyr.Şu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žurnaly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ZGK-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peseldiji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faktorlar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bellenilyär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ZGK-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maslahatynda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Maslahatyň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protokoly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agzalaryna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Brigadirlere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ZGK-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berilýär.Toparlaýyn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sylagy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ZGK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0-dan 1,5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aýlanyp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Şertnamalaýyn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sylagy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0,5-den 1,5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üstünlikleri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ýokarlandyrylyp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1,5-d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däl.Hasabat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bozulmalar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sylagy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bölmekde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peseldilip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ornaşdyrmakda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peseldiji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jemleýji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573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2234</TotalTime>
  <Words>149</Words>
  <Application>Microsoft Office PowerPoint</Application>
  <PresentationFormat>Экран 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315</cp:revision>
  <dcterms:created xsi:type="dcterms:W3CDTF">2012-03-10T06:54:57Z</dcterms:created>
  <dcterms:modified xsi:type="dcterms:W3CDTF">2021-09-02T08:13:40Z</dcterms:modified>
</cp:coreProperties>
</file>