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7" r:id="rId2"/>
    <p:sldId id="259" r:id="rId3"/>
    <p:sldId id="261" r:id="rId4"/>
    <p:sldId id="262"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95831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116106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2355451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150998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126176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DF24C14-6A87-471A-ACD9-39E5FD304A74}"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215784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DF24C14-6A87-471A-ACD9-39E5FD304A74}" type="datetimeFigureOut">
              <a:rPr lang="ru-RU" smtClean="0"/>
              <a:t>15.09.2021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120833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DF24C14-6A87-471A-ACD9-39E5FD304A74}" type="datetimeFigureOut">
              <a:rPr lang="ru-RU" smtClean="0"/>
              <a:t>15.09.2021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49196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F24C14-6A87-471A-ACD9-39E5FD304A74}" type="datetimeFigureOut">
              <a:rPr lang="ru-RU" smtClean="0"/>
              <a:t>15.09.2021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308426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DF24C14-6A87-471A-ACD9-39E5FD304A74}"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178866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DF24C14-6A87-471A-ACD9-39E5FD304A74}"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E89009A-6F80-4671-9ECF-5B72B0A774D1}" type="slidenum">
              <a:rPr lang="ru-RU" smtClean="0"/>
              <a:t>‹#›</a:t>
            </a:fld>
            <a:endParaRPr lang="ru-RU"/>
          </a:p>
        </p:txBody>
      </p:sp>
    </p:spTree>
    <p:extLst>
      <p:ext uri="{BB962C8B-B14F-4D97-AF65-F5344CB8AC3E}">
        <p14:creationId xmlns:p14="http://schemas.microsoft.com/office/powerpoint/2010/main" val="408636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24C14-6A87-471A-ACD9-39E5FD304A74}" type="datetimeFigureOut">
              <a:rPr lang="ru-RU" smtClean="0"/>
              <a:t>15.09.2021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9009A-6F80-4671-9ECF-5B72B0A774D1}" type="slidenum">
              <a:rPr lang="ru-RU" smtClean="0"/>
              <a:t>‹#›</a:t>
            </a:fld>
            <a:endParaRPr lang="ru-RU"/>
          </a:p>
        </p:txBody>
      </p:sp>
    </p:spTree>
    <p:extLst>
      <p:ext uri="{BB962C8B-B14F-4D97-AF65-F5344CB8AC3E}">
        <p14:creationId xmlns:p14="http://schemas.microsoft.com/office/powerpoint/2010/main" val="752300047"/>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a:bodyPr>
          <a:lstStyle/>
          <a:p>
            <a:r>
              <a:rPr lang="en-US" sz="4000" b="1" dirty="0" smtClean="0">
                <a:solidFill>
                  <a:srgbClr val="0070C0"/>
                </a:solidFill>
                <a:latin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rgbClr val="FF0000"/>
                </a:solidFill>
                <a:latin typeface="Times New Roman" panose="02020603050405020304" pitchFamily="18" charset="0"/>
                <a:cs typeface="Times New Roman" panose="02020603050405020304" pitchFamily="18" charset="0"/>
              </a:rPr>
              <a:t>  </a:t>
            </a:r>
            <a:r>
              <a:rPr lang="tk-TM" dirty="0" smtClean="0">
                <a:latin typeface="Times New Roman" panose="02020603050405020304" pitchFamily="18" charset="0"/>
                <a:cs typeface="Times New Roman" panose="02020603050405020304" pitchFamily="18" charset="0"/>
              </a:rPr>
              <a:t>               </a:t>
            </a:r>
            <a:br>
              <a:rPr lang="tk-TM"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6" name="Прямоугольник 5"/>
          <p:cNvSpPr/>
          <p:nvPr/>
        </p:nvSpPr>
        <p:spPr>
          <a:xfrm>
            <a:off x="3262312" y="262622"/>
            <a:ext cx="5453063" cy="707886"/>
          </a:xfrm>
          <a:prstGeom prst="rect">
            <a:avLst/>
          </a:prstGeom>
        </p:spPr>
        <p:txBody>
          <a:bodyPr wrap="square">
            <a:spAutoFit/>
          </a:bodyPr>
          <a:lstStyle/>
          <a:p>
            <a:r>
              <a:rPr lang="tk-TM" sz="4000" b="1" dirty="0">
                <a:solidFill>
                  <a:srgbClr val="0070C0"/>
                </a:solidFill>
                <a:latin typeface="Times New Roman" panose="02020603050405020304" pitchFamily="18" charset="0"/>
                <a:cs typeface="Times New Roman" panose="02020603050405020304" pitchFamily="18" charset="0"/>
              </a:rPr>
              <a:t>7</a:t>
            </a:r>
            <a:r>
              <a:rPr lang="tk-TM" sz="4000" b="1" smtClean="0">
                <a:solidFill>
                  <a:srgbClr val="0070C0"/>
                </a:solidFill>
                <a:latin typeface="Times New Roman" panose="02020603050405020304" pitchFamily="18" charset="0"/>
                <a:cs typeface="Times New Roman" panose="02020603050405020304" pitchFamily="18" charset="0"/>
              </a:rPr>
              <a:t>-NJI </a:t>
            </a:r>
            <a:r>
              <a:rPr lang="tk-TM" sz="4000" b="1" dirty="0">
                <a:solidFill>
                  <a:srgbClr val="0070C0"/>
                </a:solidFill>
                <a:latin typeface="Times New Roman" panose="02020603050405020304" pitchFamily="18" charset="0"/>
                <a:cs typeface="Times New Roman" panose="02020603050405020304" pitchFamily="18" charset="0"/>
              </a:rPr>
              <a:t>UMUMY </a:t>
            </a:r>
            <a:r>
              <a:rPr lang="tk-TM" sz="4000" b="1" dirty="0" smtClean="0">
                <a:solidFill>
                  <a:srgbClr val="0070C0"/>
                </a:solidFill>
                <a:latin typeface="Times New Roman" panose="02020603050405020304" pitchFamily="18" charset="0"/>
                <a:cs typeface="Times New Roman" panose="02020603050405020304" pitchFamily="18" charset="0"/>
              </a:rPr>
              <a:t>SAPAK</a:t>
            </a:r>
            <a:endParaRPr lang="ru-RU" sz="4000" dirty="0"/>
          </a:p>
        </p:txBody>
      </p:sp>
      <p:sp>
        <p:nvSpPr>
          <p:cNvPr id="7" name="Прямоугольник 6"/>
          <p:cNvSpPr/>
          <p:nvPr/>
        </p:nvSpPr>
        <p:spPr>
          <a:xfrm>
            <a:off x="823912" y="970508"/>
            <a:ext cx="10544175" cy="707886"/>
          </a:xfrm>
          <a:prstGeom prst="rect">
            <a:avLst/>
          </a:prstGeom>
        </p:spPr>
        <p:txBody>
          <a:bodyPr wrap="square">
            <a:spAutoFit/>
          </a:bodyPr>
          <a:lstStyle/>
          <a:p>
            <a:pPr algn="ctr"/>
            <a:r>
              <a:rPr lang="tk-TM" sz="4000" b="1" dirty="0">
                <a:solidFill>
                  <a:srgbClr val="FF0000"/>
                </a:solidFill>
                <a:latin typeface="Times New Roman" panose="02020603050405020304" pitchFamily="18" charset="0"/>
                <a:cs typeface="Times New Roman" panose="02020603050405020304" pitchFamily="18" charset="0"/>
              </a:rPr>
              <a:t>TEMA: </a:t>
            </a:r>
            <a:r>
              <a:rPr lang="ru-RU" sz="4000" b="1" dirty="0">
                <a:latin typeface="Times New Roman" panose="02020603050405020304" pitchFamily="18" charset="0"/>
                <a:ea typeface="Calibri" panose="020F0502020204030204" pitchFamily="34" charset="0"/>
              </a:rPr>
              <a:t>GÖNI ÇYZYK WE TEKIZLIK</a:t>
            </a:r>
            <a:endParaRPr lang="ru-RU" dirty="0"/>
          </a:p>
        </p:txBody>
      </p:sp>
      <p:sp>
        <p:nvSpPr>
          <p:cNvPr id="8" name="Прямоугольник 7"/>
          <p:cNvSpPr/>
          <p:nvPr/>
        </p:nvSpPr>
        <p:spPr>
          <a:xfrm>
            <a:off x="533399" y="3264455"/>
            <a:ext cx="11096626" cy="2554545"/>
          </a:xfrm>
          <a:prstGeom prst="rect">
            <a:avLst/>
          </a:prstGeom>
        </p:spPr>
        <p:txBody>
          <a:bodyPr wrap="square">
            <a:spAutoFit/>
          </a:bodyPr>
          <a:lstStyle/>
          <a:p>
            <a:r>
              <a:rPr lang="tk-TM" sz="4000" b="1" dirty="0">
                <a:solidFill>
                  <a:srgbClr val="FF0000"/>
                </a:solidFill>
                <a:latin typeface="Times New Roman" panose="02020603050405020304" pitchFamily="18" charset="0"/>
                <a:cs typeface="Times New Roman" panose="02020603050405020304" pitchFamily="18" charset="0"/>
              </a:rPr>
              <a:t>Sapagyň meýilnamasy:</a:t>
            </a:r>
            <a:br>
              <a:rPr lang="tk-TM" sz="4000" b="1" dirty="0">
                <a:solidFill>
                  <a:srgbClr val="FF0000"/>
                </a:solidFill>
                <a:latin typeface="Times New Roman" panose="02020603050405020304" pitchFamily="18" charset="0"/>
                <a:cs typeface="Times New Roman" panose="02020603050405020304" pitchFamily="18" charset="0"/>
              </a:rPr>
            </a:br>
            <a:r>
              <a:rPr lang="ru-RU" sz="4000" b="1" dirty="0">
                <a:solidFill>
                  <a:srgbClr val="FF0000"/>
                </a:solidFill>
                <a:latin typeface="Times New Roman" panose="02020603050405020304" pitchFamily="18" charset="0"/>
                <a:cs typeface="Times New Roman" panose="02020603050405020304" pitchFamily="18" charset="0"/>
              </a:rPr>
              <a:t>1.</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rPr>
              <a:t>Göni</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çyzyk</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bilen</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tekizligiň</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özara</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haly</a:t>
            </a:r>
            <a:r>
              <a:rPr lang="ru-RU" sz="4000" dirty="0" smtClean="0">
                <a:latin typeface="Times New Roman" panose="02020603050405020304" pitchFamily="18" charset="0"/>
                <a:ea typeface="Calibri" panose="020F0502020204030204" pitchFamily="34" charset="0"/>
              </a:rPr>
              <a:t>.</a:t>
            </a:r>
          </a:p>
          <a:p>
            <a:r>
              <a:rPr lang="ru-RU" sz="4000" b="1" dirty="0" smtClean="0">
                <a:solidFill>
                  <a:srgbClr val="FF0000"/>
                </a:solidFill>
                <a:latin typeface="Times New Roman" panose="02020603050405020304" pitchFamily="18" charset="0"/>
                <a:cs typeface="Times New Roman" panose="02020603050405020304" pitchFamily="18" charset="0"/>
              </a:rPr>
              <a:t>2</a:t>
            </a:r>
            <a:r>
              <a:rPr lang="ru-RU" sz="4000" b="1" dirty="0">
                <a:solidFill>
                  <a:srgbClr val="FF0000"/>
                </a:solidFill>
                <a:latin typeface="Times New Roman" panose="02020603050405020304" pitchFamily="18" charset="0"/>
                <a:cs typeface="Times New Roman" panose="02020603050405020304" pitchFamily="18" charset="0"/>
              </a:rPr>
              <a:t>.</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rPr>
              <a:t>Tekizlige</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parallel</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göni</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çyzyk</a:t>
            </a:r>
            <a:r>
              <a:rPr lang="ru-RU" sz="4000" dirty="0" smtClean="0">
                <a:latin typeface="Times New Roman" panose="02020603050405020304" pitchFamily="18" charset="0"/>
                <a:ea typeface="Calibri" panose="020F0502020204030204" pitchFamily="34" charset="0"/>
              </a:rPr>
              <a:t>.</a:t>
            </a:r>
          </a:p>
          <a:p>
            <a:r>
              <a:rPr lang="ru-RU" sz="4000" b="1" dirty="0" smtClean="0">
                <a:solidFill>
                  <a:srgbClr val="FF0000"/>
                </a:solidFill>
                <a:latin typeface="Times New Roman" panose="02020603050405020304" pitchFamily="18" charset="0"/>
                <a:cs typeface="Times New Roman" panose="02020603050405020304" pitchFamily="18" charset="0"/>
              </a:rPr>
              <a:t>3</a:t>
            </a:r>
            <a:r>
              <a:rPr lang="ru-RU" sz="4000" b="1" dirty="0">
                <a:solidFill>
                  <a:srgbClr val="FF0000"/>
                </a:solidFill>
                <a:latin typeface="Times New Roman" panose="02020603050405020304" pitchFamily="18" charset="0"/>
                <a:cs typeface="Times New Roman" panose="02020603050405020304" pitchFamily="18" charset="0"/>
              </a:rPr>
              <a:t>.</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rPr>
              <a:t>Göni</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çyzygyň</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tekizlik</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bilen</a:t>
            </a:r>
            <a:r>
              <a:rPr lang="ru-RU" sz="4000" dirty="0">
                <a:latin typeface="Times New Roman" panose="02020603050405020304" pitchFamily="18" charset="0"/>
                <a:ea typeface="Calibri" panose="020F0502020204030204" pitchFamily="34" charset="0"/>
              </a:rPr>
              <a:t> </a:t>
            </a:r>
            <a:r>
              <a:rPr lang="ru-RU" sz="4000" dirty="0" err="1">
                <a:latin typeface="Times New Roman" panose="02020603050405020304" pitchFamily="18" charset="0"/>
                <a:ea typeface="Calibri" panose="020F0502020204030204" pitchFamily="34" charset="0"/>
              </a:rPr>
              <a:t>kesişmesi</a:t>
            </a:r>
            <a:r>
              <a:rPr lang="ru-RU" sz="4000" dirty="0">
                <a:latin typeface="Times New Roman" panose="02020603050405020304" pitchFamily="18" charset="0"/>
                <a:ea typeface="Calibri" panose="020F0502020204030204" pitchFamily="34" charset="0"/>
              </a:rPr>
              <a:t>.</a:t>
            </a:r>
            <a:endParaRPr lang="ru-RU" sz="4000" dirty="0"/>
          </a:p>
        </p:txBody>
      </p:sp>
    </p:spTree>
    <p:extLst>
      <p:ext uri="{BB962C8B-B14F-4D97-AF65-F5344CB8AC3E}">
        <p14:creationId xmlns:p14="http://schemas.microsoft.com/office/powerpoint/2010/main" val="2277682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4" name="Прямоугольник 3"/>
          <p:cNvSpPr/>
          <p:nvPr/>
        </p:nvSpPr>
        <p:spPr>
          <a:xfrm>
            <a:off x="932255" y="5750076"/>
            <a:ext cx="10327483" cy="1077218"/>
          </a:xfrm>
          <a:prstGeom prst="rect">
            <a:avLst/>
          </a:prstGeom>
        </p:spPr>
        <p:txBody>
          <a:bodyPr wrap="square">
            <a:spAutoFit/>
          </a:bodyPr>
          <a:lstStyle/>
          <a:p>
            <a:pPr algn="ctr">
              <a:spcAft>
                <a:spcPts val="0"/>
              </a:spcAft>
            </a:pPr>
            <a:r>
              <a:rPr lang="ru-RU" sz="3200" b="1" i="1" dirty="0" smtClean="0">
                <a:latin typeface="Times New Roman" panose="02020603050405020304" pitchFamily="18" charset="0"/>
                <a:ea typeface="Times New Roman" panose="02020603050405020304" pitchFamily="18" charset="0"/>
                <a:cs typeface="Times New Roman" panose="02020603050405020304" pitchFamily="18" charset="0"/>
              </a:rPr>
              <a:t>7.5-nji </a:t>
            </a:r>
            <a:r>
              <a:rPr lang="ru-RU" sz="3200" b="1" i="1"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sz="3200" b="1" i="1" dirty="0">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cs typeface="Times New Roman" panose="02020603050405020304" pitchFamily="18" charset="0"/>
              </a:rPr>
              <a:t>AB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çyzygyň</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yzlary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a:latin typeface="Times New Roman" panose="02020603050405020304" pitchFamily="18" charset="0"/>
                <a:ea typeface="Calibri" panose="020F0502020204030204" pitchFamily="34" charset="0"/>
                <a:cs typeface="Times New Roman" panose="02020603050405020304" pitchFamily="18" charset="0"/>
              </a:rPr>
              <a:t>α</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kesişmeginiň</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epýurdaky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çyzgysy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descr="C:\Users\babageldi\Desktop\2018-10-22\26.jpgg.jpg"/>
          <p:cNvPicPr/>
          <p:nvPr/>
        </p:nvPicPr>
        <p:blipFill>
          <a:blip r:embed="rId2" cstate="print">
            <a:extLst>
              <a:ext uri="{BEBA8EAE-BF5A-486C-A8C5-ECC9F3942E4B}">
                <a14:imgProps xmlns:a14="http://schemas.microsoft.com/office/drawing/2010/main">
                  <a14:imgLayer r:embed="rId3">
                    <a14:imgEffect>
                      <a14:brightnessContrast bright="-30000" contrast="80000"/>
                    </a14:imgEffect>
                  </a14:imgLayer>
                </a14:imgProps>
              </a:ext>
              <a:ext uri="{28A0092B-C50C-407E-A947-70E740481C1C}">
                <a14:useLocalDpi xmlns:a14="http://schemas.microsoft.com/office/drawing/2010/main" val="0"/>
              </a:ext>
            </a:extLst>
          </a:blip>
          <a:srcRect/>
          <a:stretch>
            <a:fillRect/>
          </a:stretch>
        </p:blipFill>
        <p:spPr bwMode="auto">
          <a:xfrm>
            <a:off x="3031522" y="95110"/>
            <a:ext cx="6128951" cy="5747085"/>
          </a:xfrm>
          <a:prstGeom prst="rect">
            <a:avLst/>
          </a:prstGeom>
          <a:noFill/>
          <a:ln>
            <a:noFill/>
          </a:ln>
        </p:spPr>
      </p:pic>
    </p:spTree>
    <p:extLst>
      <p:ext uri="{BB962C8B-B14F-4D97-AF65-F5344CB8AC3E}">
        <p14:creationId xmlns:p14="http://schemas.microsoft.com/office/powerpoint/2010/main" val="3699913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4" name="Прямоугольник 3"/>
          <p:cNvSpPr/>
          <p:nvPr/>
        </p:nvSpPr>
        <p:spPr>
          <a:xfrm>
            <a:off x="932255" y="5768834"/>
            <a:ext cx="10327483" cy="1077218"/>
          </a:xfrm>
          <a:prstGeom prst="rect">
            <a:avLst/>
          </a:prstGeom>
        </p:spPr>
        <p:txBody>
          <a:bodyPr wrap="square">
            <a:spAutoFit/>
          </a:bodyPr>
          <a:lstStyle/>
          <a:p>
            <a:pPr algn="ctr">
              <a:spcAft>
                <a:spcPts val="0"/>
              </a:spcAft>
            </a:pPr>
            <a:r>
              <a:rPr lang="ru-RU" sz="3200" b="1" i="1" dirty="0" smtClean="0">
                <a:latin typeface="Times New Roman" panose="02020603050405020304" pitchFamily="18" charset="0"/>
                <a:ea typeface="Times New Roman" panose="02020603050405020304" pitchFamily="18" charset="0"/>
                <a:cs typeface="Times New Roman" panose="02020603050405020304" pitchFamily="18" charset="0"/>
              </a:rPr>
              <a:t>7.6-nji </a:t>
            </a:r>
            <a:r>
              <a:rPr lang="ru-RU" sz="3200" b="1" i="1"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Umumy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haldaky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çyzygyň</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proýektirleýji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kesişmegi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C:\Users\babageldi\Desktop\2018-10-22\28.jpgj.jpg"/>
          <p:cNvPicPr/>
          <p:nvPr/>
        </p:nvPicPr>
        <p:blipFill>
          <a:blip r:embed="rId2" cstate="print">
            <a:extLst>
              <a:ext uri="{BEBA8EAE-BF5A-486C-A8C5-ECC9F3942E4B}">
                <a14:imgProps xmlns:a14="http://schemas.microsoft.com/office/drawing/2010/main">
                  <a14:imgLayer r:embed="rId3">
                    <a14:imgEffect>
                      <a14:sharpenSoften amount="60000"/>
                    </a14:imgEffect>
                    <a14:imgEffect>
                      <a14:brightnessContrast bright="-30000" contrast="71000"/>
                    </a14:imgEffect>
                  </a14:imgLayer>
                </a14:imgProps>
              </a:ext>
              <a:ext uri="{28A0092B-C50C-407E-A947-70E740481C1C}">
                <a14:useLocalDpi xmlns:a14="http://schemas.microsoft.com/office/drawing/2010/main" val="0"/>
              </a:ext>
            </a:extLst>
          </a:blip>
          <a:srcRect/>
          <a:stretch>
            <a:fillRect/>
          </a:stretch>
        </p:blipFill>
        <p:spPr bwMode="auto">
          <a:xfrm>
            <a:off x="3158795" y="194358"/>
            <a:ext cx="5874405" cy="5610320"/>
          </a:xfrm>
          <a:prstGeom prst="rect">
            <a:avLst/>
          </a:prstGeom>
          <a:noFill/>
          <a:ln>
            <a:noFill/>
          </a:ln>
        </p:spPr>
      </p:pic>
    </p:spTree>
    <p:extLst>
      <p:ext uri="{BB962C8B-B14F-4D97-AF65-F5344CB8AC3E}">
        <p14:creationId xmlns:p14="http://schemas.microsoft.com/office/powerpoint/2010/main" val="821096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5" name="Прямоугольник 4"/>
          <p:cNvSpPr/>
          <p:nvPr/>
        </p:nvSpPr>
        <p:spPr>
          <a:xfrm>
            <a:off x="449179" y="3137690"/>
            <a:ext cx="11534274" cy="1103440"/>
          </a:xfrm>
          <a:prstGeom prst="rect">
            <a:avLst/>
          </a:prstGeom>
          <a:noFill/>
        </p:spPr>
        <p:txBody>
          <a:bodyPr wrap="square" lIns="91440" tIns="45720" rIns="91440" bIns="45720">
            <a:prstTxWarp prst="textArchUp">
              <a:avLst>
                <a:gd name="adj" fmla="val 10753427"/>
              </a:avLst>
            </a:prstTxWarp>
            <a:spAutoFit/>
          </a:bodyPr>
          <a:lstStyle/>
          <a:p>
            <a:pPr algn="ctr"/>
            <a:r>
              <a:rPr lang="ru-RU" sz="8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Diňläniňiz</a:t>
            </a:r>
            <a:r>
              <a:rPr lang="ru-RU" sz="8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8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üçin</a:t>
            </a:r>
            <a:r>
              <a:rPr lang="ru-RU" sz="8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8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sag</a:t>
            </a:r>
            <a:r>
              <a:rPr lang="ru-RU" sz="8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ru-RU" sz="8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boluň</a:t>
            </a:r>
            <a:r>
              <a:rPr lang="ru-RU" sz="8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t>
            </a:r>
            <a:endParaRPr lang="ru-RU" sz="80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962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015037"/>
          </a:xfrm>
        </p:spPr>
        <p:txBody>
          <a:bodyPr>
            <a:normAutofit fontScale="90000"/>
          </a:bodyPr>
          <a:lstStyle/>
          <a:p>
            <a:pPr indent="450215" algn="just">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7.1. </a:t>
            </a:r>
            <a:r>
              <a:rPr lang="ru-RU" b="1" dirty="0" err="1">
                <a:latin typeface="Times New Roman" panose="02020603050405020304" pitchFamily="18" charset="0"/>
                <a:ea typeface="Calibri" panose="020F0502020204030204" pitchFamily="34" charset="0"/>
                <a:cs typeface="Times New Roman" panose="02020603050405020304" pitchFamily="18" charset="0"/>
              </a:rPr>
              <a:t>Göni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çyzyk</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bilen</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tekizligiň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özara</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haly</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tekizligiň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özara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haly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olara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degişli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nokatlar</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kesgitlenilýär</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sz="3600" dirty="0">
                <a:latin typeface="Calibri" panose="020F0502020204030204" pitchFamily="34" charset="0"/>
                <a:ea typeface="Calibri" panose="020F0502020204030204" pitchFamily="34" charset="0"/>
                <a:cs typeface="Times New Roman" panose="02020603050405020304" pitchFamily="18" charset="0"/>
              </a:rPr>
              <a:t/>
            </a:r>
            <a:br>
              <a:rPr lang="ru-RU" sz="3600" dirty="0">
                <a:latin typeface="Calibri" panose="020F0502020204030204" pitchFamily="34" charset="0"/>
                <a:ea typeface="Calibri" panose="020F0502020204030204" pitchFamily="34" charset="0"/>
                <a:cs typeface="Times New Roman" panose="02020603050405020304" pitchFamily="18" charset="0"/>
              </a:rPr>
            </a:b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dirty="0" err="1">
                <a:latin typeface="Times New Roman" panose="02020603050405020304" pitchFamily="18" charset="0"/>
                <a:ea typeface="Calibri" panose="020F0502020204030204" pitchFamily="34" charset="0"/>
                <a:cs typeface="Times New Roman" panose="02020603050405020304" pitchFamily="18" charset="0"/>
              </a:rPr>
              <a:t>eger-de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çyzygyň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iki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sany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umumy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nokady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bar</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bolsa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onda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ol</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tekizlige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degişlidir</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ýa-da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tekizlikde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ýatýandyr</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sz="3600" dirty="0">
                <a:latin typeface="Calibri" panose="020F0502020204030204" pitchFamily="34" charset="0"/>
                <a:ea typeface="Calibri" panose="020F0502020204030204" pitchFamily="34" charset="0"/>
                <a:cs typeface="Times New Roman" panose="02020603050405020304" pitchFamily="18" charset="0"/>
              </a:rPr>
              <a:t/>
            </a:r>
            <a:br>
              <a:rPr lang="ru-RU" sz="3600" dirty="0">
                <a:latin typeface="Calibri" panose="020F0502020204030204" pitchFamily="34" charset="0"/>
                <a:ea typeface="Calibri" panose="020F0502020204030204" pitchFamily="34" charset="0"/>
                <a:cs typeface="Times New Roman" panose="02020603050405020304" pitchFamily="18" charset="0"/>
              </a:rPr>
            </a:b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dirty="0" err="1">
                <a:latin typeface="Times New Roman" panose="02020603050405020304" pitchFamily="18" charset="0"/>
                <a:ea typeface="Calibri" panose="020F0502020204030204" pitchFamily="34" charset="0"/>
                <a:cs typeface="Times New Roman" panose="02020603050405020304" pitchFamily="18" charset="0"/>
              </a:rPr>
              <a:t>eger-de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çyzygyň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bir</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umumy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nokady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bar</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bolsa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onda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ol</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kesişýändir</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sz="3600" dirty="0">
                <a:latin typeface="Calibri" panose="020F0502020204030204" pitchFamily="34" charset="0"/>
                <a:ea typeface="Calibri" panose="020F0502020204030204" pitchFamily="34" charset="0"/>
                <a:cs typeface="Times New Roman" panose="02020603050405020304" pitchFamily="18" charset="0"/>
              </a:rPr>
              <a:t/>
            </a:r>
            <a:br>
              <a:rPr lang="ru-RU" sz="3600" dirty="0">
                <a:latin typeface="Calibri" panose="020F0502020204030204" pitchFamily="34" charset="0"/>
                <a:ea typeface="Calibri" panose="020F0502020204030204" pitchFamily="34" charset="0"/>
                <a:cs typeface="Times New Roman" panose="02020603050405020304" pitchFamily="18" charset="0"/>
              </a:rPr>
            </a:b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dirty="0" err="1">
                <a:latin typeface="Times New Roman" panose="02020603050405020304" pitchFamily="18" charset="0"/>
                <a:ea typeface="Calibri" panose="020F0502020204030204" pitchFamily="34" charset="0"/>
                <a:cs typeface="Times New Roman" panose="02020603050405020304" pitchFamily="18" charset="0"/>
              </a:rPr>
              <a:t>eger-de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çyzygyň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bilen</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kesişme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nokady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tükeniksiz</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daşlykda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bolsa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onda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ol</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göni</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çyzyk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tekizlige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paralleldir</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421585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pic>
        <p:nvPicPr>
          <p:cNvPr id="12" name="Рисунок 11" descr="C:\Users\babageldi\Desktop\2018-10-22\29.jpg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6006" y="142872"/>
            <a:ext cx="8029575" cy="6088499"/>
          </a:xfrm>
          <a:prstGeom prst="rect">
            <a:avLst/>
          </a:prstGeom>
          <a:noFill/>
          <a:ln>
            <a:noFill/>
          </a:ln>
        </p:spPr>
      </p:pic>
      <p:sp>
        <p:nvSpPr>
          <p:cNvPr id="2" name="Прямоугольник 1"/>
          <p:cNvSpPr/>
          <p:nvPr/>
        </p:nvSpPr>
        <p:spPr>
          <a:xfrm>
            <a:off x="2376006" y="6187091"/>
            <a:ext cx="7330020" cy="584775"/>
          </a:xfrm>
          <a:prstGeom prst="rect">
            <a:avLst/>
          </a:prstGeom>
        </p:spPr>
        <p:txBody>
          <a:bodyPr wrap="none">
            <a:spAutoFit/>
          </a:bodyPr>
          <a:lstStyle/>
          <a:p>
            <a:r>
              <a:rPr lang="ru-RU" sz="3200" b="1" i="1" dirty="0" smtClean="0">
                <a:latin typeface="Times New Roman" panose="02020603050405020304" pitchFamily="18" charset="0"/>
                <a:ea typeface="Times New Roman" panose="02020603050405020304" pitchFamily="18" charset="0"/>
              </a:rPr>
              <a:t>7.1-nji </a:t>
            </a:r>
            <a:r>
              <a:rPr lang="ru-RU" sz="3200" b="1" i="1" dirty="0" err="1">
                <a:latin typeface="Times New Roman" panose="02020603050405020304" pitchFamily="18" charset="0"/>
                <a:ea typeface="Times New Roman" panose="02020603050405020304" pitchFamily="18" charset="0"/>
              </a:rPr>
              <a:t>surat</a:t>
            </a:r>
            <a:r>
              <a:rPr lang="ru-RU" sz="3200" b="1" i="1" dirty="0">
                <a:latin typeface="Times New Roman" panose="02020603050405020304" pitchFamily="18" charset="0"/>
                <a:ea typeface="Times New Roman" panose="02020603050405020304" pitchFamily="18" charset="0"/>
              </a:rPr>
              <a: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Calibri" panose="020F0502020204030204" pitchFamily="34" charset="0"/>
              </a:rPr>
              <a:t>Tekizlige</a:t>
            </a:r>
            <a:r>
              <a:rPr lang="ru-RU" sz="3200" dirty="0">
                <a:latin typeface="Times New Roman" panose="02020603050405020304" pitchFamily="18" charset="0"/>
                <a:ea typeface="Calibri" panose="020F0502020204030204" pitchFamily="34" charset="0"/>
              </a:rPr>
              <a:t> </a:t>
            </a:r>
            <a:r>
              <a:rPr lang="ru-RU" sz="3200" dirty="0" err="1">
                <a:latin typeface="Times New Roman" panose="02020603050405020304" pitchFamily="18" charset="0"/>
                <a:ea typeface="Calibri" panose="020F0502020204030204" pitchFamily="34" charset="0"/>
              </a:rPr>
              <a:t>parallel</a:t>
            </a:r>
            <a:r>
              <a:rPr lang="ru-RU" sz="3200" dirty="0">
                <a:latin typeface="Times New Roman" panose="02020603050405020304" pitchFamily="18" charset="0"/>
                <a:ea typeface="Calibri" panose="020F0502020204030204" pitchFamily="34" charset="0"/>
              </a:rPr>
              <a:t> </a:t>
            </a:r>
            <a:r>
              <a:rPr lang="ru-RU" sz="3200" dirty="0" err="1">
                <a:latin typeface="Times New Roman" panose="02020603050405020304" pitchFamily="18" charset="0"/>
                <a:ea typeface="Calibri" panose="020F0502020204030204" pitchFamily="34" charset="0"/>
              </a:rPr>
              <a:t>göni</a:t>
            </a:r>
            <a:r>
              <a:rPr lang="ru-RU" sz="3200" dirty="0">
                <a:latin typeface="Times New Roman" panose="02020603050405020304" pitchFamily="18" charset="0"/>
                <a:ea typeface="Calibri" panose="020F0502020204030204" pitchFamily="34" charset="0"/>
              </a:rPr>
              <a:t> </a:t>
            </a:r>
            <a:r>
              <a:rPr lang="ru-RU" sz="3200" dirty="0" err="1">
                <a:latin typeface="Times New Roman" panose="02020603050405020304" pitchFamily="18" charset="0"/>
                <a:ea typeface="Calibri" panose="020F0502020204030204" pitchFamily="34" charset="0"/>
              </a:rPr>
              <a:t>çyzyk</a:t>
            </a:r>
            <a:r>
              <a:rPr lang="ru-RU" sz="3200" dirty="0">
                <a:latin typeface="Times New Roman" panose="02020603050405020304" pitchFamily="18" charset="0"/>
                <a:ea typeface="Times New Roman" panose="02020603050405020304" pitchFamily="18" charset="0"/>
              </a:rPr>
              <a:t>.</a:t>
            </a:r>
            <a:endParaRPr lang="ru-RU" sz="3200" dirty="0"/>
          </a:p>
        </p:txBody>
      </p:sp>
    </p:spTree>
    <p:extLst>
      <p:ext uri="{BB962C8B-B14F-4D97-AF65-F5344CB8AC3E}">
        <p14:creationId xmlns:p14="http://schemas.microsoft.com/office/powerpoint/2010/main" val="977615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98"/>
            <a:ext cx="12192000" cy="5164653"/>
          </a:xfrm>
        </p:spPr>
        <p:txBody>
          <a:bodyPr>
            <a:noAutofit/>
          </a:bodyPr>
          <a:lstStyle/>
          <a:p>
            <a:pPr indent="450215" algn="just">
              <a:spcAft>
                <a:spcPts val="0"/>
              </a:spcAft>
            </a:pPr>
            <a:r>
              <a:rPr lang="ru-RU" sz="4000" b="1" dirty="0">
                <a:latin typeface="Times New Roman" panose="02020603050405020304" pitchFamily="18" charset="0"/>
                <a:ea typeface="Calibri" panose="020F0502020204030204" pitchFamily="34" charset="0"/>
                <a:cs typeface="Times New Roman" panose="02020603050405020304" pitchFamily="18" charset="0"/>
              </a:rPr>
              <a:t>7.2. </a:t>
            </a:r>
            <a:r>
              <a:rPr lang="ru-RU" sz="4000" b="1" dirty="0" err="1">
                <a:latin typeface="Times New Roman" panose="02020603050405020304" pitchFamily="18" charset="0"/>
                <a:ea typeface="Calibri" panose="020F0502020204030204" pitchFamily="34" charset="0"/>
                <a:cs typeface="Times New Roman" panose="02020603050405020304" pitchFamily="18" charset="0"/>
              </a:rPr>
              <a:t>Tekizlige</a:t>
            </a:r>
            <a:r>
              <a:rPr lang="ru-RU" sz="4000" b="1" dirty="0">
                <a:latin typeface="Times New Roman" panose="02020603050405020304" pitchFamily="18" charset="0"/>
                <a:ea typeface="Calibri" panose="020F0502020204030204" pitchFamily="34" charset="0"/>
                <a:cs typeface="Times New Roman" panose="02020603050405020304" pitchFamily="18" charset="0"/>
              </a:rPr>
              <a:t> </a:t>
            </a:r>
            <a:r>
              <a:rPr lang="ru-RU" sz="4000" b="1" dirty="0" err="1">
                <a:latin typeface="Times New Roman" panose="02020603050405020304" pitchFamily="18" charset="0"/>
                <a:ea typeface="Calibri" panose="020F0502020204030204" pitchFamily="34" charset="0"/>
                <a:cs typeface="Times New Roman" panose="02020603050405020304" pitchFamily="18" charset="0"/>
              </a:rPr>
              <a:t>parallel</a:t>
            </a:r>
            <a:r>
              <a:rPr lang="ru-RU" sz="4000" b="1" dirty="0">
                <a:latin typeface="Times New Roman" panose="02020603050405020304" pitchFamily="18" charset="0"/>
                <a:ea typeface="Calibri" panose="020F0502020204030204" pitchFamily="34" charset="0"/>
                <a:cs typeface="Times New Roman" panose="02020603050405020304" pitchFamily="18" charset="0"/>
              </a:rPr>
              <a:t> </a:t>
            </a:r>
            <a:r>
              <a:rPr lang="ru-RU" sz="4000" b="1" dirty="0" err="1">
                <a:latin typeface="Times New Roman" panose="02020603050405020304" pitchFamily="18" charset="0"/>
                <a:ea typeface="Calibri" panose="020F0502020204030204" pitchFamily="34" charset="0"/>
                <a:cs typeface="Times New Roman" panose="02020603050405020304" pitchFamily="18" charset="0"/>
              </a:rPr>
              <a:t>göni</a:t>
            </a:r>
            <a:r>
              <a:rPr lang="ru-RU" sz="4000" b="1" dirty="0">
                <a:latin typeface="Times New Roman" panose="02020603050405020304" pitchFamily="18" charset="0"/>
                <a:ea typeface="Calibri" panose="020F0502020204030204" pitchFamily="34" charset="0"/>
                <a:cs typeface="Times New Roman" panose="02020603050405020304" pitchFamily="18" charset="0"/>
              </a:rPr>
              <a:t> </a:t>
            </a:r>
            <a:r>
              <a:rPr lang="ru-RU" sz="4000" b="1" dirty="0" err="1">
                <a:latin typeface="Times New Roman" panose="02020603050405020304" pitchFamily="18" charset="0"/>
                <a:ea typeface="Calibri" panose="020F0502020204030204" pitchFamily="34" charset="0"/>
                <a:cs typeface="Times New Roman" panose="02020603050405020304" pitchFamily="18" charset="0"/>
              </a:rPr>
              <a:t>çyzyk</a:t>
            </a:r>
            <a:r>
              <a:rPr lang="ru-RU" sz="4000" b="1"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Eger-de</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berlen</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göni</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çyzyk</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tekizlikde</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ýatýan</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haýsy</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hem</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bir</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göni</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çyzyga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parallel</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onda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ol</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göni</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çyzyk</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tekizligiň</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özüne</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hem</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paralleldir</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b="1" dirty="0">
                <a:latin typeface="Times New Roman" panose="02020603050405020304" pitchFamily="18" charset="0"/>
                <a:ea typeface="Calibri" panose="020F0502020204030204" pitchFamily="34" charset="0"/>
                <a:cs typeface="Times New Roman" panose="02020603050405020304" pitchFamily="18" charset="0"/>
              </a:rPr>
              <a:t>ÇDE</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üçburçlyk</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berlen</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onuň</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haýsy</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hem</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bolsa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bir</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tarapyna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parallel</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ýagdaýda</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b="1" dirty="0">
                <a:latin typeface="Times New Roman" panose="02020603050405020304" pitchFamily="18" charset="0"/>
                <a:ea typeface="Calibri" panose="020F0502020204030204" pitchFamily="34" charset="0"/>
                <a:cs typeface="Times New Roman" panose="02020603050405020304" pitchFamily="18" charset="0"/>
              </a:rPr>
              <a:t>AB </a:t>
            </a:r>
            <a:r>
              <a:rPr lang="ru-RU" sz="4000" dirty="0" err="1">
                <a:latin typeface="Times New Roman" panose="02020603050405020304" pitchFamily="18" charset="0"/>
                <a:ea typeface="Calibri" panose="020F0502020204030204" pitchFamily="34" charset="0"/>
                <a:cs typeface="Times New Roman" panose="02020603050405020304" pitchFamily="18" charset="0"/>
              </a:rPr>
              <a:t>kesim</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geçirilýär</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smtClean="0">
                <a:latin typeface="Times New Roman" panose="02020603050405020304" pitchFamily="18" charset="0"/>
                <a:ea typeface="Calibri" panose="020F0502020204030204" pitchFamily="34" charset="0"/>
                <a:cs typeface="Times New Roman" panose="02020603050405020304" pitchFamily="18" charset="0"/>
              </a:rPr>
              <a:t>7.1-nji </a:t>
            </a:r>
            <a:r>
              <a:rPr lang="ru-RU" sz="4000" dirty="0" err="1">
                <a:latin typeface="Times New Roman" panose="02020603050405020304" pitchFamily="18" charset="0"/>
                <a:ea typeface="Calibri" panose="020F0502020204030204" pitchFamily="34" charset="0"/>
                <a:cs typeface="Times New Roman" panose="02020603050405020304" pitchFamily="18" charset="0"/>
              </a:rPr>
              <a:t>surat</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Ony</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şertli</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belgiler</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bilen</a:t>
            </a:r>
            <a:r>
              <a:rPr lang="ru-RU" sz="4000" dirty="0">
                <a:latin typeface="Times New Roman" panose="02020603050405020304" pitchFamily="18" charset="0"/>
                <a:ea typeface="Calibri" panose="020F0502020204030204" pitchFamily="34" charset="0"/>
                <a:cs typeface="Times New Roman" panose="02020603050405020304" pitchFamily="18" charset="0"/>
              </a:rPr>
              <a:t> </a:t>
            </a:r>
            <a:r>
              <a:rPr lang="ru-RU" sz="4000" dirty="0" err="1">
                <a:latin typeface="Times New Roman" panose="02020603050405020304" pitchFamily="18" charset="0"/>
                <a:ea typeface="Calibri" panose="020F0502020204030204" pitchFamily="34" charset="0"/>
                <a:cs typeface="Times New Roman" panose="02020603050405020304" pitchFamily="18" charset="0"/>
              </a:rPr>
              <a:t>aňlatsak</a:t>
            </a:r>
            <a:r>
              <a:rPr lang="ru-RU" sz="4000" dirty="0">
                <a:latin typeface="Times New Roman" panose="02020603050405020304" pitchFamily="18" charset="0"/>
                <a:ea typeface="Calibri" panose="020F0502020204030204" pitchFamily="34"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3" name="Прямоугольник 2"/>
          <p:cNvSpPr/>
          <p:nvPr/>
        </p:nvSpPr>
        <p:spPr>
          <a:xfrm>
            <a:off x="352184" y="4554318"/>
            <a:ext cx="11487632" cy="646331"/>
          </a:xfrm>
          <a:prstGeom prst="rect">
            <a:avLst/>
          </a:prstGeom>
        </p:spPr>
        <p:txBody>
          <a:bodyPr wrap="none">
            <a:spAutoFit/>
          </a:bodyPr>
          <a:lstStyle/>
          <a:p>
            <a:r>
              <a:rPr lang="ru-RU" sz="3600" dirty="0" err="1">
                <a:latin typeface="Times New Roman" panose="02020603050405020304" pitchFamily="18" charset="0"/>
                <a:ea typeface="Calibri" panose="020F0502020204030204" pitchFamily="34" charset="0"/>
              </a:rPr>
              <a:t>AꞌBꞌ</a:t>
            </a:r>
            <a:r>
              <a:rPr lang="ru-RU" sz="3600" b="1" dirty="0" err="1">
                <a:latin typeface="Times New Roman" panose="02020603050405020304" pitchFamily="18" charset="0"/>
                <a:ea typeface="Calibri" panose="020F0502020204030204" pitchFamily="34" charset="0"/>
              </a:rPr>
              <a:t>ǀǀ</a:t>
            </a:r>
            <a:r>
              <a:rPr lang="ru-RU" sz="3600" dirty="0" err="1">
                <a:latin typeface="Times New Roman" panose="02020603050405020304" pitchFamily="18" charset="0"/>
                <a:ea typeface="Calibri" panose="020F0502020204030204" pitchFamily="34" charset="0"/>
              </a:rPr>
              <a:t>ÇꞌD</a:t>
            </a:r>
            <a:r>
              <a:rPr lang="ru-RU" sz="3600" dirty="0">
                <a:latin typeface="Times New Roman" panose="02020603050405020304" pitchFamily="18" charset="0"/>
                <a:ea typeface="Calibri" panose="020F0502020204030204" pitchFamily="34" charset="0"/>
              </a:rPr>
              <a:t>ꞌ Є </a:t>
            </a:r>
            <a:r>
              <a:rPr lang="ru-RU" sz="3600" b="1" dirty="0">
                <a:latin typeface="Times New Roman" panose="02020603050405020304" pitchFamily="18" charset="0"/>
                <a:ea typeface="Calibri" panose="020F0502020204030204" pitchFamily="34" charset="0"/>
              </a:rPr>
              <a:t>∆</a:t>
            </a:r>
            <a:r>
              <a:rPr lang="ru-RU" sz="3600" dirty="0">
                <a:latin typeface="Times New Roman" panose="02020603050405020304" pitchFamily="18" charset="0"/>
                <a:ea typeface="Calibri" panose="020F0502020204030204" pitchFamily="34" charset="0"/>
              </a:rPr>
              <a:t>ÇꞌDꞌEꞌ; AꞌꞌBꞌꞌ</a:t>
            </a:r>
            <a:r>
              <a:rPr lang="ru-RU" sz="3600" b="1" dirty="0" err="1">
                <a:latin typeface="Times New Roman" panose="02020603050405020304" pitchFamily="18" charset="0"/>
                <a:ea typeface="Calibri" panose="020F0502020204030204" pitchFamily="34" charset="0"/>
              </a:rPr>
              <a:t>ǀǀ</a:t>
            </a:r>
            <a:r>
              <a:rPr lang="ru-RU" sz="3600" dirty="0" err="1">
                <a:latin typeface="Times New Roman" panose="02020603050405020304" pitchFamily="18" charset="0"/>
                <a:ea typeface="Calibri" panose="020F0502020204030204" pitchFamily="34" charset="0"/>
              </a:rPr>
              <a:t>Ç</a:t>
            </a:r>
            <a:r>
              <a:rPr lang="ru-RU" sz="3600" dirty="0">
                <a:latin typeface="Times New Roman" panose="02020603050405020304" pitchFamily="18" charset="0"/>
                <a:ea typeface="Calibri" panose="020F0502020204030204" pitchFamily="34" charset="0"/>
              </a:rPr>
              <a:t>ꞌꞌDꞌꞌ Є </a:t>
            </a:r>
            <a:r>
              <a:rPr lang="ru-RU" sz="3600" b="1" dirty="0">
                <a:latin typeface="Times New Roman" panose="02020603050405020304" pitchFamily="18" charset="0"/>
                <a:ea typeface="Calibri" panose="020F0502020204030204" pitchFamily="34" charset="0"/>
              </a:rPr>
              <a:t>∆</a:t>
            </a:r>
            <a:r>
              <a:rPr lang="ru-RU" sz="3600" dirty="0">
                <a:latin typeface="Times New Roman" panose="02020603050405020304" pitchFamily="18" charset="0"/>
                <a:ea typeface="Calibri" panose="020F0502020204030204" pitchFamily="34" charset="0"/>
              </a:rPr>
              <a:t>ÇꞌꞌDꞌꞌEꞌꞌ =&gt;</a:t>
            </a:r>
            <a:r>
              <a:rPr lang="ru-RU" sz="3600" dirty="0" err="1">
                <a:latin typeface="Times New Roman" panose="02020603050405020304" pitchFamily="18" charset="0"/>
                <a:ea typeface="Calibri" panose="020F0502020204030204" pitchFamily="34" charset="0"/>
              </a:rPr>
              <a:t>ABǀǀ∆ÇDE</a:t>
            </a:r>
            <a:r>
              <a:rPr lang="ru-RU" sz="3600" dirty="0">
                <a:latin typeface="Times New Roman" panose="02020603050405020304" pitchFamily="18" charset="0"/>
                <a:ea typeface="Calibri" panose="020F0502020204030204" pitchFamily="34" charset="0"/>
              </a:rPr>
              <a:t>.</a:t>
            </a:r>
            <a:endParaRPr lang="ru-RU" sz="3600" dirty="0"/>
          </a:p>
        </p:txBody>
      </p:sp>
    </p:spTree>
    <p:extLst>
      <p:ext uri="{BB962C8B-B14F-4D97-AF65-F5344CB8AC3E}">
        <p14:creationId xmlns:p14="http://schemas.microsoft.com/office/powerpoint/2010/main" val="1137189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pic>
        <p:nvPicPr>
          <p:cNvPr id="4" name="Рисунок 3" descr="C:\Users\babageldi\Desktop\2018-10-22\29.jpgj.jpg"/>
          <p:cNvPicPr/>
          <p:nvPr/>
        </p:nvPicPr>
        <p:blipFill>
          <a:blip r:embed="rId2" cstate="print">
            <a:extLst>
              <a:ext uri="{BEBA8EAE-BF5A-486C-A8C5-ECC9F3942E4B}">
                <a14:imgProps xmlns:a14="http://schemas.microsoft.com/office/drawing/2010/main">
                  <a14:imgLayer r:embed="rId3">
                    <a14:imgEffect>
                      <a14:sharpenSoften amount="50000"/>
                    </a14:imgEffect>
                    <a14:imgEffect>
                      <a14:brightnessContrast bright="-30000" contrast="70000"/>
                    </a14:imgEffect>
                  </a14:imgLayer>
                </a14:imgProps>
              </a:ext>
              <a:ext uri="{28A0092B-C50C-407E-A947-70E740481C1C}">
                <a14:useLocalDpi xmlns:a14="http://schemas.microsoft.com/office/drawing/2010/main" val="0"/>
              </a:ext>
            </a:extLst>
          </a:blip>
          <a:srcRect/>
          <a:stretch>
            <a:fillRect/>
          </a:stretch>
        </p:blipFill>
        <p:spPr bwMode="auto">
          <a:xfrm>
            <a:off x="1051566" y="57150"/>
            <a:ext cx="10088868" cy="6000433"/>
          </a:xfrm>
          <a:prstGeom prst="rect">
            <a:avLst/>
          </a:prstGeom>
          <a:noFill/>
          <a:ln>
            <a:noFill/>
          </a:ln>
        </p:spPr>
      </p:pic>
      <p:sp>
        <p:nvSpPr>
          <p:cNvPr id="2" name="Прямоугольник 1"/>
          <p:cNvSpPr/>
          <p:nvPr/>
        </p:nvSpPr>
        <p:spPr>
          <a:xfrm>
            <a:off x="609600" y="5780782"/>
            <a:ext cx="11830050" cy="1077218"/>
          </a:xfrm>
          <a:prstGeom prst="rect">
            <a:avLst/>
          </a:prstGeom>
        </p:spPr>
        <p:txBody>
          <a:bodyPr wrap="square">
            <a:spAutoFit/>
          </a:bodyPr>
          <a:lstStyle/>
          <a:p>
            <a:pPr algn="ctr"/>
            <a:r>
              <a:rPr lang="ru-RU" sz="3200" b="1" i="1" dirty="0" smtClean="0">
                <a:latin typeface="Times New Roman" panose="02020603050405020304" pitchFamily="18" charset="0"/>
                <a:ea typeface="Times New Roman" panose="02020603050405020304" pitchFamily="18" charset="0"/>
              </a:rPr>
              <a:t>7.2-nji </a:t>
            </a:r>
            <a:r>
              <a:rPr lang="ru-RU" sz="3200" b="1" i="1" dirty="0" err="1">
                <a:latin typeface="Times New Roman" panose="02020603050405020304" pitchFamily="18" charset="0"/>
                <a:ea typeface="Times New Roman" panose="02020603050405020304" pitchFamily="18" charset="0"/>
              </a:rPr>
              <a:t>surat</a:t>
            </a:r>
            <a:r>
              <a:rPr lang="ru-RU" sz="3200" b="1" i="1" dirty="0">
                <a:latin typeface="Times New Roman" panose="02020603050405020304" pitchFamily="18" charset="0"/>
                <a:ea typeface="Times New Roman" panose="02020603050405020304" pitchFamily="18" charset="0"/>
              </a:rPr>
              <a: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Berlen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tekizlige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parallel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göni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çyzygyň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geçirilişi</a:t>
            </a:r>
            <a:r>
              <a:rPr lang="ru-RU" sz="3200" dirty="0">
                <a:latin typeface="Times New Roman" panose="02020603050405020304" pitchFamily="18" charset="0"/>
                <a:ea typeface="Times New Roman" panose="02020603050405020304" pitchFamily="18" charset="0"/>
              </a:rPr>
              <a:t>.</a:t>
            </a:r>
            <a:endParaRPr lang="ru-RU" sz="3200" dirty="0"/>
          </a:p>
        </p:txBody>
      </p:sp>
    </p:spTree>
    <p:extLst>
      <p:ext uri="{BB962C8B-B14F-4D97-AF65-F5344CB8AC3E}">
        <p14:creationId xmlns:p14="http://schemas.microsoft.com/office/powerpoint/2010/main" val="2842950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 name="Прямоугольник 1"/>
          <p:cNvSpPr/>
          <p:nvPr/>
        </p:nvSpPr>
        <p:spPr>
          <a:xfrm>
            <a:off x="0" y="0"/>
            <a:ext cx="12192000" cy="5632311"/>
          </a:xfrm>
          <a:prstGeom prst="rect">
            <a:avLst/>
          </a:prstGeom>
        </p:spPr>
        <p:txBody>
          <a:bodyPr wrap="square">
            <a:spAutoFit/>
          </a:bodyPr>
          <a:lstStyle/>
          <a:p>
            <a:pPr indent="450215" algn="just">
              <a:spcAft>
                <a:spcPts val="0"/>
              </a:spcAft>
            </a:pPr>
            <a:r>
              <a:rPr lang="ru-RU" sz="3600" b="1" dirty="0">
                <a:latin typeface="Times New Roman" panose="02020603050405020304" pitchFamily="18" charset="0"/>
                <a:ea typeface="Calibri" panose="020F0502020204030204" pitchFamily="34" charset="0"/>
                <a:cs typeface="Times New Roman" panose="02020603050405020304" pitchFamily="18" charset="0"/>
              </a:rPr>
              <a:t>7.3. </a:t>
            </a:r>
            <a:r>
              <a:rPr lang="ru-RU" sz="3600" b="1" dirty="0" err="1">
                <a:latin typeface="Times New Roman" panose="02020603050405020304" pitchFamily="18" charset="0"/>
                <a:ea typeface="Calibri" panose="020F0502020204030204" pitchFamily="34" charset="0"/>
                <a:cs typeface="Times New Roman" panose="02020603050405020304" pitchFamily="18" charset="0"/>
              </a:rPr>
              <a:t>Göni</a:t>
            </a: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ru-RU" sz="3600" b="1" dirty="0" err="1">
                <a:latin typeface="Times New Roman" panose="02020603050405020304" pitchFamily="18" charset="0"/>
                <a:ea typeface="Calibri" panose="020F0502020204030204" pitchFamily="34" charset="0"/>
                <a:cs typeface="Times New Roman" panose="02020603050405020304" pitchFamily="18" charset="0"/>
              </a:rPr>
              <a:t>çyzygyň</a:t>
            </a: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ru-RU" sz="3600" b="1" dirty="0" err="1">
                <a:latin typeface="Times New Roman" panose="02020603050405020304" pitchFamily="18" charset="0"/>
                <a:ea typeface="Calibri" panose="020F0502020204030204" pitchFamily="34" charset="0"/>
                <a:cs typeface="Times New Roman" panose="02020603050405020304" pitchFamily="18" charset="0"/>
              </a:rPr>
              <a:t>tekizlik</a:t>
            </a: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ru-RU" sz="3600" b="1" dirty="0" err="1">
                <a:latin typeface="Times New Roman" panose="02020603050405020304" pitchFamily="18" charset="0"/>
                <a:ea typeface="Calibri" panose="020F0502020204030204" pitchFamily="34" charset="0"/>
                <a:cs typeface="Times New Roman" panose="02020603050405020304" pitchFamily="18" charset="0"/>
              </a:rPr>
              <a:t>bilen</a:t>
            </a: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ru-RU" sz="3600" b="1" dirty="0" err="1">
                <a:latin typeface="Times New Roman" panose="02020603050405020304" pitchFamily="18" charset="0"/>
                <a:ea typeface="Calibri" panose="020F0502020204030204" pitchFamily="34" charset="0"/>
                <a:cs typeface="Times New Roman" panose="02020603050405020304" pitchFamily="18" charset="0"/>
              </a:rPr>
              <a:t>kesişmegi</a:t>
            </a:r>
            <a:r>
              <a:rPr lang="ru-RU" sz="3600" b="1" dirty="0">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meseläni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çözmek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aşakdaky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yzygiderlilikde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işi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alyp</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barmak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maslahat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berilýär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çyzygyň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üstünden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kömekçi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geçirilýär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Calibri" panose="020F0502020204030204" pitchFamily="34" charset="0"/>
                <a:cs typeface="Times New Roman" panose="02020603050405020304" pitchFamily="18" charset="0"/>
              </a:rPr>
              <a:t>kömekçi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tekizligiň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çyzygy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tapylýar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tapylan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çyzygy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kömekçi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ýatýarlar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nokady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bellenilýär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Şol</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çyzygyň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nokadydyr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r>
              <a:rPr lang="ru-RU" sz="3600" dirty="0">
                <a:latin typeface="Times New Roman" panose="02020603050405020304" pitchFamily="18" charset="0"/>
                <a:ea typeface="Times New Roman" panose="02020603050405020304" pitchFamily="18" charset="0"/>
              </a:rPr>
              <a:t>-</a:t>
            </a:r>
            <a:r>
              <a:rPr lang="ru-RU" sz="3600" dirty="0" err="1">
                <a:latin typeface="Times New Roman" panose="02020603050405020304" pitchFamily="18" charset="0"/>
                <a:ea typeface="Times New Roman" panose="02020603050405020304" pitchFamily="18" charset="0"/>
              </a:rPr>
              <a:t>göni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çyzygyň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görünmeýän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bölekleri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kesgitlenilýär</a:t>
            </a:r>
            <a:r>
              <a:rPr lang="ru-RU" sz="3600" dirty="0">
                <a:latin typeface="Times New Roman" panose="02020603050405020304" pitchFamily="18" charset="0"/>
                <a:ea typeface="Times New Roman" panose="02020603050405020304" pitchFamily="18" charset="0"/>
              </a:rPr>
              <a:t>.</a:t>
            </a:r>
            <a:endParaRPr lang="ru-RU" sz="3600" dirty="0"/>
          </a:p>
        </p:txBody>
      </p:sp>
    </p:spTree>
    <p:extLst>
      <p:ext uri="{BB962C8B-B14F-4D97-AF65-F5344CB8AC3E}">
        <p14:creationId xmlns:p14="http://schemas.microsoft.com/office/powerpoint/2010/main" val="2679300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3" name="Прямоугольник 2"/>
          <p:cNvSpPr/>
          <p:nvPr/>
        </p:nvSpPr>
        <p:spPr>
          <a:xfrm>
            <a:off x="85721" y="65810"/>
            <a:ext cx="12087224" cy="6740307"/>
          </a:xfrm>
          <a:prstGeom prst="rect">
            <a:avLst/>
          </a:prstGeom>
        </p:spPr>
        <p:txBody>
          <a:bodyPr wrap="square">
            <a:spAutoFit/>
          </a:bodyPr>
          <a:lstStyle/>
          <a:p>
            <a:pPr indent="450215" algn="just">
              <a:spcAft>
                <a:spcPts val="0"/>
              </a:spcAft>
            </a:pPr>
            <a:r>
              <a:rPr lang="ru-RU" sz="3600" b="1" dirty="0" err="1">
                <a:latin typeface="Times New Roman" panose="02020603050405020304" pitchFamily="18" charset="0"/>
                <a:ea typeface="Times New Roman" panose="02020603050405020304" pitchFamily="18" charset="0"/>
                <a:cs typeface="Times New Roman" panose="02020603050405020304" pitchFamily="18" charset="0"/>
              </a:rPr>
              <a:t>Mysal</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kesimiň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∆ÇDE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nokadyny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tapmaly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(81-nji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Mesele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ýokarda</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aýdylyşy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ýaly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işlenilýär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3600" b="1" dirty="0" smtClean="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kesimiň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üstünden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kömekçi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frontal</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proýektirleýji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tekizligi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geçirilýär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a:latin typeface="Times New Roman" panose="02020603050405020304" pitchFamily="18" charset="0"/>
                <a:ea typeface="Calibri" panose="020F0502020204030204" pitchFamily="34" charset="0"/>
                <a:cs typeface="Times New Roman" panose="02020603050405020304" pitchFamily="18" charset="0"/>
              </a:rPr>
              <a:t> Є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sk-SK" sz="36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V</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∆ÇDE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kömekçi</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tekizligiň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çyzygy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12</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tapylýar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r>
              <a:rPr lang="ru-RU" sz="3600" b="1" dirty="0">
                <a:latin typeface="Times New Roman" panose="02020603050405020304" pitchFamily="18" charset="0"/>
                <a:ea typeface="Calibri" panose="020F0502020204030204" pitchFamily="34" charset="0"/>
                <a:cs typeface="Times New Roman" panose="02020603050405020304" pitchFamily="18" charset="0"/>
              </a:rPr>
              <a:t>∆ÇDE</a:t>
            </a:r>
            <a:r>
              <a:rPr lang="ru-RU" sz="3600" dirty="0">
                <a:latin typeface="Times New Roman" panose="02020603050405020304" pitchFamily="18" charset="0"/>
                <a:ea typeface="Calibri" panose="020F0502020204030204" pitchFamily="34" charset="0"/>
                <a:cs typeface="Times New Roman" panose="02020603050405020304" pitchFamily="18" charset="0"/>
              </a:rPr>
              <a:t>=</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12</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12</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kesimler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ýatýarlar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nokady</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bolar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Şol</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kesimiň</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kesişme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cs typeface="Times New Roman" panose="02020603050405020304" pitchFamily="18" charset="0"/>
              </a:rPr>
              <a:t>nokadydyr</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ru-RU" sz="3600" dirty="0">
                <a:latin typeface="Times New Roman" panose="02020603050405020304" pitchFamily="18" charset="0"/>
                <a:ea typeface="Times New Roman" panose="02020603050405020304" pitchFamily="18" charset="0"/>
                <a:cs typeface="Times New Roman" panose="02020603050405020304" pitchFamily="18" charset="0"/>
              </a:rPr>
              <a:t>K</a:t>
            </a:r>
            <a:r>
              <a:rPr lang="ru-RU" sz="3600" dirty="0">
                <a:latin typeface="Times New Roman" panose="02020603050405020304" pitchFamily="18" charset="0"/>
                <a:ea typeface="Calibri" panose="020F0502020204030204" pitchFamily="34" charset="0"/>
                <a:cs typeface="Times New Roman" panose="02020603050405020304" pitchFamily="18" charset="0"/>
              </a:rPr>
              <a:t> Є α; </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K</a:t>
            </a:r>
            <a:r>
              <a:rPr lang="ru-RU" sz="3600" dirty="0">
                <a:latin typeface="Times New Roman" panose="02020603050405020304" pitchFamily="18" charset="0"/>
                <a:ea typeface="Calibri" panose="020F0502020204030204" pitchFamily="34" charset="0"/>
                <a:cs typeface="Times New Roman" panose="02020603050405020304" pitchFamily="18" charset="0"/>
              </a:rPr>
              <a:t> Є ∆ÇDE;</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 AB</a:t>
            </a:r>
            <a:r>
              <a:rPr lang="ru-RU" sz="3600" dirty="0">
                <a:latin typeface="Times New Roman" panose="02020603050405020304" pitchFamily="18" charset="0"/>
                <a:ea typeface="Calibri" panose="020F0502020204030204" pitchFamily="34" charset="0"/>
                <a:cs typeface="Times New Roman" panose="02020603050405020304" pitchFamily="18" charset="0"/>
              </a:rPr>
              <a:t>∩</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12=K, AB</a:t>
            </a:r>
            <a:r>
              <a:rPr lang="ru-RU" sz="3600" dirty="0">
                <a:latin typeface="Times New Roman" panose="02020603050405020304" pitchFamily="18" charset="0"/>
                <a:ea typeface="Calibri" panose="020F0502020204030204" pitchFamily="34" charset="0"/>
                <a:cs typeface="Times New Roman" panose="02020603050405020304" pitchFamily="18" charset="0"/>
              </a:rPr>
              <a:t>∩α</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=K </a:t>
            </a:r>
            <a:r>
              <a:rPr lang="ru-RU" sz="3600" dirty="0">
                <a:latin typeface="Times New Roman" panose="02020603050405020304" pitchFamily="18" charset="0"/>
                <a:ea typeface="Calibri" panose="020F0502020204030204" pitchFamily="34" charset="0"/>
                <a:cs typeface="Times New Roman" panose="02020603050405020304" pitchFamily="18" charset="0"/>
              </a:rPr>
              <a:t>=&gt; </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AB</a:t>
            </a:r>
            <a:r>
              <a:rPr lang="ru-RU" sz="3600" dirty="0">
                <a:latin typeface="Times New Roman" panose="02020603050405020304" pitchFamily="18" charset="0"/>
                <a:ea typeface="Calibri" panose="020F0502020204030204" pitchFamily="34" charset="0"/>
                <a:cs typeface="Times New Roman" panose="02020603050405020304" pitchFamily="18" charset="0"/>
              </a:rPr>
              <a:t>∩∆ÇDE=K</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r>
              <a:rPr lang="ru-RU" sz="3600" b="1" dirty="0">
                <a:latin typeface="Times New Roman" panose="02020603050405020304" pitchFamily="18" charset="0"/>
                <a:ea typeface="Times New Roman" panose="02020603050405020304" pitchFamily="18" charset="0"/>
              </a:rPr>
              <a:t>AB</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kesimiň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görünýän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görünmeýän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bölekleri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kesgitlenende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kesişýän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çyzyklaryň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düzgünleri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ulanylýar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bäsleşýän</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nokatlar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tapylýar</a:t>
            </a:r>
            <a:r>
              <a:rPr lang="ru-RU" sz="3600"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609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pic>
        <p:nvPicPr>
          <p:cNvPr id="6" name="Рисунок 5" descr="C:\Users\babageldi\Desktop\2018-10-22\27.jpgg.jpg"/>
          <p:cNvPicPr/>
          <p:nvPr/>
        </p:nvPicPr>
        <p:blipFill>
          <a:blip r:embed="rId2" cstate="print">
            <a:extLst>
              <a:ext uri="{BEBA8EAE-BF5A-486C-A8C5-ECC9F3942E4B}">
                <a14:imgProps xmlns:a14="http://schemas.microsoft.com/office/drawing/2010/main">
                  <a14:imgLayer r:embed="rId3">
                    <a14:imgEffect>
                      <a14:sharpenSoften amount="50000"/>
                    </a14:imgEffect>
                    <a14:imgEffect>
                      <a14:brightnessContrast bright="-30000" contrast="80000"/>
                    </a14:imgEffect>
                  </a14:imgLayer>
                </a14:imgProps>
              </a:ext>
              <a:ext uri="{28A0092B-C50C-407E-A947-70E740481C1C}">
                <a14:useLocalDpi xmlns:a14="http://schemas.microsoft.com/office/drawing/2010/main" val="0"/>
              </a:ext>
            </a:extLst>
          </a:blip>
          <a:srcRect/>
          <a:stretch>
            <a:fillRect/>
          </a:stretch>
        </p:blipFill>
        <p:spPr bwMode="auto">
          <a:xfrm>
            <a:off x="3503817" y="65883"/>
            <a:ext cx="5184364" cy="5809116"/>
          </a:xfrm>
          <a:prstGeom prst="rect">
            <a:avLst/>
          </a:prstGeom>
          <a:noFill/>
          <a:ln>
            <a:noFill/>
          </a:ln>
        </p:spPr>
      </p:pic>
      <p:sp>
        <p:nvSpPr>
          <p:cNvPr id="4" name="Прямоугольник 3"/>
          <p:cNvSpPr/>
          <p:nvPr/>
        </p:nvSpPr>
        <p:spPr>
          <a:xfrm>
            <a:off x="271848" y="5657671"/>
            <a:ext cx="11648303" cy="1077218"/>
          </a:xfrm>
          <a:prstGeom prst="rect">
            <a:avLst/>
          </a:prstGeom>
        </p:spPr>
        <p:txBody>
          <a:bodyPr wrap="square">
            <a:spAutoFit/>
          </a:bodyPr>
          <a:lstStyle/>
          <a:p>
            <a:pPr algn="ctr"/>
            <a:r>
              <a:rPr lang="ru-RU" sz="3200" b="1" i="1" dirty="0" smtClean="0">
                <a:latin typeface="Times New Roman" panose="02020603050405020304" pitchFamily="18" charset="0"/>
                <a:ea typeface="Times New Roman" panose="02020603050405020304" pitchFamily="18" charset="0"/>
              </a:rPr>
              <a:t>7.3-nji </a:t>
            </a:r>
            <a:r>
              <a:rPr lang="ru-RU" sz="3200" b="1" i="1" dirty="0" err="1">
                <a:latin typeface="Times New Roman" panose="02020603050405020304" pitchFamily="18" charset="0"/>
                <a:ea typeface="Times New Roman" panose="02020603050405020304" pitchFamily="18" charset="0"/>
              </a:rPr>
              <a:t>surat</a:t>
            </a:r>
            <a:r>
              <a:rPr lang="ru-RU" sz="3200" b="1" i="1" dirty="0">
                <a:latin typeface="Times New Roman" panose="02020603050405020304" pitchFamily="18" charset="0"/>
                <a:ea typeface="Times New Roman" panose="02020603050405020304" pitchFamily="18" charset="0"/>
              </a:rPr>
              <a: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Umumy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haldaky</a:t>
            </a:r>
            <a:r>
              <a:rPr lang="ru-RU" sz="3200" dirty="0">
                <a:latin typeface="Times New Roman" panose="02020603050405020304" pitchFamily="18" charset="0"/>
                <a:ea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rPr>
              <a:t>AB </a:t>
            </a:r>
            <a:r>
              <a:rPr lang="ru-RU" sz="3200" dirty="0" err="1">
                <a:latin typeface="Times New Roman" panose="02020603050405020304" pitchFamily="18" charset="0"/>
                <a:ea typeface="Times New Roman" panose="02020603050405020304" pitchFamily="18" charset="0"/>
              </a:rPr>
              <a:t>göni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çyzygyň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umumy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haldaky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tekizlik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kesişmegi</a:t>
            </a:r>
            <a:r>
              <a:rPr lang="ru-RU" sz="3200" dirty="0">
                <a:latin typeface="Times New Roman" panose="02020603050405020304" pitchFamily="18" charset="0"/>
                <a:ea typeface="Times New Roman" panose="02020603050405020304" pitchFamily="18" charset="0"/>
              </a:rPr>
              <a:t>.</a:t>
            </a:r>
            <a:endParaRPr lang="ru-RU" sz="3200" dirty="0"/>
          </a:p>
        </p:txBody>
      </p:sp>
    </p:spTree>
    <p:extLst>
      <p:ext uri="{BB962C8B-B14F-4D97-AF65-F5344CB8AC3E}">
        <p14:creationId xmlns:p14="http://schemas.microsoft.com/office/powerpoint/2010/main" val="2544895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6858000"/>
          </a:xfrm>
          <a:prstGeom prst="rect">
            <a:avLst/>
          </a:prstGeom>
          <a:noFill/>
          <a:ln w="88900" cmpd="thickThi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4" name="Прямоугольник 3"/>
          <p:cNvSpPr/>
          <p:nvPr/>
        </p:nvSpPr>
        <p:spPr>
          <a:xfrm>
            <a:off x="932257" y="5697532"/>
            <a:ext cx="10327483" cy="1077218"/>
          </a:xfrm>
          <a:prstGeom prst="rect">
            <a:avLst/>
          </a:prstGeom>
        </p:spPr>
        <p:txBody>
          <a:bodyPr wrap="square">
            <a:spAutoFit/>
          </a:bodyPr>
          <a:lstStyle/>
          <a:p>
            <a:pPr algn="ctr">
              <a:spcAft>
                <a:spcPts val="0"/>
              </a:spcAft>
            </a:pPr>
            <a:r>
              <a:rPr lang="ru-RU" sz="3200" b="1" i="1" dirty="0" smtClean="0">
                <a:latin typeface="Times New Roman" panose="02020603050405020304" pitchFamily="18" charset="0"/>
                <a:ea typeface="Times New Roman" panose="02020603050405020304" pitchFamily="18" charset="0"/>
                <a:cs typeface="Times New Roman" panose="02020603050405020304" pitchFamily="18" charset="0"/>
              </a:rPr>
              <a:t>7.4-nji </a:t>
            </a:r>
            <a:r>
              <a:rPr lang="ru-RU" sz="3200" b="1" i="1"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sz="3200" b="1" i="1" dirty="0">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cs typeface="Times New Roman" panose="02020603050405020304" pitchFamily="18" charset="0"/>
              </a:rPr>
              <a:t>AB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göni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çyzygyň</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yzlary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a:latin typeface="Times New Roman" panose="02020603050405020304" pitchFamily="18" charset="0"/>
                <a:ea typeface="Calibri" panose="020F0502020204030204" pitchFamily="34" charset="0"/>
                <a:cs typeface="Times New Roman" panose="02020603050405020304" pitchFamily="18" charset="0"/>
              </a:rPr>
              <a:t>α</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kesişmeginiň</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giňişlikdäki</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cs typeface="Times New Roman" panose="02020603050405020304" pitchFamily="18" charset="0"/>
              </a:rPr>
              <a:t>çyzgysy</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F:\26.jpgj.jpg"/>
          <p:cNvPicPr/>
          <p:nvPr/>
        </p:nvPicPr>
        <p:blipFill>
          <a:blip r:embed="rId2" cstate="print">
            <a:extLst>
              <a:ext uri="{BEBA8EAE-BF5A-486C-A8C5-ECC9F3942E4B}">
                <a14:imgProps xmlns:a14="http://schemas.microsoft.com/office/drawing/2010/main">
                  <a14:imgLayer r:embed="rId3">
                    <a14:imgEffect>
                      <a14:brightnessContrast bright="-30000" contrast="80000"/>
                    </a14:imgEffect>
                  </a14:imgLayer>
                </a14:imgProps>
              </a:ext>
              <a:ext uri="{28A0092B-C50C-407E-A947-70E740481C1C}">
                <a14:useLocalDpi xmlns:a14="http://schemas.microsoft.com/office/drawing/2010/main" val="0"/>
              </a:ext>
            </a:extLst>
          </a:blip>
          <a:srcRect/>
          <a:stretch>
            <a:fillRect/>
          </a:stretch>
        </p:blipFill>
        <p:spPr bwMode="auto">
          <a:xfrm>
            <a:off x="2602715" y="71217"/>
            <a:ext cx="7307404" cy="5832990"/>
          </a:xfrm>
          <a:prstGeom prst="rect">
            <a:avLst/>
          </a:prstGeom>
          <a:noFill/>
          <a:ln>
            <a:noFill/>
          </a:ln>
        </p:spPr>
      </p:pic>
    </p:spTree>
    <p:extLst>
      <p:ext uri="{BB962C8B-B14F-4D97-AF65-F5344CB8AC3E}">
        <p14:creationId xmlns:p14="http://schemas.microsoft.com/office/powerpoint/2010/main" val="1035667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456</TotalTime>
  <Words>381</Words>
  <Application>Microsoft Office PowerPoint</Application>
  <PresentationFormat>Широкоэкранный</PresentationFormat>
  <Paragraphs>25</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Symbol</vt:lpstr>
      <vt:lpstr>Times New Roman</vt:lpstr>
      <vt:lpstr>Тема Office</vt:lpstr>
      <vt:lpstr>                             </vt:lpstr>
      <vt:lpstr>7.1. Göni çyzyk bilen tekizligiň özara haly. Göni çyzyk bilen tekizligiň özara haly olara degişli nokatlar bilen kesgitlenilýär: -eger-de göni çyzygyň tekizlik bilen iki sany umumy nokady bar bolsa, onda ol göni çyzyk tekizlige degişlidir ýa-da tekizlikde ýatýandyr; -eger-de göni çyzygyň tekizlik bilen bir umumy nokady bar bolsa, onda ol göni çyzyk tekizlik bilen kesişýändir; -eger-de göni çyzygyň tekizlik bilen kesişme nokady tükeniksiz daşlykda bolsa, onda ol göni çyzyk tekizlige paralleldir.</vt:lpstr>
      <vt:lpstr>Презентация PowerPoint</vt:lpstr>
      <vt:lpstr>7.2. Tekizlige parallel göni çyzyk. Eger-de berlen göni çyzyk tekizlikde ýatýan, haýsy hem bolsa bir göni çyzyga parallel bolsa, onda ol göni çyzyk tekizligiň özüne hem paralleldir. Tekizlik ÇDE üçburçlyk bilen berlen bolsa, onuň haýsy hem bolsa bir tarapyna parallel ýagdaýda AB kesim geçirilýär (7.1-nji surat). Ony şertli belgiler bilen aňlatsak: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Myrat H</cp:lastModifiedBy>
  <cp:revision>113</cp:revision>
  <dcterms:created xsi:type="dcterms:W3CDTF">2020-09-14T01:43:40Z</dcterms:created>
  <dcterms:modified xsi:type="dcterms:W3CDTF">2021-09-15T08:25:51Z</dcterms:modified>
</cp:coreProperties>
</file>