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11" r:id="rId2"/>
    <p:sldMasterId id="2147483728"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2" d="100"/>
          <a:sy n="42" d="100"/>
        </p:scale>
        <p:origin x="78" y="5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835DB3-C282-454E-8A6E-C0A2D9ADC3B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FD7FE26F-7B25-4879-B991-204723D4CAE6}">
      <dgm:prSet phldrT="[Текст]"/>
      <dgm:spPr>
        <a:blipFill rotWithShape="0">
          <a:blip xmlns:r="http://schemas.openxmlformats.org/officeDocument/2006/relationships" r:embed="rId1"/>
          <a:tile tx="0" ty="0" sx="100000" sy="100000" flip="none" algn="tl"/>
        </a:blipFill>
        <a:ln>
          <a:solidFill>
            <a:srgbClr val="861E02"/>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dgm:spPr>
      <dgm:t>
        <a:bodyPr>
          <a:scene3d>
            <a:camera prst="orthographicFront"/>
            <a:lightRig rig="harsh" dir="t"/>
          </a:scene3d>
          <a:sp3d extrusionH="57150" prstMaterial="matte">
            <a:bevelT w="63500" h="12700" prst="angle"/>
            <a:contourClr>
              <a:schemeClr val="bg1">
                <a:lumMod val="65000"/>
              </a:schemeClr>
            </a:contourClr>
          </a:sp3d>
        </a:bodyPr>
        <a:lstStyle/>
        <a:p>
          <a:r>
            <a:rPr lang="tk-TM" sz="18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Ý</a:t>
          </a:r>
          <a:r>
            <a:rPr lang="ru-RU" sz="1800" b="1" cap="none" spc="0"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aşaýşyň</a:t>
          </a:r>
          <a:r>
            <a:rPr lang="ru-RU" sz="18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 </a:t>
          </a:r>
          <a:r>
            <a:rPr lang="ru-RU" sz="1800" b="1" cap="none" spc="0"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suw</a:t>
          </a:r>
          <a:r>
            <a:rPr lang="ru-RU" sz="18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 </a:t>
          </a:r>
          <a:r>
            <a:rPr lang="ru-RU" sz="1800" b="1" cap="none" spc="0"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gurşawy</a:t>
          </a:r>
          <a:endParaRPr lang="ru-RU"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dgm:t>
    </dgm:pt>
    <dgm:pt modelId="{6DD01904-81B6-4782-AE20-3F3E6DD88383}" type="parTrans" cxnId="{61BD8CA7-6AD4-4DDF-918B-72DDBB14247E}">
      <dgm:prSet/>
      <dgm:spPr/>
      <dgm:t>
        <a:bodyPr/>
        <a:lstStyle/>
        <a:p>
          <a:endParaRPr lang="ru-RU"/>
        </a:p>
      </dgm:t>
    </dgm:pt>
    <dgm:pt modelId="{C8DDD0A0-9FB6-4BA3-AB9E-2C0B619672A5}" type="sibTrans" cxnId="{61BD8CA7-6AD4-4DDF-918B-72DDBB14247E}">
      <dgm:prSet/>
      <dgm:spPr/>
      <dgm:t>
        <a:bodyPr/>
        <a:lstStyle/>
        <a:p>
          <a:endParaRPr lang="ru-RU"/>
        </a:p>
      </dgm:t>
    </dgm:pt>
    <dgm:pt modelId="{B50360C5-4D34-4B4E-AEF6-307CD0E87C0F}">
      <dgm:prSet phldrT="[Текст]"/>
      <dgm:spPr>
        <a:blipFill rotWithShape="0">
          <a:blip xmlns:r="http://schemas.openxmlformats.org/officeDocument/2006/relationships" r:embed="rId2"/>
          <a:tile tx="0" ty="0" sx="100000" sy="100000" flip="none" algn="tl"/>
        </a:blipFill>
        <a:ln>
          <a:solidFill>
            <a:srgbClr val="FFC000"/>
          </a:solidFill>
        </a:ln>
        <a:scene3d>
          <a:camera prst="orthographicFront"/>
          <a:lightRig rig="threePt" dir="t"/>
        </a:scene3d>
        <a:sp3d>
          <a:bevelT prst="angle"/>
        </a:sp3d>
      </dgm:spPr>
      <dgm:t>
        <a:bodyPr/>
        <a:lstStyle/>
        <a:p>
          <a:r>
            <a:rPr lang="tk-TM" sz="1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Ý</a:t>
          </a:r>
          <a:r>
            <a:rPr lang="ru-RU" sz="1800" b="1"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aşaýşyň</a:t>
          </a:r>
          <a:r>
            <a:rPr lang="ru-RU" sz="1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1800" b="1"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gury</a:t>
          </a:r>
          <a:r>
            <a:rPr lang="ru-RU" sz="1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1800" b="1"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ýer</a:t>
          </a:r>
          <a:r>
            <a:rPr lang="ru-RU" sz="1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1800" b="1"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howa</a:t>
          </a:r>
          <a:r>
            <a:rPr lang="ru-RU" sz="1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1800" b="1"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gurşawy</a:t>
          </a:r>
          <a:endParaRPr lang="ru-RU"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dgm:t>
    </dgm:pt>
    <dgm:pt modelId="{41759395-4568-4257-97BC-33B546CDC223}" type="parTrans" cxnId="{857894D0-6EED-43D0-B7CD-675EE2777074}">
      <dgm:prSet/>
      <dgm:spPr/>
      <dgm:t>
        <a:bodyPr/>
        <a:lstStyle/>
        <a:p>
          <a:endParaRPr lang="ru-RU"/>
        </a:p>
      </dgm:t>
    </dgm:pt>
    <dgm:pt modelId="{3C9C38A5-FCB8-4902-AB62-1F74255C9C44}" type="sibTrans" cxnId="{857894D0-6EED-43D0-B7CD-675EE2777074}">
      <dgm:prSet/>
      <dgm:spPr/>
      <dgm:t>
        <a:bodyPr/>
        <a:lstStyle/>
        <a:p>
          <a:endParaRPr lang="ru-RU"/>
        </a:p>
      </dgm:t>
    </dgm:pt>
    <dgm:pt modelId="{A8ED43BE-A0B0-48EC-B606-F7CEC4BC88D4}">
      <dgm:prSet phldrT="[Текст]"/>
      <dgm:spPr>
        <a:blipFill rotWithShape="0">
          <a:blip xmlns:r="http://schemas.openxmlformats.org/officeDocument/2006/relationships" r:embed="rId3"/>
          <a:tile tx="0" ty="0" sx="100000" sy="100000" flip="none" algn="tl"/>
        </a:blipFill>
        <a:ln>
          <a:solidFill>
            <a:srgbClr val="FFFF00"/>
          </a:solidFill>
        </a:ln>
        <a:scene3d>
          <a:camera prst="orthographicFront"/>
          <a:lightRig rig="threePt" dir="t"/>
        </a:scene3d>
        <a:sp3d>
          <a:bevelT prst="angle"/>
        </a:sp3d>
      </dgm:spPr>
      <dgm:t>
        <a:bodyPr/>
        <a:lstStyle/>
        <a:p>
          <a:r>
            <a:rPr lang="tk-TM" sz="1800" b="1" cap="none" spc="50" dirty="0"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Ý</a:t>
          </a:r>
          <a:r>
            <a:rPr lang="ru-RU" sz="1800" b="1" cap="none" spc="50" dirty="0" err="1"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aşaýşyň</a:t>
          </a:r>
          <a:r>
            <a:rPr lang="ru-RU" sz="1800" b="1" cap="none" spc="50" dirty="0"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 </a:t>
          </a:r>
          <a:r>
            <a:rPr lang="ru-RU" sz="1800" b="1" cap="none" spc="50" dirty="0" err="1"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toprak</a:t>
          </a:r>
          <a:r>
            <a:rPr lang="ru-RU" sz="1800" b="1" cap="none" spc="50" dirty="0"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 </a:t>
          </a:r>
          <a:r>
            <a:rPr lang="ru-RU" sz="1800" b="1" cap="none" spc="50" dirty="0" err="1"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gurşawy</a:t>
          </a:r>
          <a:endParaRPr lang="ru-RU" b="1" cap="none" spc="50" dirty="0">
            <a:ln w="0"/>
            <a:solidFill>
              <a:schemeClr val="bg2"/>
            </a:solidFill>
            <a:effectLst>
              <a:innerShdw blurRad="63500" dist="50800" dir="13500000">
                <a:srgbClr val="000000">
                  <a:alpha val="50000"/>
                </a:srgbClr>
              </a:innerShdw>
            </a:effectLst>
          </a:endParaRPr>
        </a:p>
      </dgm:t>
    </dgm:pt>
    <dgm:pt modelId="{0F3BF34B-6F83-4033-BD17-94FEF6E4CF3D}" type="parTrans" cxnId="{F18F8620-C430-4C9A-9086-FA2ECCD5A5CD}">
      <dgm:prSet/>
      <dgm:spPr/>
      <dgm:t>
        <a:bodyPr/>
        <a:lstStyle/>
        <a:p>
          <a:endParaRPr lang="ru-RU"/>
        </a:p>
      </dgm:t>
    </dgm:pt>
    <dgm:pt modelId="{7FF284F9-6B6D-4B44-8D67-56CFD63BDE29}" type="sibTrans" cxnId="{F18F8620-C430-4C9A-9086-FA2ECCD5A5CD}">
      <dgm:prSet/>
      <dgm:spPr/>
      <dgm:t>
        <a:bodyPr/>
        <a:lstStyle/>
        <a:p>
          <a:endParaRPr lang="ru-RU"/>
        </a:p>
      </dgm:t>
    </dgm:pt>
    <dgm:pt modelId="{05063C86-C78D-453B-8FDE-32BFDA2F5F82}">
      <dgm:prSet phldrT="[Текст]"/>
      <dgm:spPr>
        <a:blipFill rotWithShape="0">
          <a:blip xmlns:r="http://schemas.openxmlformats.org/officeDocument/2006/relationships" r:embed="rId4"/>
          <a:tile tx="0" ty="0" sx="100000" sy="100000" flip="none" algn="tl"/>
        </a:blipFill>
        <a:ln>
          <a:solidFill>
            <a:srgbClr val="92D050"/>
          </a:solidFill>
        </a:ln>
        <a:scene3d>
          <a:camera prst="orthographicFront"/>
          <a:lightRig rig="threePt" dir="t"/>
        </a:scene3d>
        <a:sp3d>
          <a:bevelT prst="angle"/>
        </a:sp3d>
      </dgm:spPr>
      <dgm:t>
        <a:bodyPr/>
        <a:lstStyle/>
        <a:p>
          <a:r>
            <a:rPr lang="tk-TM" sz="18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Ý</a:t>
          </a:r>
          <a:r>
            <a:rPr lang="ru-RU" sz="18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aşaýşyň</a:t>
          </a:r>
          <a:r>
            <a:rPr lang="ru-RU" sz="18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 </a:t>
          </a:r>
          <a:r>
            <a:rPr lang="ru-RU" sz="18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janly</a:t>
          </a:r>
          <a:r>
            <a:rPr lang="ru-RU" sz="18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 </a:t>
          </a:r>
          <a:r>
            <a:rPr lang="ru-RU" sz="18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organizm</a:t>
          </a:r>
          <a:r>
            <a:rPr lang="ru-RU" sz="18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 </a:t>
          </a:r>
          <a:r>
            <a:rPr lang="ru-RU" sz="18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gurşawy</a:t>
          </a:r>
          <a:endParaRPr lang="ru-RU"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7E53C306-DA6D-4487-B3A6-E0F0461EAEDF}" type="sibTrans" cxnId="{70CCDAEC-65EB-49ED-9CD4-8D0872852473}">
      <dgm:prSet/>
      <dgm:spPr/>
      <dgm:t>
        <a:bodyPr/>
        <a:lstStyle/>
        <a:p>
          <a:endParaRPr lang="ru-RU"/>
        </a:p>
      </dgm:t>
    </dgm:pt>
    <dgm:pt modelId="{ED7B84C8-F6A7-492A-9DE4-75FBE7F43690}" type="parTrans" cxnId="{70CCDAEC-65EB-49ED-9CD4-8D0872852473}">
      <dgm:prSet/>
      <dgm:spPr/>
      <dgm:t>
        <a:bodyPr/>
        <a:lstStyle/>
        <a:p>
          <a:endParaRPr lang="ru-RU"/>
        </a:p>
      </dgm:t>
    </dgm:pt>
    <dgm:pt modelId="{A77BC62F-1E78-44DC-9C7C-8A85F8661009}" type="pres">
      <dgm:prSet presAssocID="{F1835DB3-C282-454E-8A6E-C0A2D9ADC3BC}" presName="diagram" presStyleCnt="0">
        <dgm:presLayoutVars>
          <dgm:dir/>
          <dgm:resizeHandles val="exact"/>
        </dgm:presLayoutVars>
      </dgm:prSet>
      <dgm:spPr/>
      <dgm:t>
        <a:bodyPr/>
        <a:lstStyle/>
        <a:p>
          <a:endParaRPr lang="ru-RU"/>
        </a:p>
      </dgm:t>
    </dgm:pt>
    <dgm:pt modelId="{9B8878C9-1311-4343-92E4-944F41E4434B}" type="pres">
      <dgm:prSet presAssocID="{FD7FE26F-7B25-4879-B991-204723D4CAE6}" presName="node" presStyleLbl="node1" presStyleIdx="0" presStyleCnt="4">
        <dgm:presLayoutVars>
          <dgm:bulletEnabled val="1"/>
        </dgm:presLayoutVars>
      </dgm:prSet>
      <dgm:spPr/>
      <dgm:t>
        <a:bodyPr/>
        <a:lstStyle/>
        <a:p>
          <a:endParaRPr lang="ru-RU"/>
        </a:p>
      </dgm:t>
    </dgm:pt>
    <dgm:pt modelId="{33952D85-B8AD-406F-96A3-BE3E9467B61A}" type="pres">
      <dgm:prSet presAssocID="{C8DDD0A0-9FB6-4BA3-AB9E-2C0B619672A5}" presName="sibTrans" presStyleCnt="0"/>
      <dgm:spPr/>
    </dgm:pt>
    <dgm:pt modelId="{AC42E954-FD9A-452E-A658-B720C676E2A3}" type="pres">
      <dgm:prSet presAssocID="{B50360C5-4D34-4B4E-AEF6-307CD0E87C0F}" presName="node" presStyleLbl="node1" presStyleIdx="1" presStyleCnt="4">
        <dgm:presLayoutVars>
          <dgm:bulletEnabled val="1"/>
        </dgm:presLayoutVars>
      </dgm:prSet>
      <dgm:spPr/>
      <dgm:t>
        <a:bodyPr/>
        <a:lstStyle/>
        <a:p>
          <a:endParaRPr lang="ru-RU"/>
        </a:p>
      </dgm:t>
    </dgm:pt>
    <dgm:pt modelId="{BAF8EFCA-B46E-45A0-841F-700107CD6E61}" type="pres">
      <dgm:prSet presAssocID="{3C9C38A5-FCB8-4902-AB62-1F74255C9C44}" presName="sibTrans" presStyleCnt="0"/>
      <dgm:spPr/>
    </dgm:pt>
    <dgm:pt modelId="{589F0721-1451-4759-9E66-401042A6E373}" type="pres">
      <dgm:prSet presAssocID="{A8ED43BE-A0B0-48EC-B606-F7CEC4BC88D4}" presName="node" presStyleLbl="node1" presStyleIdx="2" presStyleCnt="4">
        <dgm:presLayoutVars>
          <dgm:bulletEnabled val="1"/>
        </dgm:presLayoutVars>
      </dgm:prSet>
      <dgm:spPr/>
      <dgm:t>
        <a:bodyPr/>
        <a:lstStyle/>
        <a:p>
          <a:endParaRPr lang="ru-RU"/>
        </a:p>
      </dgm:t>
    </dgm:pt>
    <dgm:pt modelId="{0E347CD6-7CC5-4B66-951B-7C1D59EC21A6}" type="pres">
      <dgm:prSet presAssocID="{7FF284F9-6B6D-4B44-8D67-56CFD63BDE29}" presName="sibTrans" presStyleCnt="0"/>
      <dgm:spPr/>
    </dgm:pt>
    <dgm:pt modelId="{E6802CC7-582A-475F-B9F8-D8A1518F10D0}" type="pres">
      <dgm:prSet presAssocID="{05063C86-C78D-453B-8FDE-32BFDA2F5F82}" presName="node" presStyleLbl="node1" presStyleIdx="3" presStyleCnt="4">
        <dgm:presLayoutVars>
          <dgm:bulletEnabled val="1"/>
        </dgm:presLayoutVars>
      </dgm:prSet>
      <dgm:spPr/>
      <dgm:t>
        <a:bodyPr/>
        <a:lstStyle/>
        <a:p>
          <a:endParaRPr lang="ru-RU"/>
        </a:p>
      </dgm:t>
    </dgm:pt>
  </dgm:ptLst>
  <dgm:cxnLst>
    <dgm:cxn modelId="{08D742BD-1B74-4B42-8050-C013484D303E}" type="presOf" srcId="{A8ED43BE-A0B0-48EC-B606-F7CEC4BC88D4}" destId="{589F0721-1451-4759-9E66-401042A6E373}" srcOrd="0" destOrd="0" presId="urn:microsoft.com/office/officeart/2005/8/layout/default"/>
    <dgm:cxn modelId="{CAA51008-5F78-44B6-8AAB-EDE88C98CDC6}" type="presOf" srcId="{FD7FE26F-7B25-4879-B991-204723D4CAE6}" destId="{9B8878C9-1311-4343-92E4-944F41E4434B}" srcOrd="0" destOrd="0" presId="urn:microsoft.com/office/officeart/2005/8/layout/default"/>
    <dgm:cxn modelId="{F3C210CD-D683-401A-92D7-BE4755ED5FBB}" type="presOf" srcId="{F1835DB3-C282-454E-8A6E-C0A2D9ADC3BC}" destId="{A77BC62F-1E78-44DC-9C7C-8A85F8661009}" srcOrd="0" destOrd="0" presId="urn:microsoft.com/office/officeart/2005/8/layout/default"/>
    <dgm:cxn modelId="{61BD8CA7-6AD4-4DDF-918B-72DDBB14247E}" srcId="{F1835DB3-C282-454E-8A6E-C0A2D9ADC3BC}" destId="{FD7FE26F-7B25-4879-B991-204723D4CAE6}" srcOrd="0" destOrd="0" parTransId="{6DD01904-81B6-4782-AE20-3F3E6DD88383}" sibTransId="{C8DDD0A0-9FB6-4BA3-AB9E-2C0B619672A5}"/>
    <dgm:cxn modelId="{F18F8620-C430-4C9A-9086-FA2ECCD5A5CD}" srcId="{F1835DB3-C282-454E-8A6E-C0A2D9ADC3BC}" destId="{A8ED43BE-A0B0-48EC-B606-F7CEC4BC88D4}" srcOrd="2" destOrd="0" parTransId="{0F3BF34B-6F83-4033-BD17-94FEF6E4CF3D}" sibTransId="{7FF284F9-6B6D-4B44-8D67-56CFD63BDE29}"/>
    <dgm:cxn modelId="{5E77A81F-3370-44DE-8DF8-8D9BE1238B40}" type="presOf" srcId="{05063C86-C78D-453B-8FDE-32BFDA2F5F82}" destId="{E6802CC7-582A-475F-B9F8-D8A1518F10D0}" srcOrd="0" destOrd="0" presId="urn:microsoft.com/office/officeart/2005/8/layout/default"/>
    <dgm:cxn modelId="{70CCDAEC-65EB-49ED-9CD4-8D0872852473}" srcId="{F1835DB3-C282-454E-8A6E-C0A2D9ADC3BC}" destId="{05063C86-C78D-453B-8FDE-32BFDA2F5F82}" srcOrd="3" destOrd="0" parTransId="{ED7B84C8-F6A7-492A-9DE4-75FBE7F43690}" sibTransId="{7E53C306-DA6D-4487-B3A6-E0F0461EAEDF}"/>
    <dgm:cxn modelId="{857894D0-6EED-43D0-B7CD-675EE2777074}" srcId="{F1835DB3-C282-454E-8A6E-C0A2D9ADC3BC}" destId="{B50360C5-4D34-4B4E-AEF6-307CD0E87C0F}" srcOrd="1" destOrd="0" parTransId="{41759395-4568-4257-97BC-33B546CDC223}" sibTransId="{3C9C38A5-FCB8-4902-AB62-1F74255C9C44}"/>
    <dgm:cxn modelId="{C84259F4-AF13-4E94-B8D2-9542A7C9FAEF}" type="presOf" srcId="{B50360C5-4D34-4B4E-AEF6-307CD0E87C0F}" destId="{AC42E954-FD9A-452E-A658-B720C676E2A3}" srcOrd="0" destOrd="0" presId="urn:microsoft.com/office/officeart/2005/8/layout/default"/>
    <dgm:cxn modelId="{BF85C666-6131-472B-B40C-D3FE06E888FE}" type="presParOf" srcId="{A77BC62F-1E78-44DC-9C7C-8A85F8661009}" destId="{9B8878C9-1311-4343-92E4-944F41E4434B}" srcOrd="0" destOrd="0" presId="urn:microsoft.com/office/officeart/2005/8/layout/default"/>
    <dgm:cxn modelId="{894FDA25-F414-4620-AA4D-E6798F368F5A}" type="presParOf" srcId="{A77BC62F-1E78-44DC-9C7C-8A85F8661009}" destId="{33952D85-B8AD-406F-96A3-BE3E9467B61A}" srcOrd="1" destOrd="0" presId="urn:microsoft.com/office/officeart/2005/8/layout/default"/>
    <dgm:cxn modelId="{395B1937-AFA1-413D-ABAF-BB287AAB31E0}" type="presParOf" srcId="{A77BC62F-1E78-44DC-9C7C-8A85F8661009}" destId="{AC42E954-FD9A-452E-A658-B720C676E2A3}" srcOrd="2" destOrd="0" presId="urn:microsoft.com/office/officeart/2005/8/layout/default"/>
    <dgm:cxn modelId="{C7EB2808-ADEE-44E3-8DC0-B91C283CFD2B}" type="presParOf" srcId="{A77BC62F-1E78-44DC-9C7C-8A85F8661009}" destId="{BAF8EFCA-B46E-45A0-841F-700107CD6E61}" srcOrd="3" destOrd="0" presId="urn:microsoft.com/office/officeart/2005/8/layout/default"/>
    <dgm:cxn modelId="{8369B527-7C72-4A9D-BB1B-56A027F9E5DB}" type="presParOf" srcId="{A77BC62F-1E78-44DC-9C7C-8A85F8661009}" destId="{589F0721-1451-4759-9E66-401042A6E373}" srcOrd="4" destOrd="0" presId="urn:microsoft.com/office/officeart/2005/8/layout/default"/>
    <dgm:cxn modelId="{5E1A01D5-B6AB-4176-8D9A-336E86E4E5AB}" type="presParOf" srcId="{A77BC62F-1E78-44DC-9C7C-8A85F8661009}" destId="{0E347CD6-7CC5-4B66-951B-7C1D59EC21A6}" srcOrd="5" destOrd="0" presId="urn:microsoft.com/office/officeart/2005/8/layout/default"/>
    <dgm:cxn modelId="{5C3D0932-C094-4324-B10B-1E361D90048D}" type="presParOf" srcId="{A77BC62F-1E78-44DC-9C7C-8A85F8661009}" destId="{E6802CC7-582A-475F-B9F8-D8A1518F10D0}"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8878C9-1311-4343-92E4-944F41E4434B}">
      <dsp:nvSpPr>
        <dsp:cNvPr id="0" name=""/>
        <dsp:cNvSpPr/>
      </dsp:nvSpPr>
      <dsp:spPr>
        <a:xfrm>
          <a:off x="3417" y="634403"/>
          <a:ext cx="2711323" cy="1626794"/>
        </a:xfrm>
        <a:prstGeom prst="rect">
          <a:avLst/>
        </a:prstGeom>
        <a:blipFill rotWithShape="0">
          <a:blip xmlns:r="http://schemas.openxmlformats.org/officeDocument/2006/relationships" r:embed="rId1"/>
          <a:tile tx="0" ty="0" sx="100000" sy="100000" flip="none" algn="tl"/>
        </a:blipFill>
        <a:ln w="15875" cap="rnd" cmpd="sng" algn="ctr">
          <a:solidFill>
            <a:srgbClr val="861E02"/>
          </a:solid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scene3d>
            <a:camera prst="orthographicFront"/>
            <a:lightRig rig="harsh" dir="t"/>
          </a:scene3d>
          <a:sp3d extrusionH="57150" prstMaterial="matte">
            <a:bevelT w="63500" h="12700" prst="angle"/>
            <a:contourClr>
              <a:schemeClr val="bg1">
                <a:lumMod val="65000"/>
              </a:schemeClr>
            </a:contourClr>
          </a:sp3d>
        </a:bodyPr>
        <a:lstStyle/>
        <a:p>
          <a:pPr lvl="0" algn="ctr" defTabSz="1333500">
            <a:lnSpc>
              <a:spcPct val="90000"/>
            </a:lnSpc>
            <a:spcBef>
              <a:spcPct val="0"/>
            </a:spcBef>
            <a:spcAft>
              <a:spcPct val="35000"/>
            </a:spcAft>
          </a:pPr>
          <a:r>
            <a:rPr lang="tk-TM" sz="3000" b="1" kern="1200"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Ý</a:t>
          </a:r>
          <a:r>
            <a:rPr lang="ru-RU" sz="3000" b="1" kern="1200" cap="none" spc="0"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aşaýşyň</a:t>
          </a:r>
          <a:r>
            <a:rPr lang="ru-RU" sz="3000" b="1" kern="1200"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 </a:t>
          </a:r>
          <a:r>
            <a:rPr lang="ru-RU" sz="3000" b="1" kern="1200" cap="none" spc="0"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suw</a:t>
          </a:r>
          <a:r>
            <a:rPr lang="ru-RU" sz="3000" b="1" kern="1200"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 </a:t>
          </a:r>
          <a:r>
            <a:rPr lang="ru-RU" sz="3000" b="1" kern="1200" cap="none" spc="0"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Calibri" panose="020F0502020204030204" pitchFamily="34" charset="0"/>
            </a:rPr>
            <a:t>gurşawy</a:t>
          </a:r>
          <a:endParaRPr lang="ru-RU" sz="3000" b="1" kern="1200"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dsp:txBody>
      <dsp:txXfrm>
        <a:off x="3417" y="634403"/>
        <a:ext cx="2711323" cy="1626794"/>
      </dsp:txXfrm>
    </dsp:sp>
    <dsp:sp modelId="{AC42E954-FD9A-452E-A658-B720C676E2A3}">
      <dsp:nvSpPr>
        <dsp:cNvPr id="0" name=""/>
        <dsp:cNvSpPr/>
      </dsp:nvSpPr>
      <dsp:spPr>
        <a:xfrm>
          <a:off x="2985873" y="634403"/>
          <a:ext cx="2711323" cy="1626794"/>
        </a:xfrm>
        <a:prstGeom prst="rect">
          <a:avLst/>
        </a:prstGeom>
        <a:blipFill rotWithShape="0">
          <a:blip xmlns:r="http://schemas.openxmlformats.org/officeDocument/2006/relationships" r:embed="rId2"/>
          <a:tile tx="0" ty="0" sx="100000" sy="100000" flip="none" algn="tl"/>
        </a:blipFill>
        <a:ln w="15875" cap="rnd" cmpd="sng" algn="ctr">
          <a:solidFill>
            <a:srgbClr val="FFC000"/>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tk-TM" sz="3000" b="1" kern="1200"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Ý</a:t>
          </a:r>
          <a:r>
            <a:rPr lang="ru-RU" sz="3000" b="1" kern="1200"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aşaýşyň</a:t>
          </a:r>
          <a:r>
            <a:rPr lang="ru-RU" sz="3000" b="1" kern="1200"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3000" b="1" kern="1200"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gury</a:t>
          </a:r>
          <a:r>
            <a:rPr lang="ru-RU" sz="3000" b="1" kern="1200"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3000" b="1" kern="1200"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ýer</a:t>
          </a:r>
          <a:r>
            <a:rPr lang="ru-RU" sz="3000" b="1" kern="1200"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3000" b="1" kern="1200"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howa</a:t>
          </a:r>
          <a:r>
            <a:rPr lang="ru-RU" sz="3000" b="1" kern="1200"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 </a:t>
          </a:r>
          <a:r>
            <a:rPr lang="ru-RU" sz="3000" b="1" kern="1200"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gurşawy</a:t>
          </a:r>
          <a:endParaRPr lang="ru-RU" sz="3000" b="1" kern="1200"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dsp:txBody>
      <dsp:txXfrm>
        <a:off x="2985873" y="634403"/>
        <a:ext cx="2711323" cy="1626794"/>
      </dsp:txXfrm>
    </dsp:sp>
    <dsp:sp modelId="{589F0721-1451-4759-9E66-401042A6E373}">
      <dsp:nvSpPr>
        <dsp:cNvPr id="0" name=""/>
        <dsp:cNvSpPr/>
      </dsp:nvSpPr>
      <dsp:spPr>
        <a:xfrm>
          <a:off x="5968329" y="634403"/>
          <a:ext cx="2711323" cy="1626794"/>
        </a:xfrm>
        <a:prstGeom prst="rect">
          <a:avLst/>
        </a:prstGeom>
        <a:blipFill rotWithShape="0">
          <a:blip xmlns:r="http://schemas.openxmlformats.org/officeDocument/2006/relationships" r:embed="rId3"/>
          <a:tile tx="0" ty="0" sx="100000" sy="100000" flip="none" algn="tl"/>
        </a:blipFill>
        <a:ln w="15875" cap="rnd" cmpd="sng" algn="ctr">
          <a:solidFill>
            <a:srgbClr val="FFFF00"/>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tk-TM" sz="3000" b="1" kern="1200" cap="none" spc="50" dirty="0"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Ý</a:t>
          </a:r>
          <a:r>
            <a:rPr lang="ru-RU" sz="3000" b="1" kern="1200" cap="none" spc="50" dirty="0" err="1"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aşaýşyň</a:t>
          </a:r>
          <a:r>
            <a:rPr lang="ru-RU" sz="3000" b="1" kern="1200" cap="none" spc="50" dirty="0"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 </a:t>
          </a:r>
          <a:r>
            <a:rPr lang="ru-RU" sz="3000" b="1" kern="1200" cap="none" spc="50" dirty="0" err="1"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toprak</a:t>
          </a:r>
          <a:r>
            <a:rPr lang="ru-RU" sz="3000" b="1" kern="1200" cap="none" spc="50" dirty="0"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 </a:t>
          </a:r>
          <a:r>
            <a:rPr lang="ru-RU" sz="3000" b="1" kern="1200" cap="none" spc="50" dirty="0" err="1" smtClean="0">
              <a:ln w="0"/>
              <a:solidFill>
                <a:schemeClr val="bg2"/>
              </a:solidFill>
              <a:effectLst>
                <a:innerShdw blurRad="63500" dist="50800" dir="13500000">
                  <a:srgbClr val="000000">
                    <a:alpha val="50000"/>
                  </a:srgbClr>
                </a:innerShdw>
              </a:effectLst>
              <a:latin typeface="Times New Roman" panose="02020603050405020304" pitchFamily="18" charset="0"/>
              <a:ea typeface="Calibri" panose="020F0502020204030204" pitchFamily="34" charset="0"/>
            </a:rPr>
            <a:t>gurşawy</a:t>
          </a:r>
          <a:endParaRPr lang="ru-RU" sz="3000" b="1" kern="1200" cap="none" spc="50" dirty="0">
            <a:ln w="0"/>
            <a:solidFill>
              <a:schemeClr val="bg2"/>
            </a:solidFill>
            <a:effectLst>
              <a:innerShdw blurRad="63500" dist="50800" dir="13500000">
                <a:srgbClr val="000000">
                  <a:alpha val="50000"/>
                </a:srgbClr>
              </a:innerShdw>
            </a:effectLst>
          </a:endParaRPr>
        </a:p>
      </dsp:txBody>
      <dsp:txXfrm>
        <a:off x="5968329" y="634403"/>
        <a:ext cx="2711323" cy="1626794"/>
      </dsp:txXfrm>
    </dsp:sp>
    <dsp:sp modelId="{E6802CC7-582A-475F-B9F8-D8A1518F10D0}">
      <dsp:nvSpPr>
        <dsp:cNvPr id="0" name=""/>
        <dsp:cNvSpPr/>
      </dsp:nvSpPr>
      <dsp:spPr>
        <a:xfrm>
          <a:off x="8950785" y="634403"/>
          <a:ext cx="2711323" cy="1626794"/>
        </a:xfrm>
        <a:prstGeom prst="rect">
          <a:avLst/>
        </a:prstGeom>
        <a:blipFill rotWithShape="0">
          <a:blip xmlns:r="http://schemas.openxmlformats.org/officeDocument/2006/relationships" r:embed="rId4"/>
          <a:tile tx="0" ty="0" sx="100000" sy="100000" flip="none" algn="tl"/>
        </a:blipFill>
        <a:ln w="15875" cap="rnd" cmpd="sng" algn="ctr">
          <a:solidFill>
            <a:srgbClr val="92D050"/>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tk-TM" sz="3000" b="1" kern="1200"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Ý</a:t>
          </a:r>
          <a:r>
            <a:rPr lang="ru-RU" sz="3000" b="1" kern="1200"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aşaýşyň</a:t>
          </a:r>
          <a:r>
            <a:rPr lang="ru-RU" sz="3000" b="1" kern="1200"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 </a:t>
          </a:r>
          <a:r>
            <a:rPr lang="ru-RU" sz="3000" b="1" kern="1200"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janly</a:t>
          </a:r>
          <a:r>
            <a:rPr lang="ru-RU" sz="3000" b="1" kern="1200"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 </a:t>
          </a:r>
          <a:r>
            <a:rPr lang="ru-RU" sz="3000" b="1" kern="1200"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organizm</a:t>
          </a:r>
          <a:r>
            <a:rPr lang="ru-RU" sz="3000" b="1" kern="1200"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 </a:t>
          </a:r>
          <a:r>
            <a:rPr lang="ru-RU" sz="3000" b="1" kern="1200"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Times New Roman" panose="02020603050405020304" pitchFamily="18" charset="0"/>
              <a:ea typeface="Calibri" panose="020F0502020204030204" pitchFamily="34" charset="0"/>
            </a:rPr>
            <a:t>gurşawy</a:t>
          </a:r>
          <a:endParaRPr lang="ru-RU" sz="3000" b="1" kern="1200"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sp:txBody>
      <dsp:txXfrm>
        <a:off x="8950785" y="634403"/>
        <a:ext cx="2711323" cy="162679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954909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188015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17070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529039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723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1099004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63801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455972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12301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434413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677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722001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642808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433576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823751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101645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670302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501601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559223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28091200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528065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4053256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03.12.2019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7230971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2438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387344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764586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390669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921549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625822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7449380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526576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959031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93511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A44D9BE-500E-4A9C-ADF0-7B8F45015020}" type="datetimeFigureOut">
              <a:rPr lang="ru-RU" smtClean="0"/>
              <a:t>03.12.2019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73336764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7898088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479633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457087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39249895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79823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mn-cs"/>
              </a:rPr>
              <a:t>”</a:t>
            </a:r>
          </a:p>
        </p:txBody>
      </p:sp>
    </p:spTree>
    <p:extLst>
      <p:ext uri="{BB962C8B-B14F-4D97-AF65-F5344CB8AC3E}">
        <p14:creationId xmlns:p14="http://schemas.microsoft.com/office/powerpoint/2010/main" val="28304667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334209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881659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987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A44D9BE-500E-4A9C-ADF0-7B8F45015020}" type="datetimeFigureOut">
              <a:rPr lang="ru-RU" smtClean="0"/>
              <a:t>03.12.2019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2346609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A44D9BE-500E-4A9C-ADF0-7B8F45015020}" type="datetimeFigureOut">
              <a:rPr lang="ru-RU" smtClean="0"/>
              <a:t>03.12.2019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449416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4D9BE-500E-4A9C-ADF0-7B8F45015020}" type="datetimeFigureOut">
              <a:rPr lang="ru-RU" smtClean="0"/>
              <a:t>03.12.2019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1602863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A44D9BE-500E-4A9C-ADF0-7B8F45015020}" type="datetimeFigureOut">
              <a:rPr lang="ru-RU" smtClean="0"/>
              <a:t>03.12.2019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76029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A44D9BE-500E-4A9C-ADF0-7B8F45015020}" type="datetimeFigureOut">
              <a:rPr lang="ru-RU" smtClean="0"/>
              <a:t>03.12.2019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181733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A44D9BE-500E-4A9C-ADF0-7B8F45015020}" type="datetimeFigureOut">
              <a:rPr lang="ru-RU" smtClean="0"/>
              <a:t>03.12.2019</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FCF3B78-522F-4B00-AE6F-EED46EC8EDC6}" type="slidenum">
              <a:rPr lang="ru-RU" smtClean="0"/>
              <a:t>‹#›</a:t>
            </a:fld>
            <a:endParaRPr lang="ru-RU"/>
          </a:p>
        </p:txBody>
      </p:sp>
    </p:spTree>
    <p:extLst>
      <p:ext uri="{BB962C8B-B14F-4D97-AF65-F5344CB8AC3E}">
        <p14:creationId xmlns:p14="http://schemas.microsoft.com/office/powerpoint/2010/main" val="348087331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6693691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EDBF07C-E029-40C5-8015-4B928279EAC4}" type="datetimeFigureOut">
              <a:rPr kumimoji="0" lang="ru-RU"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03.12.2019</a:t>
            </a:fld>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2163724-7F30-4B2A-AB4A-6CCE113C7617}" type="slidenum">
              <a:rPr kumimoji="0" lang="ru-RU"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51615220"/>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39.xml"/><Relationship Id="rId4" Type="http://schemas.openxmlformats.org/officeDocument/2006/relationships/image" Target="../media/image16.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42109" y="110836"/>
            <a:ext cx="8312727" cy="651164"/>
          </a:xfrm>
        </p:spPr>
        <p:txBody>
          <a:bodyPr/>
          <a:lstStyle/>
          <a:p>
            <a:pPr algn="ctr"/>
            <a:r>
              <a:rPr lang="tk-TM" sz="4800" smtClean="0">
                <a:latin typeface="Times New Roman" panose="02020603050405020304" pitchFamily="18" charset="0"/>
                <a:cs typeface="Times New Roman" panose="02020603050405020304" pitchFamily="18" charset="0"/>
              </a:rPr>
              <a:t> </a:t>
            </a:r>
            <a:endParaRPr lang="ru-RU" sz="48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930171" y="632340"/>
            <a:ext cx="3046758" cy="707886"/>
          </a:xfrm>
          <a:prstGeom prst="rect">
            <a:avLst/>
          </a:prstGeom>
          <a:noFill/>
        </p:spPr>
        <p:txBody>
          <a:bodyPr wrap="square" lIns="91440" tIns="45720" rIns="91440" bIns="45720">
            <a:spAutoFit/>
          </a:bodyPr>
          <a:lstStyle/>
          <a:p>
            <a:r>
              <a:rPr lang="tk-TM" sz="4000" b="1" dirty="0" smtClean="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Tema:Giriş</a:t>
            </a:r>
            <a:endParaRPr lang="ru-RU" sz="4000" b="1" dirty="0">
              <a:ln w="22225">
                <a:solidFill>
                  <a:schemeClr val="accent2"/>
                </a:solidFill>
                <a:prstDash val="solid"/>
              </a:ln>
              <a:solidFill>
                <a:schemeClr val="accent2">
                  <a:lumMod val="40000"/>
                  <a:lumOff val="60000"/>
                </a:schemeClr>
              </a:solidFill>
            </a:endParaRPr>
          </a:p>
        </p:txBody>
      </p:sp>
      <p:sp>
        <p:nvSpPr>
          <p:cNvPr id="6" name="Прямоугольник 5"/>
          <p:cNvSpPr/>
          <p:nvPr/>
        </p:nvSpPr>
        <p:spPr>
          <a:xfrm>
            <a:off x="3345549" y="1918453"/>
            <a:ext cx="4216002" cy="523220"/>
          </a:xfrm>
          <a:prstGeom prst="rect">
            <a:avLst/>
          </a:prstGeom>
          <a:noFill/>
        </p:spPr>
        <p:txBody>
          <a:bodyPr wrap="square" lIns="91440" tIns="45720" rIns="91440" bIns="45720">
            <a:spAutoFit/>
          </a:bodyPr>
          <a:lstStyle/>
          <a:p>
            <a:pPr algn="ctr"/>
            <a:r>
              <a:rPr lang="tk-TM" sz="28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Meýilnama:</a:t>
            </a:r>
            <a:endParaRPr lang="ru-RU" sz="28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1293559" y="2441673"/>
            <a:ext cx="13485559" cy="3108543"/>
          </a:xfrm>
          <a:prstGeom prst="rect">
            <a:avLst/>
          </a:prstGeom>
          <a:noFill/>
        </p:spPr>
        <p:txBody>
          <a:bodyPr wrap="square" lIns="91440" tIns="45720" rIns="91440" bIns="45720">
            <a:spAutoFit/>
          </a:bodyPr>
          <a:lstStyle/>
          <a:p>
            <a:pPr algn="ctr"/>
            <a:r>
              <a:rPr lang="tk-TM" sz="2800" b="0" cap="none" spc="0" dirty="0" smtClean="0">
                <a:ln w="0"/>
                <a:solidFill>
                  <a:schemeClr val="accent1"/>
                </a:solidFill>
                <a:effectLst>
                  <a:outerShdw blurRad="38100" dist="25400" dir="5400000" algn="ctr" rotWithShape="0">
                    <a:srgbClr val="6E747A">
                      <a:alpha val="43000"/>
                    </a:srgbClr>
                  </a:outerShdw>
                </a:effectLst>
              </a:rPr>
              <a:t> </a:t>
            </a:r>
            <a:r>
              <a:rPr lang="en-US" sz="2800" b="0" cap="none" spc="0" dirty="0" smtClean="0">
                <a:ln w="0"/>
                <a:solidFill>
                  <a:schemeClr val="accent2"/>
                </a:solidFill>
                <a:effectLst>
                  <a:outerShdw blurRad="38100" dist="25400" dir="5400000" algn="ctr" rotWithShape="0">
                    <a:srgbClr val="6E747A">
                      <a:alpha val="43000"/>
                    </a:srgbClr>
                  </a:outerShdw>
                </a:effectLst>
              </a:rPr>
              <a:t>1. </a:t>
            </a:r>
            <a:r>
              <a:rPr lang="en-US" sz="2800" b="0" cap="none" spc="0" dirty="0" err="1" smtClean="0">
                <a:ln w="0"/>
                <a:solidFill>
                  <a:schemeClr val="accent2"/>
                </a:solidFill>
                <a:effectLst>
                  <a:outerShdw blurRad="38100" dist="25400" dir="5400000" algn="ctr" rotWithShape="0">
                    <a:srgbClr val="6E747A">
                      <a:alpha val="43000"/>
                    </a:srgbClr>
                  </a:outerShdw>
                </a:effectLst>
              </a:rPr>
              <a:t>Ekologiýa</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ylmy</a:t>
            </a:r>
            <a:r>
              <a:rPr lang="en-US" sz="2800" b="0" cap="none" spc="0" dirty="0" smtClean="0">
                <a:ln w="0"/>
                <a:solidFill>
                  <a:schemeClr val="accent2"/>
                </a:solidFill>
                <a:effectLst>
                  <a:outerShdw blurRad="38100" dist="25400" dir="5400000" algn="ctr" rotWithShape="0">
                    <a:srgbClr val="6E747A">
                      <a:alpha val="43000"/>
                    </a:srgbClr>
                  </a:outerShdw>
                </a:effectLst>
              </a:rPr>
              <a:t> we </a:t>
            </a:r>
            <a:r>
              <a:rPr lang="en-US" sz="2800" b="0" cap="none" spc="0" dirty="0" err="1" smtClean="0">
                <a:ln w="0"/>
                <a:solidFill>
                  <a:schemeClr val="accent2"/>
                </a:solidFill>
                <a:effectLst>
                  <a:outerShdw blurRad="38100" dist="25400" dir="5400000" algn="ctr" rotWithShape="0">
                    <a:srgbClr val="6E747A">
                      <a:alpha val="43000"/>
                    </a:srgbClr>
                  </a:outerShdw>
                </a:effectLst>
              </a:rPr>
              <a:t>onuň</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ylmy</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ulgamynda</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tutýan</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orny</a:t>
            </a:r>
            <a:r>
              <a:rPr lang="en-US" sz="2800" b="0" cap="none" spc="0" dirty="0" smtClean="0">
                <a:ln w="0"/>
                <a:solidFill>
                  <a:schemeClr val="accent2"/>
                </a:solidFill>
                <a:effectLst>
                  <a:outerShdw blurRad="38100" dist="25400" dir="5400000" algn="ctr" rotWithShape="0">
                    <a:srgbClr val="6E747A">
                      <a:alpha val="43000"/>
                    </a:srgbClr>
                  </a:outerShdw>
                </a:effectLst>
              </a:rPr>
              <a:t>. </a:t>
            </a:r>
            <a:endParaRPr lang="tk-TM" sz="2800" b="0" cap="none" spc="0" dirty="0" smtClean="0">
              <a:ln w="0"/>
              <a:solidFill>
                <a:schemeClr val="accent2"/>
              </a:solidFill>
              <a:effectLst>
                <a:outerShdw blurRad="38100" dist="25400" dir="5400000" algn="ctr" rotWithShape="0">
                  <a:srgbClr val="6E747A">
                    <a:alpha val="43000"/>
                  </a:srgbClr>
                </a:outerShdw>
              </a:effectLst>
            </a:endParaRPr>
          </a:p>
          <a:p>
            <a:pPr algn="just"/>
            <a:r>
              <a:rPr lang="tk-TM" sz="2800" b="0" cap="none" spc="0" dirty="0" smtClean="0">
                <a:ln w="0"/>
                <a:solidFill>
                  <a:schemeClr val="accent2"/>
                </a:solidFill>
                <a:effectLst>
                  <a:outerShdw blurRad="38100" dist="25400" dir="5400000" algn="ctr" rotWithShape="0">
                    <a:srgbClr val="6E747A">
                      <a:alpha val="43000"/>
                    </a:srgbClr>
                  </a:outerShdw>
                </a:effectLst>
              </a:rPr>
              <a:t>       </a:t>
            </a:r>
            <a:r>
              <a:rPr lang="tk-TM"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smtClean="0">
                <a:ln w="0"/>
                <a:solidFill>
                  <a:schemeClr val="accent2"/>
                </a:solidFill>
                <a:effectLst>
                  <a:outerShdw blurRad="38100" dist="25400" dir="5400000" algn="ctr" rotWithShape="0">
                    <a:srgbClr val="6E747A">
                      <a:alpha val="43000"/>
                    </a:srgbClr>
                  </a:outerShdw>
                </a:effectLst>
              </a:rPr>
              <a:t>2</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Ekologiýa</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ylmynyň</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esasy</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pudaklary</a:t>
            </a:r>
            <a:r>
              <a:rPr lang="en-US" sz="2800" b="0" cap="none" spc="0" dirty="0" smtClean="0">
                <a:ln w="0"/>
                <a:solidFill>
                  <a:schemeClr val="accent2"/>
                </a:solidFill>
                <a:effectLst>
                  <a:outerShdw blurRad="38100" dist="25400" dir="5400000" algn="ctr" rotWithShape="0">
                    <a:srgbClr val="6E747A">
                      <a:alpha val="43000"/>
                    </a:srgbClr>
                  </a:outerShdw>
                </a:effectLst>
              </a:rPr>
              <a:t> we </a:t>
            </a:r>
            <a:r>
              <a:rPr lang="en-US" sz="2800" b="0" cap="none" spc="0" dirty="0" err="1" smtClean="0">
                <a:ln w="0"/>
                <a:solidFill>
                  <a:schemeClr val="accent2"/>
                </a:solidFill>
                <a:effectLst>
                  <a:outerShdw blurRad="38100" dist="25400" dir="5400000" algn="ctr" rotWithShape="0">
                    <a:srgbClr val="6E747A">
                      <a:alpha val="43000"/>
                    </a:srgbClr>
                  </a:outerShdw>
                </a:effectLst>
              </a:rPr>
              <a:t>bölümleri</a:t>
            </a:r>
            <a:r>
              <a:rPr lang="en-US" sz="2800" b="0" cap="none" spc="0" dirty="0" smtClean="0">
                <a:ln w="0"/>
                <a:solidFill>
                  <a:schemeClr val="accent2"/>
                </a:solidFill>
                <a:effectLst>
                  <a:outerShdw blurRad="38100" dist="25400" dir="5400000" algn="ctr" rotWithShape="0">
                    <a:srgbClr val="6E747A">
                      <a:alpha val="43000"/>
                    </a:srgbClr>
                  </a:outerShdw>
                </a:effectLst>
              </a:rPr>
              <a:t>. </a:t>
            </a:r>
            <a:endParaRPr lang="tk-TM" sz="2800" b="0" cap="none" spc="0" dirty="0" smtClean="0">
              <a:ln w="0"/>
              <a:solidFill>
                <a:schemeClr val="accent2"/>
              </a:solidFill>
              <a:effectLst>
                <a:outerShdw blurRad="38100" dist="25400" dir="5400000" algn="ctr" rotWithShape="0">
                  <a:srgbClr val="6E747A">
                    <a:alpha val="43000"/>
                  </a:srgbClr>
                </a:outerShdw>
              </a:effectLst>
            </a:endParaRPr>
          </a:p>
          <a:p>
            <a:pPr algn="just"/>
            <a:r>
              <a:rPr lang="tk-TM" sz="2800" dirty="0">
                <a:ln w="0"/>
                <a:solidFill>
                  <a:schemeClr val="accent2"/>
                </a:solidFill>
                <a:effectLst>
                  <a:outerShdw blurRad="38100" dist="25400" dir="5400000" algn="ctr" rotWithShape="0">
                    <a:srgbClr val="6E747A">
                      <a:alpha val="43000"/>
                    </a:srgbClr>
                  </a:outerShdw>
                </a:effectLst>
              </a:rPr>
              <a:t> </a:t>
            </a:r>
            <a:r>
              <a:rPr lang="tk-TM" sz="2800" dirty="0" smtClean="0">
                <a:ln w="0"/>
                <a:solidFill>
                  <a:schemeClr val="accent2"/>
                </a:solidFill>
                <a:effectLst>
                  <a:outerShdw blurRad="38100" dist="25400" dir="5400000" algn="ctr" rotWithShape="0">
                    <a:srgbClr val="6E747A">
                      <a:alpha val="43000"/>
                    </a:srgbClr>
                  </a:outerShdw>
                </a:effectLst>
              </a:rPr>
              <a:t>     </a:t>
            </a:r>
            <a:r>
              <a:rPr lang="tk-TM" sz="2800" dirty="0" smtClean="0">
                <a:ln w="0"/>
                <a:solidFill>
                  <a:schemeClr val="accent2"/>
                </a:solidFill>
                <a:effectLst>
                  <a:outerShdw blurRad="38100" dist="25400" dir="5400000" algn="ctr" rotWithShape="0">
                    <a:srgbClr val="6E747A">
                      <a:alpha val="43000"/>
                    </a:srgbClr>
                  </a:outerShdw>
                </a:effectLst>
              </a:rPr>
              <a:t>               </a:t>
            </a:r>
            <a:r>
              <a:rPr lang="en-US" sz="2800" b="0" cap="none" spc="0" dirty="0" smtClean="0">
                <a:ln w="0"/>
                <a:solidFill>
                  <a:schemeClr val="accent2"/>
                </a:solidFill>
                <a:effectLst>
                  <a:outerShdw blurRad="38100" dist="25400" dir="5400000" algn="ctr" rotWithShape="0">
                    <a:srgbClr val="6E747A">
                      <a:alpha val="43000"/>
                    </a:srgbClr>
                  </a:outerShdw>
                </a:effectLst>
              </a:rPr>
              <a:t>3</a:t>
            </a:r>
            <a:r>
              <a:rPr lang="en-US" sz="2800" b="0" cap="none" spc="0" dirty="0" smtClean="0">
                <a:ln w="0"/>
                <a:solidFill>
                  <a:schemeClr val="accent2"/>
                </a:solidFill>
                <a:effectLst>
                  <a:outerShdw blurRad="38100" dist="25400" dir="5400000" algn="ctr" rotWithShape="0">
                    <a:srgbClr val="6E747A">
                      <a:alpha val="43000"/>
                    </a:srgbClr>
                  </a:outerShdw>
                </a:effectLst>
              </a:rPr>
              <a:t>.</a:t>
            </a:r>
            <a:r>
              <a:rPr lang="tk-TM" sz="2800" b="0" cap="none" spc="0" dirty="0" smtClean="0">
                <a:ln w="0"/>
                <a:solidFill>
                  <a:schemeClr val="accent2"/>
                </a:solidFill>
                <a:effectLst>
                  <a:outerShdw blurRad="38100" dist="25400" dir="5400000" algn="ctr" rotWithShape="0">
                    <a:srgbClr val="6E747A">
                      <a:alpha val="43000"/>
                    </a:srgbClr>
                  </a:outerShdw>
                </a:effectLst>
              </a:rPr>
              <a:t> </a:t>
            </a:r>
            <a:r>
              <a:rPr lang="tk-TM" sz="2800" dirty="0" smtClean="0">
                <a:ln w="0"/>
                <a:solidFill>
                  <a:schemeClr val="accent2"/>
                </a:solidFill>
                <a:effectLst>
                  <a:outerShdw blurRad="38100" dist="25400" dir="5400000" algn="ctr" rotWithShape="0">
                    <a:srgbClr val="6E747A">
                      <a:alpha val="43000"/>
                    </a:srgbClr>
                  </a:outerShdw>
                </a:effectLst>
              </a:rPr>
              <a:t>Ýaşaýyş </a:t>
            </a:r>
            <a:r>
              <a:rPr lang="tk-TM" sz="2800" dirty="0">
                <a:ln w="0"/>
                <a:solidFill>
                  <a:schemeClr val="accent2"/>
                </a:solidFill>
                <a:effectLst>
                  <a:outerShdw blurRad="38100" dist="25400" dir="5400000" algn="ctr" rotWithShape="0">
                    <a:srgbClr val="6E747A">
                      <a:alpha val="43000"/>
                    </a:srgbClr>
                  </a:outerShdw>
                </a:effectLst>
              </a:rPr>
              <a:t>gurşawy barada umumy düşünje.</a:t>
            </a:r>
          </a:p>
          <a:p>
            <a:pPr algn="just"/>
            <a:r>
              <a:rPr lang="tk-TM" sz="2800" dirty="0" smtClean="0">
                <a:ln w="0"/>
                <a:solidFill>
                  <a:schemeClr val="accent2"/>
                </a:solidFill>
                <a:effectLst>
                  <a:outerShdw blurRad="38100" dist="25400" dir="5400000" algn="ctr" rotWithShape="0">
                    <a:srgbClr val="6E747A">
                      <a:alpha val="43000"/>
                    </a:srgbClr>
                  </a:outerShdw>
                </a:effectLst>
              </a:rPr>
              <a:t>                     4. </a:t>
            </a:r>
            <a:r>
              <a:rPr lang="tk-TM" sz="2800" dirty="0">
                <a:ln w="0"/>
                <a:solidFill>
                  <a:schemeClr val="accent2"/>
                </a:solidFill>
                <a:effectLst>
                  <a:outerShdw blurRad="38100" dist="25400" dir="5400000" algn="ctr" rotWithShape="0">
                    <a:srgbClr val="6E747A">
                      <a:alpha val="43000"/>
                    </a:srgbClr>
                  </a:outerShdw>
                </a:effectLst>
              </a:rPr>
              <a:t>Ýaşaýşyň suw, gury ýer – howa, toprak we </a:t>
            </a:r>
            <a:r>
              <a:rPr lang="tk-TM" sz="2800" dirty="0" smtClean="0">
                <a:ln w="0"/>
                <a:solidFill>
                  <a:schemeClr val="accent2"/>
                </a:solidFill>
                <a:effectLst>
                  <a:outerShdw blurRad="38100" dist="25400" dir="5400000" algn="ctr" rotWithShape="0">
                    <a:srgbClr val="6E747A">
                      <a:alpha val="43000"/>
                    </a:srgbClr>
                  </a:outerShdw>
                </a:effectLst>
              </a:rPr>
              <a:t>janly</a:t>
            </a:r>
          </a:p>
          <a:p>
            <a:pPr algn="just"/>
            <a:r>
              <a:rPr lang="tk-TM" sz="2800" dirty="0" smtClean="0">
                <a:ln w="0"/>
                <a:solidFill>
                  <a:schemeClr val="accent2"/>
                </a:solidFill>
                <a:effectLst>
                  <a:outerShdw blurRad="38100" dist="25400" dir="5400000" algn="ctr" rotWithShape="0">
                    <a:srgbClr val="6E747A">
                      <a:alpha val="43000"/>
                    </a:srgbClr>
                  </a:outerShdw>
                </a:effectLst>
              </a:rPr>
              <a:t>                         organizm  </a:t>
            </a:r>
            <a:r>
              <a:rPr lang="tk-TM" sz="2800" dirty="0">
                <a:ln w="0"/>
                <a:solidFill>
                  <a:schemeClr val="accent2"/>
                </a:solidFill>
                <a:effectLst>
                  <a:outerShdw blurRad="38100" dist="25400" dir="5400000" algn="ctr" rotWithShape="0">
                    <a:srgbClr val="6E747A">
                      <a:alpha val="43000"/>
                    </a:srgbClr>
                  </a:outerShdw>
                </a:effectLst>
              </a:rPr>
              <a:t>gurşawy.</a:t>
            </a:r>
          </a:p>
          <a:p>
            <a:pPr algn="just"/>
            <a:r>
              <a:rPr lang="tk-TM" sz="2800" dirty="0" smtClean="0">
                <a:ln w="0"/>
                <a:solidFill>
                  <a:schemeClr val="accent2"/>
                </a:solidFill>
                <a:effectLst>
                  <a:outerShdw blurRad="38100" dist="25400" dir="5400000" algn="ctr" rotWithShape="0">
                    <a:srgbClr val="6E747A">
                      <a:alpha val="43000"/>
                    </a:srgbClr>
                  </a:outerShdw>
                </a:effectLst>
              </a:rPr>
              <a:t>                     5. </a:t>
            </a:r>
            <a:r>
              <a:rPr lang="tk-TM" sz="2800" dirty="0">
                <a:ln w="0"/>
                <a:solidFill>
                  <a:schemeClr val="accent2"/>
                </a:solidFill>
                <a:effectLst>
                  <a:outerShdw blurRad="38100" dist="25400" dir="5400000" algn="ctr" rotWithShape="0">
                    <a:srgbClr val="6E747A">
                      <a:alpha val="43000"/>
                    </a:srgbClr>
                  </a:outerShdw>
                </a:effectLst>
              </a:rPr>
              <a:t>Ekologik faktorlar we olaryň toparlara bölünişi.</a:t>
            </a:r>
          </a:p>
          <a:p>
            <a:pPr algn="just"/>
            <a:endParaRPr lang="tk-TM" sz="2800" b="0" cap="none" spc="0" dirty="0" smtClean="0">
              <a:ln w="0"/>
              <a:solidFill>
                <a:schemeClr val="accent2"/>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5688728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6363" y="121094"/>
            <a:ext cx="11513127" cy="6258316"/>
          </a:xfrm>
          <a:prstGeom prst="rect">
            <a:avLst/>
          </a:prstGeom>
        </p:spPr>
        <p:txBody>
          <a:bodyPr wrap="square">
            <a:spAutoFit/>
          </a:bodyPr>
          <a:lstStyle/>
          <a:p>
            <a:pPr algn="just">
              <a:lnSpc>
                <a:spcPct val="115000"/>
              </a:lnSpc>
              <a:spcAft>
                <a:spcPts val="0"/>
              </a:spcAft>
            </a:pPr>
            <a:r>
              <a:rPr lang="tk-TM" sz="2500" b="1" dirty="0" smtClean="0">
                <a:ln>
                  <a:solidFill>
                    <a:schemeClr val="accent6">
                      <a:lumMod val="75000"/>
                    </a:schemeClr>
                  </a:solidFill>
                </a:ln>
                <a:latin typeface="Times New Roman" panose="02020603050405020304" pitchFamily="18" charset="0"/>
                <a:ea typeface="Calibri" panose="020F0502020204030204" pitchFamily="34" charset="0"/>
                <a:cs typeface="Times New Roman" panose="02020603050405020304" pitchFamily="18" charset="0"/>
              </a:rPr>
              <a:t>Döwlet Garaşsyzlygymyza çenli ýer-suw baýlyklaryň bisarpa ulanylandygyny, ýerleriň toprak-melioratiw we ekologik ýagdaýynyň ýaramazlaşandygyny, öndürilýän önümleriň hiliniň pese düşendigini bellemek ýeterlikdir. Indi öňde durýan esasy wezipeler ýurduň ekologiýa howpsuzlygyny üpjün edip, topragyň hasyllylygyny ýokarlandyrmakdan, oba hojalyk we senagat önümleriň öndürilişini artdyrmakdan, tebigy baýlyklary tygşytly peýdalanmakdan ybaratdyr. Berkarar döwletiň bagtyýarlyk döwründe Türkmenistanyň hormatly Prezidenti Gurbanguly Berdimuhamedow ýurdumyzyň ähli sebitlerinde ekologiki abadançylygy üpjün etmek üçin ähli zerur çäreleri amala aşyrýar. Türkmenistanyň hormatly Prezidentiniň badalga beren ähli ykdysady-durmuş taslamalarynda ekologik</a:t>
            </a:r>
            <a:r>
              <a:rPr lang="tk-TM" sz="2500" b="1" dirty="0" smtClean="0">
                <a:ln>
                  <a:solidFill>
                    <a:schemeClr val="accent6">
                      <a:lumMod val="75000"/>
                    </a:schemeClr>
                  </a:solidFill>
                </a:ln>
                <a:latin typeface="Calibri" panose="020F0502020204030204" pitchFamily="34" charset="0"/>
                <a:ea typeface="Calibri" panose="020F0502020204030204" pitchFamily="34" charset="0"/>
                <a:cs typeface="Times New Roman" panose="02020603050405020304" pitchFamily="18" charset="0"/>
              </a:rPr>
              <a:t> </a:t>
            </a:r>
            <a:r>
              <a:rPr lang="tk-TM" sz="2500" b="1" dirty="0" smtClean="0">
                <a:ln>
                  <a:solidFill>
                    <a:schemeClr val="accent6">
                      <a:lumMod val="75000"/>
                    </a:schemeClr>
                  </a:solidFill>
                </a:ln>
                <a:latin typeface="Times New Roman" panose="02020603050405020304" pitchFamily="18" charset="0"/>
                <a:ea typeface="Calibri" panose="020F0502020204030204" pitchFamily="34" charset="0"/>
                <a:cs typeface="Times New Roman" panose="02020603050405020304" pitchFamily="18" charset="0"/>
              </a:rPr>
              <a:t>howpsuzlyk ýagdaýy doly göz öňünde tutulýar. Täze önümçilik kärhanalarynyň gurluşygy, hereket edýän tehnologik we beýleki desgalaryň durkuny täzelemek, olary döwrebaplaşdyrmak işleri daşky</a:t>
            </a:r>
            <a:r>
              <a:rPr lang="tk-TM" sz="2500" b="1" dirty="0" smtClean="0">
                <a:ln>
                  <a:solidFill>
                    <a:schemeClr val="accent6">
                      <a:lumMod val="75000"/>
                    </a:schemeClr>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gurşawa ýetirilýän zyýanyň öňüni almak kämil tehnologiýalary we</a:t>
            </a:r>
            <a:r>
              <a:rPr lang="tk-TM" sz="2500" b="1" dirty="0" smtClean="0">
                <a:ln>
                  <a:solidFill>
                    <a:schemeClr val="accent6">
                      <a:lumMod val="75000"/>
                    </a:schemeClr>
                  </a:solidFill>
                </a:ln>
                <a:latin typeface="Times New Roman" panose="02020603050405020304" pitchFamily="18" charset="0"/>
                <a:ea typeface="Calibri" panose="020F0502020204030204" pitchFamily="34" charset="0"/>
                <a:cs typeface="Times New Roman" panose="02020603050405020304" pitchFamily="18" charset="0"/>
              </a:rPr>
              <a:t> </a:t>
            </a:r>
            <a:r>
              <a:rPr lang="tk-TM" sz="2500" b="1" dirty="0" smtClean="0">
                <a:ln>
                  <a:solidFill>
                    <a:schemeClr val="accent6">
                      <a:lumMod val="75000"/>
                    </a:schemeClr>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tehniki çözgütleri ulanmak arkaly alnyp barylýar.</a:t>
            </a:r>
            <a:endParaRPr lang="tk-TM" sz="2500" b="1" dirty="0">
              <a:ln>
                <a:solidFill>
                  <a:schemeClr val="accent6">
                    <a:lumMod val="75000"/>
                  </a:schemeClr>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8067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4074" y="0"/>
            <a:ext cx="11513127" cy="6463308"/>
          </a:xfrm>
          <a:prstGeom prst="rect">
            <a:avLst/>
          </a:prstGeom>
        </p:spPr>
        <p:txBody>
          <a:bodyPr wrap="square">
            <a:spAutoFit/>
          </a:bodyPr>
          <a:lstStyle/>
          <a:p>
            <a:pPr algn="just">
              <a:lnSpc>
                <a:spcPct val="115000"/>
              </a:lnSpc>
              <a:spcAft>
                <a:spcPts val="0"/>
              </a:spcAft>
            </a:pP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Tebigaty</a:t>
            </a:r>
            <a:r>
              <a:rPr lang="ru-RU" sz="2400" b="1" dirty="0">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 </a:t>
            </a: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goramagyň</a:t>
            </a:r>
            <a:r>
              <a:rPr lang="ru-RU" sz="2400" b="1" dirty="0">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 </a:t>
            </a: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esasy</a:t>
            </a:r>
            <a:r>
              <a:rPr lang="ru-RU" sz="2400" b="1" dirty="0">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 </a:t>
            </a: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ýörelgeleri</a:t>
            </a:r>
            <a:r>
              <a:rPr lang="ru-RU" sz="2400" b="1"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Türkmenistanyň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Mejlisi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olaryň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ýerine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ýetiriji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serenjam</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beriji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organlary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ýuridik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taraplar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şeýle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hem</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raýatlar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ýagdaýyna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täsir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edýän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hojalyk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dolandyryş</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işini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başga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amala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aşyranda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şu</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ýörelgelerden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ugur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almaga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borçludyrlar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Adamyň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mekan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tutýan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ýeri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hökmünde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biosferanyň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onuň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ekologik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ulgamlarynyň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durnuklylygyny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gorap</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saklamak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Jemgiýetiň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ekologik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ykdysady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sosial</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bähbitlerini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ylmy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taýdan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esaslandyryp</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utgaşdyrmak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Ýaşamak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üçin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amatly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gurşawyň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bolmagy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barada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raýatlaryň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hukuklaryny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üpjün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etmek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goraýyş</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wezipelerini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çözmekde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aýanlygy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hem-de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jemgiýetçilik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guramalary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ilat</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ysnyşykly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aragatnaşygy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üpjün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etmek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goramak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babatda</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milli</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döwletara</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we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halkara</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bähbitleri</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utgaşdyrmak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goraýjy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kanunlaryň</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talaplaryny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berjaý</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etmek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onuň</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bozulmagy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üçin</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jogapkärçilik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çekmek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86992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0" y="290946"/>
            <a:ext cx="10349344" cy="397031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Ýaşaýyş</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gurşawy</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bu</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tebigatyň</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janly</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organizmleri</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gurşap</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alýan</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hem-de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olar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bilen</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gönüden-göni</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özara</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täsirleşýän</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bölegidir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Gurşawyň</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düzüm</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bölekleri</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we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häsiýetleri</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örän</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köpdürlidir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we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üýtgäp</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dur</a:t>
            </a:r>
            <a:r>
              <a:rPr kumimoji="0" lang="tk-TM"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ý</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an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dünýäde</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ýaşaýar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Olar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hemişe</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şol</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dünýä</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ýöriteleşýärler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we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onuň</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üýtgemegi</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bilen</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baglanyşykda</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özleriniň</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ýaşaýyş</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işjeňligini</a:t>
            </a:r>
            <a:r>
              <a:rPr kumimoji="0" lang="tk-TM"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sazlaýarlar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Janly</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organizmler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bizi</a:t>
            </a:r>
            <a:r>
              <a:rPr kumimoji="0" lang="tk-TM"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ň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planetamyzda</a:t>
            </a:r>
            <a:r>
              <a:rPr kumimoji="0" lang="tk-TM"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şertleriniň</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özboluşlylygy</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bilen</a:t>
            </a:r>
            <a:r>
              <a:rPr kumimoji="0" lang="tk-TM"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tapawutlanýan</a:t>
            </a:r>
            <a:endPar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dört</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sany</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ýaşaýyş</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gurşawyny</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özleşdiripdirler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Olara</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aşakdakylar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degişlidir</a:t>
            </a:r>
            <a:r>
              <a:rPr kumimoji="0" lang="en-US" sz="2800" b="1" i="0" u="none" strike="noStrike" kern="1200" cap="none" spc="0" normalizeH="0" baseline="0" noProof="0" dirty="0" smtClean="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rPr>
              <a:t>:</a:t>
            </a:r>
            <a:endParaRPr kumimoji="0" lang="en-US" sz="2800" b="1" i="0" u="none" strike="noStrike" kern="1200" cap="none" spc="0" normalizeH="0" baseline="0" noProof="0" dirty="0">
              <a:ln w="12700">
                <a:solidFill>
                  <a:srgbClr val="9F8351">
                    <a:lumMod val="50000"/>
                  </a:srgbClr>
                </a:solidFill>
                <a:prstDash val="solid"/>
              </a:ln>
              <a:pattFill prst="narHorz">
                <a:fgClr>
                  <a:srgbClr val="9F8351"/>
                </a:fgClr>
                <a:bgClr>
                  <a:srgbClr val="9F8351">
                    <a:lumMod val="40000"/>
                    <a:lumOff val="60000"/>
                  </a:srgbClr>
                </a:bgClr>
              </a:pattFill>
              <a:effectLst>
                <a:innerShdw blurRad="177800">
                  <a:srgbClr val="9F8351">
                    <a:lumMod val="50000"/>
                  </a:srgbClr>
                </a:innerShdw>
              </a:effectLst>
              <a:uLnTx/>
              <a:uFillTx/>
              <a:latin typeface="Times New Roman" panose="02020603050405020304" pitchFamily="18" charset="0"/>
              <a:ea typeface="+mn-ea"/>
              <a:cs typeface="Times New Roman" panose="02020603050405020304" pitchFamily="18" charset="0"/>
            </a:endParaRPr>
          </a:p>
        </p:txBody>
      </p:sp>
      <p:graphicFrame>
        <p:nvGraphicFramePr>
          <p:cNvPr id="3" name="Схема 2"/>
          <p:cNvGraphicFramePr/>
          <p:nvPr>
            <p:extLst/>
          </p:nvPr>
        </p:nvGraphicFramePr>
        <p:xfrm>
          <a:off x="401782" y="3962399"/>
          <a:ext cx="11665527" cy="2895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09477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555500" y="180109"/>
            <a:ext cx="11350172" cy="612475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aşaýyş</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gurşawlarynyň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şu</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dört</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görnüşiniň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arasynda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janly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organizmler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ilkinji</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nobatda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suw</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gurşawyny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özleşdiripdirler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Çünki</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ýaşaýyş</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ilkinji</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gezek</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suwda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döräpdir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we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ol</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soňra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beýleki</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ýaşaýyş</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gurşawyna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ýaýrapdyr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Janly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organizmler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soňra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ýer-howa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gurşawyny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özleşdiripler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Olar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topragy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döredipdirler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we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oňa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ykjam</a:t>
            </a:r>
            <a:r>
              <a:rPr kumimoji="0" lang="tk-TM"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ornaşypdyrlar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Ýaşaýşyň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4-nji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özboluşly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janly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organizmleriň</a:t>
            </a:r>
            <a:r>
              <a:rPr kumimoji="0" lang="tk-TM"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hut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özleridir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Janly</a:t>
            </a:r>
            <a:r>
              <a:rPr kumimoji="0" lang="en-US" sz="3000" b="1" i="0" u="none" strike="noStrike" kern="1200" cap="none" spc="0" normalizeH="0" baseline="0" noProof="0" dirty="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organizmleriň</a:t>
            </a:r>
            <a:r>
              <a:rPr kumimoji="0" lang="en-US" sz="3000" b="1" i="0" u="none" strike="noStrike" kern="1200" cap="none" spc="0" normalizeH="0" baseline="0" noProof="0" dirty="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her </a:t>
            </a:r>
            <a:r>
              <a:rPr kumimoji="0" lang="en-US" sz="3000" b="1" i="0" u="none" strike="noStrike" kern="1200" cap="none" spc="0" normalizeH="0" baseline="0" noProof="0" dirty="0" err="1">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biri</a:t>
            </a:r>
            <a:r>
              <a:rPr kumimoji="0" lang="en-US" sz="3000" b="1" i="0" u="none" strike="noStrike" kern="1200" cap="none" spc="0" normalizeH="0" baseline="0" noProof="0" dirty="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olarda</a:t>
            </a:r>
            <a:r>
              <a:rPr kumimoji="0" lang="en-US" sz="3000" b="1" i="0" u="none" strike="noStrike" kern="1200" cap="none" spc="0" normalizeH="0" baseline="0" noProof="0" dirty="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endPar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ýaşaýan</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mugthorlar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-da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simbiontlar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üçin</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giden</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bir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dünýä</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we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özboluşly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tebigy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hasaplanýar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Janly</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organizmleriň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ýaşaýyş</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gurşawyna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uýgunlaşmagyna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adaptasiýa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diýilýär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latynça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adaptatiwo</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ýöriteleşen</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diýmegi</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aňladýar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Adaptasiýa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bolan</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ukyplylyk</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ýaşaýşyň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möhüm</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häsiýetleriniň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biridir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Adaptasiýa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görnüşleriň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ewolýusiýasynyň</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barşynda</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döreýär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we </a:t>
            </a:r>
            <a:r>
              <a:rPr kumimoji="0" lang="en-US" sz="30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üýtgeýär</a:t>
            </a:r>
            <a:r>
              <a:rPr kumimoji="0" lang="en-US" sz="3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a:t>
            </a:r>
            <a:endParaRPr kumimoji="0" lang="en-US" sz="3000" b="1" i="0" u="none" strike="noStrike" kern="1200" cap="none" spc="0" normalizeH="0" baseline="0" noProof="0" dirty="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11190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508000" y="0"/>
            <a:ext cx="11684000" cy="701730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tk-TM"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2.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Ýaşaýşyň</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suw</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gury</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ýer</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howa</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toprak</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we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janly</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organi</a:t>
            </a:r>
            <a:r>
              <a:rPr kumimoji="0" lang="tk-TM"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z</a:t>
            </a:r>
            <a:r>
              <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m </a:t>
            </a:r>
            <a:r>
              <a:rPr kumimoji="0" lang="en-US" sz="2800" b="1" i="0" u="sng"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rPr>
              <a:t>gurşawy</a:t>
            </a:r>
            <a:endParaRPr kumimoji="0" lang="en-US" sz="2800" b="1" i="0" u="sng"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tk-TM" sz="18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smtClean="0">
                <a:ln w="9525">
                  <a:solidFill>
                    <a:prstClr val="white"/>
                  </a:solidFill>
                  <a:prstDash val="solid"/>
                </a:ln>
                <a:solidFill>
                  <a:srgbClr val="92AA4C"/>
                </a:solidFill>
                <a:effectLst>
                  <a:outerShdw blurRad="12700" dist="38100" dir="2700000" algn="tl" rotWithShape="0">
                    <a:srgbClr val="92AA4C">
                      <a:lumMod val="60000"/>
                      <a:lumOff val="40000"/>
                    </a:srgbClr>
                  </a:outerShdw>
                </a:effectLst>
                <a:uLnTx/>
                <a:uFillTx/>
                <a:latin typeface="Times New Roman" panose="02020603050405020304" pitchFamily="18" charset="0"/>
                <a:ea typeface="+mn-ea"/>
                <a:cs typeface="Times New Roman" panose="02020603050405020304" pitchFamily="18" charset="0"/>
              </a:rPr>
              <a:t>Ýaşaýşyň</a:t>
            </a:r>
            <a:r>
              <a:rPr kumimoji="0" lang="en-US" sz="2400" b="1" i="0" u="none" strike="noStrike" kern="1200" cap="none" spc="0" normalizeH="0" baseline="0" noProof="0" dirty="0" smtClean="0">
                <a:ln w="9525">
                  <a:solidFill>
                    <a:prstClr val="white"/>
                  </a:solidFill>
                  <a:prstDash val="solid"/>
                </a:ln>
                <a:solidFill>
                  <a:srgbClr val="92AA4C"/>
                </a:solidFill>
                <a:effectLst>
                  <a:outerShdw blurRad="12700" dist="38100" dir="2700000" algn="tl" rotWithShape="0">
                    <a:srgbClr val="92AA4C">
                      <a:lumMod val="60000"/>
                      <a:lumOff val="40000"/>
                    </a:srgbClr>
                  </a:outerShdw>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smtClean="0">
                <a:ln w="9525">
                  <a:solidFill>
                    <a:prstClr val="white"/>
                  </a:solidFill>
                  <a:prstDash val="solid"/>
                </a:ln>
                <a:solidFill>
                  <a:srgbClr val="92AA4C"/>
                </a:solidFill>
                <a:effectLst>
                  <a:outerShdw blurRad="12700" dist="38100" dir="2700000" algn="tl" rotWithShape="0">
                    <a:srgbClr val="92AA4C">
                      <a:lumMod val="60000"/>
                      <a:lumOff val="40000"/>
                    </a:srgbClr>
                  </a:outerShdw>
                </a:effectLst>
                <a:uLnTx/>
                <a:uFillTx/>
                <a:latin typeface="Times New Roman" panose="02020603050405020304" pitchFamily="18" charset="0"/>
                <a:ea typeface="+mn-ea"/>
                <a:cs typeface="Times New Roman" panose="02020603050405020304" pitchFamily="18" charset="0"/>
              </a:rPr>
              <a:t>suw</a:t>
            </a:r>
            <a:r>
              <a:rPr kumimoji="0" lang="en-US" sz="2400" b="1" i="0" u="none" strike="noStrike" kern="1200" cap="none" spc="0" normalizeH="0" baseline="0" noProof="0" dirty="0" smtClean="0">
                <a:ln w="9525">
                  <a:solidFill>
                    <a:prstClr val="white"/>
                  </a:solidFill>
                  <a:prstDash val="solid"/>
                </a:ln>
                <a:solidFill>
                  <a:srgbClr val="92AA4C"/>
                </a:solidFill>
                <a:effectLst>
                  <a:outerShdw blurRad="12700" dist="38100" dir="2700000" algn="tl" rotWithShape="0">
                    <a:srgbClr val="92AA4C">
                      <a:lumMod val="60000"/>
                      <a:lumOff val="40000"/>
                    </a:srgbClr>
                  </a:outerShdw>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smtClean="0">
                <a:ln w="9525">
                  <a:solidFill>
                    <a:prstClr val="white"/>
                  </a:solidFill>
                  <a:prstDash val="solid"/>
                </a:ln>
                <a:solidFill>
                  <a:srgbClr val="92AA4C"/>
                </a:solidFill>
                <a:effectLst>
                  <a:outerShdw blurRad="12700" dist="38100" dir="2700000" algn="tl" rotWithShape="0">
                    <a:srgbClr val="92AA4C">
                      <a:lumMod val="60000"/>
                      <a:lumOff val="40000"/>
                    </a:srgbClr>
                  </a:outerShdw>
                </a:effectLst>
                <a:uLnTx/>
                <a:uFillTx/>
                <a:latin typeface="Times New Roman" panose="02020603050405020304" pitchFamily="18" charset="0"/>
                <a:ea typeface="+mn-ea"/>
                <a:cs typeface="Times New Roman" panose="02020603050405020304" pitchFamily="18" charset="0"/>
              </a:rPr>
              <a:t>gurşawy</a:t>
            </a:r>
            <a:r>
              <a:rPr kumimoji="0" lang="en-US" sz="2400" b="1" i="0" u="none" strike="noStrike" kern="1200" cap="none" spc="0" normalizeH="0" baseline="0" noProof="0" dirty="0" smtClean="0">
                <a:ln w="9525">
                  <a:solidFill>
                    <a:prstClr val="white"/>
                  </a:solidFill>
                  <a:prstDash val="solid"/>
                </a:ln>
                <a:solidFill>
                  <a:srgbClr val="92AA4C"/>
                </a:solidFill>
                <a:effectLst>
                  <a:outerShdw blurRad="12700" dist="38100" dir="2700000" algn="tl" rotWithShape="0">
                    <a:srgbClr val="92AA4C">
                      <a:lumMod val="60000"/>
                      <a:lumOff val="40000"/>
                    </a:srgb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Suwuň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ýaşaýyş</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gurşaw</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hökmünde</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birnäçe</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özboluşly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häsiýetleri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bardyr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Şolara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onuň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ýokary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derejedäki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dykyzlygy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basyşyň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güýçli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çäklerde</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üýtgäp</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durmagy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kislorodyň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az</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mukdarda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bolmagy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gün</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şöhlesini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güýçli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sorup</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siňdirip</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bilmegi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ýaly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häsiýetleri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degişlidir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Bulardan</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başga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-da,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aýtymlary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we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olaryň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aýry-aýry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bölekleri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duzlulygy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gorizontal</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akymyň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tizligi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janly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organizmleriň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düzümi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boýunça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hem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tapawutlanýarlar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Ekologiýada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gurşawynyň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ýaşaýjylarynyň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ählisine</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gidrobiontlar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diýip</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berýärler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grekçe</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gidro</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çyglylyk</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biontos</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ýaşaýjy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diýmegi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aňladýar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Olar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dünýä</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ummanlarynda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kontinental</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aýtymlarynda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we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ýerasty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suwlarda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ýaşaýarlar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endParaRPr kumimoji="0" lang="tk-TM"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Ýaşaýşyň</a:t>
            </a:r>
            <a:r>
              <a:rPr kumimoji="0" lang="en-US" sz="2000" b="1" i="0" u="none" strike="noStrike" kern="1200" cap="none" spc="0" normalizeH="0" baseline="0" noProof="0" dirty="0"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 </a:t>
            </a:r>
            <a:r>
              <a:rPr kumimoji="0" lang="en-US" sz="2000" b="1" i="0" u="none" strike="noStrike" kern="1200" cap="none" spc="0" normalizeH="0" baseline="0" noProof="0" dirty="0" err="1"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gury</a:t>
            </a:r>
            <a:r>
              <a:rPr kumimoji="0" lang="en-US" sz="2000" b="1" i="0" u="none" strike="noStrike" kern="1200" cap="none" spc="0" normalizeH="0" baseline="0" noProof="0" dirty="0"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 </a:t>
            </a:r>
            <a:r>
              <a:rPr kumimoji="0" lang="en-US" sz="2000" b="1" i="0" u="none" strike="noStrike" kern="1200" cap="none" spc="0" normalizeH="0" baseline="0" noProof="0" dirty="0" err="1"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ýer</a:t>
            </a:r>
            <a:r>
              <a:rPr kumimoji="0" lang="en-US" sz="2000" b="1" i="0" u="none" strike="noStrike" kern="1200" cap="none" spc="0" normalizeH="0" baseline="0" noProof="0" dirty="0"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a:t>
            </a:r>
            <a:r>
              <a:rPr kumimoji="0" lang="en-US" sz="2000" b="1" i="0" u="none" strike="noStrike" kern="1200" cap="none" spc="0" normalizeH="0" baseline="0" noProof="0" dirty="0" err="1"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howa</a:t>
            </a:r>
            <a:r>
              <a:rPr kumimoji="0" lang="en-US" sz="2000" b="1" i="0" u="none" strike="noStrike" kern="1200" cap="none" spc="0" normalizeH="0" baseline="0" noProof="0" dirty="0"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 </a:t>
            </a:r>
            <a:r>
              <a:rPr kumimoji="0" lang="en-US" sz="2000" b="1" i="0" u="none" strike="noStrike" kern="1200" cap="none" spc="0" normalizeH="0" baseline="0" noProof="0" dirty="0" err="1"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gurşawy</a:t>
            </a:r>
            <a:r>
              <a:rPr kumimoji="0" lang="en-US" sz="2000" b="1" i="0" u="none" strike="noStrike" kern="1200" cap="none" spc="0" normalizeH="0" baseline="0" noProof="0" dirty="0"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Century Gothic" panose="020B0502020202020204"/>
                <a:ea typeface="+mn-ea"/>
                <a:cs typeface="+mn-cs"/>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Ekologik</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şertleri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boýunça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ýaşaýşyň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ýer-howa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gurşawy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iň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çylşyrymlysy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hasaplanýar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Gury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ýeriň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üstünde</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ýaşamak</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janly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organizmlerden</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ýokary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derejedäki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ýöriteleşmäni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talap</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edýär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Şol</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ýöriteleşmeler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ösümlikleriň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hem-de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haýwanlaryň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gurluşynyň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ýokary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derejeli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bolmagyny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talap</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edýär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Gury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ýeriň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üstündäki</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ýaşaýyş</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ýer-howa</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gurşawynyň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özboluşly</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möhüm</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klimat</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şertleriniň</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täsirine</a:t>
            </a:r>
            <a:r>
              <a:rPr kumimoji="0" lang="tk-TM"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ýöriteleşendir</a:t>
            </a:r>
            <a:r>
              <a:rPr kumimoji="0" lang="en-US"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Times New Roman" panose="02020603050405020304" pitchFamily="18" charset="0"/>
              <a:ea typeface="+mn-ea"/>
              <a:cs typeface="Times New Roman" panose="02020603050405020304" pitchFamily="18" charset="0"/>
            </a:endParaRPr>
          </a:p>
        </p:txBody>
      </p:sp>
      <p:sp>
        <p:nvSpPr>
          <p:cNvPr id="3" name="Прямоугольник 2"/>
          <p:cNvSpPr/>
          <p:nvPr/>
        </p:nvSpPr>
        <p:spPr>
          <a:xfrm>
            <a:off x="304800" y="3213740"/>
            <a:ext cx="11713029"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4358888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290286" y="127736"/>
            <a:ext cx="11800114" cy="63709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smtClean="0">
                <a:ln w="22225">
                  <a:solidFill>
                    <a:srgbClr val="DE7E18"/>
                  </a:solidFill>
                  <a:prstDash val="solid"/>
                </a:ln>
                <a:solidFill>
                  <a:srgbClr val="DE7E18">
                    <a:lumMod val="40000"/>
                    <a:lumOff val="60000"/>
                  </a:srgbClr>
                </a:solidFill>
                <a:effectLst/>
                <a:uLnTx/>
                <a:uFillTx/>
                <a:latin typeface="Century Gothic" panose="020B0502020202020204"/>
                <a:ea typeface="+mn-ea"/>
                <a:cs typeface="+mn-cs"/>
              </a:rPr>
              <a:t>Ýaşaýşyň</a:t>
            </a:r>
            <a:r>
              <a:rPr kumimoji="0" lang="en-US" sz="2400" b="1" i="0" u="none" strike="noStrike" kern="1200" cap="none" spc="0" normalizeH="0" baseline="0" noProof="0" dirty="0" smtClean="0">
                <a:ln w="22225">
                  <a:solidFill>
                    <a:srgbClr val="DE7E18"/>
                  </a:solidFill>
                  <a:prstDash val="solid"/>
                </a:ln>
                <a:solidFill>
                  <a:srgbClr val="DE7E18">
                    <a:lumMod val="40000"/>
                    <a:lumOff val="60000"/>
                  </a:srgbClr>
                </a:solidFill>
                <a:effectLst/>
                <a:uLnTx/>
                <a:uFillTx/>
                <a:latin typeface="Century Gothic" panose="020B0502020202020204"/>
                <a:ea typeface="+mn-ea"/>
                <a:cs typeface="+mn-cs"/>
              </a:rPr>
              <a:t> </a:t>
            </a:r>
            <a:r>
              <a:rPr kumimoji="0" lang="en-US" sz="2400" b="1" i="0" u="none" strike="noStrike" kern="1200" cap="none" spc="0" normalizeH="0" baseline="0" noProof="0" dirty="0" err="1" smtClean="0">
                <a:ln w="22225">
                  <a:solidFill>
                    <a:srgbClr val="DE7E18"/>
                  </a:solidFill>
                  <a:prstDash val="solid"/>
                </a:ln>
                <a:solidFill>
                  <a:srgbClr val="DE7E18">
                    <a:lumMod val="40000"/>
                    <a:lumOff val="60000"/>
                  </a:srgbClr>
                </a:solidFill>
                <a:effectLst/>
                <a:uLnTx/>
                <a:uFillTx/>
                <a:latin typeface="Century Gothic" panose="020B0502020202020204"/>
                <a:ea typeface="+mn-ea"/>
                <a:cs typeface="+mn-cs"/>
              </a:rPr>
              <a:t>toprak</a:t>
            </a:r>
            <a:r>
              <a:rPr kumimoji="0" lang="en-US" sz="2400" b="1" i="0" u="none" strike="noStrike" kern="1200" cap="none" spc="0" normalizeH="0" baseline="0" noProof="0" dirty="0" smtClean="0">
                <a:ln w="22225">
                  <a:solidFill>
                    <a:srgbClr val="DE7E18"/>
                  </a:solidFill>
                  <a:prstDash val="solid"/>
                </a:ln>
                <a:solidFill>
                  <a:srgbClr val="DE7E18">
                    <a:lumMod val="40000"/>
                    <a:lumOff val="60000"/>
                  </a:srgbClr>
                </a:solidFill>
                <a:effectLst/>
                <a:uLnTx/>
                <a:uFillTx/>
                <a:latin typeface="Century Gothic" panose="020B0502020202020204"/>
                <a:ea typeface="+mn-ea"/>
                <a:cs typeface="+mn-cs"/>
              </a:rPr>
              <a:t> </a:t>
            </a:r>
            <a:r>
              <a:rPr kumimoji="0" lang="en-US" sz="2400" b="1" i="0" u="none" strike="noStrike" kern="1200" cap="none" spc="0" normalizeH="0" baseline="0" noProof="0" dirty="0" err="1" smtClean="0">
                <a:ln w="22225">
                  <a:solidFill>
                    <a:srgbClr val="DE7E18"/>
                  </a:solidFill>
                  <a:prstDash val="solid"/>
                </a:ln>
                <a:solidFill>
                  <a:srgbClr val="DE7E18">
                    <a:lumMod val="40000"/>
                    <a:lumOff val="60000"/>
                  </a:srgbClr>
                </a:solidFill>
                <a:effectLst/>
                <a:uLnTx/>
                <a:uFillTx/>
                <a:latin typeface="Century Gothic" panose="020B0502020202020204"/>
                <a:ea typeface="+mn-ea"/>
                <a:cs typeface="+mn-cs"/>
              </a:rPr>
              <a:t>gurşawy</a:t>
            </a:r>
            <a:r>
              <a:rPr kumimoji="0" lang="en-US" sz="2400" b="1" i="0" u="none" strike="noStrike" kern="1200" cap="none" spc="0" normalizeH="0" baseline="0" noProof="0" dirty="0" smtClean="0">
                <a:ln w="22225">
                  <a:solidFill>
                    <a:srgbClr val="DE7E18"/>
                  </a:solidFill>
                  <a:prstDash val="solid"/>
                </a:ln>
                <a:solidFill>
                  <a:srgbClr val="DE7E18">
                    <a:lumMod val="40000"/>
                    <a:lumOff val="60000"/>
                  </a:srgbClr>
                </a:solidFill>
                <a:effectLst/>
                <a:uLnTx/>
                <a:uFillTx/>
                <a:latin typeface="Century Gothic" panose="020B0502020202020204"/>
                <a:ea typeface="+mn-ea"/>
                <a:cs typeface="+mn-cs"/>
              </a:rPr>
              <a:t>. </a:t>
            </a:r>
            <a:endParaRPr kumimoji="0" lang="tk-TM" sz="2400" b="1" i="0" u="none" strike="noStrike" kern="1200" cap="none" spc="0" normalizeH="0" baseline="0" noProof="0" dirty="0" smtClean="0">
              <a:ln w="22225">
                <a:solidFill>
                  <a:srgbClr val="DE7E18"/>
                </a:solidFill>
                <a:prstDash val="solid"/>
              </a:ln>
              <a:solidFill>
                <a:srgbClr val="DE7E18">
                  <a:lumMod val="40000"/>
                  <a:lumOff val="60000"/>
                </a:srgbClr>
              </a:solidFill>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tk-TM" sz="2400" b="1" i="0" u="none" strike="noStrike" kern="1200" cap="none" spc="0" normalizeH="0" baseline="0" noProof="0" dirty="0">
              <a:ln w="22225">
                <a:solidFill>
                  <a:srgbClr val="DE7E18"/>
                </a:solidFill>
                <a:prstDash val="solid"/>
              </a:ln>
              <a:solidFill>
                <a:srgbClr val="DE7E18">
                  <a:lumMod val="40000"/>
                  <a:lumOff val="60000"/>
                </a:srgbClr>
              </a:solidFill>
              <a:effectLst>
                <a:outerShdw blurRad="38100" dist="25400" dir="5400000" algn="ctr" rotWithShape="0">
                  <a:srgbClr val="6E747A">
                    <a:alpha val="43000"/>
                  </a:srgbClr>
                </a:outerShdw>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k-TM" sz="2400" b="1" i="0" u="none" strike="noStrike" kern="1200" cap="none" spc="0" normalizeH="0" baseline="0" noProof="0" dirty="0" smtClean="0">
                <a:ln w="22225">
                  <a:solidFill>
                    <a:srgbClr val="DE7E18"/>
                  </a:solidFill>
                  <a:prstDash val="solid"/>
                </a:ln>
                <a:solidFill>
                  <a:srgbClr val="DE7E18">
                    <a:lumMod val="40000"/>
                    <a:lumOff val="60000"/>
                  </a:srgbClr>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gury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howa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gurşawy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bilen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galtaşýan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üst</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ýüzündäki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ýumşak</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ýuka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gatlagydyr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Özüniň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galyňlygynyň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ujypsyzdygyna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garamazdan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bu</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gatlagynyň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ýaşaýşyň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ýaýramagynda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uly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ähmiýeti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bar.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içi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gazlaryň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garyndysy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we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suw</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ergini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bilen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doldurylan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müňlerçe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boşluklar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duş</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gelýärler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Şol</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sebäpli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hem,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ençeme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ownukly-irili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mikroorganizmleriňýaşamaklary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üçin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amatly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şertler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emele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gelýär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Howanyň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üst</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ýüzüne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golaý</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ýerleşýän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gatlagy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bilen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deňeşdirilende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temperaturanyň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üýtgäp</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durmagy</a:t>
            </a:r>
            <a:r>
              <a:rPr kumimoji="0" lang="tk-TM"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kadalaşandyr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ýerasty</a:t>
            </a:r>
            <a:r>
              <a:rPr kumimoji="0" lang="tk-TM"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suwlaryň</a:t>
            </a:r>
            <a:r>
              <a:rPr kumimoji="0" lang="tk-TM"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bolmagy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we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oňa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ygallaryň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aralaşmagy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çygyň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ätiýaçlylygyny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döredýär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hem-de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suw</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bilen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gury</a:t>
            </a:r>
            <a:r>
              <a:rPr kumimoji="0" lang="tk-TM"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ýer</a:t>
            </a:r>
            <a:endPar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gurşawlarynyň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arasyndaky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aralyk</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çyglylygyny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kadalaşdyrýar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guraýan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ölýän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ösümlikleriň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we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haýwanlaryň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maslyklarynyň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hasabyna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organiki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we mineral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maddalaryň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ätiýäçlyklary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köpelýär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Bularyň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ählisi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topragyň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ýaşaýyş</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bilen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doýgunlygyny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aňladýar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gury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üstünde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ýaşaýan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ösümlikleriň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kök</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ulgamlary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jemlenendir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1 sm2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öz</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düzüminde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bakteriýalaryň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kömelekleriň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aktinomisetleriň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hem-de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birnäçe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mikroorganizmleriň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onlarça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we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ýüzlerçe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millionyny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saklaýar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Topragyň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ýagtylandyrylýan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üstki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gatlaklarynda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her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gram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toprakda</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ýaşyl</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gök-ýaşyl</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diatom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suwotylaryň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fotosintez</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geçirýän</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öýjükleriniň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ýüzlerçe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müňüsi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ýaşaýarlar</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Şu</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sebäpli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hem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görnükli</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rus</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alymy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akdemik</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W.I.Wernadskiý</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topragy</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tebigatyň</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biokos</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bedenlerine</a:t>
            </a:r>
            <a:r>
              <a:rPr kumimoji="0" lang="en-US"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 </a:t>
            </a:r>
            <a:r>
              <a:rPr kumimoji="0" lang="en-US" sz="2100" b="1" i="0" u="none" strike="noStrike" kern="1200" cap="none" spc="0" normalizeH="0" baseline="0" noProof="0" dirty="0" err="1"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gatnaşdyrýa</a:t>
            </a:r>
            <a:r>
              <a:rPr kumimoji="0" lang="tk-TM" sz="2100" b="1" i="0" u="none" strike="noStrike" kern="1200" cap="none" spc="0" normalizeH="0" baseline="0" noProof="0" dirty="0" smtClean="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rPr>
              <a:t>r.</a:t>
            </a:r>
            <a:endParaRPr kumimoji="0" lang="en-US" sz="2100" b="1" i="0" u="none" strike="noStrike" kern="1200" cap="none" spc="0" normalizeH="0" baseline="0" noProof="0" dirty="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mn-cs"/>
            </a:endParaRPr>
          </a:p>
        </p:txBody>
      </p:sp>
    </p:spTree>
    <p:extLst>
      <p:ext uri="{BB962C8B-B14F-4D97-AF65-F5344CB8AC3E}">
        <p14:creationId xmlns:p14="http://schemas.microsoft.com/office/powerpoint/2010/main" val="151747305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319315" y="115353"/>
            <a:ext cx="11567885" cy="6524863"/>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Ýaşaýşyň</a:t>
            </a:r>
            <a:r>
              <a:rPr kumimoji="0" lang="en-US" sz="2800" b="1" i="0" u="none" strike="noStrike" kern="1200" cap="none" spc="0" normalizeH="0" baseline="0" noProof="0" dirty="0"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 </a:t>
            </a:r>
            <a:r>
              <a:rPr kumimoji="0" lang="en-US" sz="2800" b="1" i="0" u="none" strike="noStrike" kern="1200" cap="none" spc="0" normalizeH="0" baseline="0" noProof="0" dirty="0" err="1"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janly</a:t>
            </a:r>
            <a:r>
              <a:rPr kumimoji="0" lang="en-US" sz="2800" b="1" i="0" u="none" strike="noStrike" kern="1200" cap="none" spc="0" normalizeH="0" baseline="0" noProof="0" dirty="0"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 </a:t>
            </a:r>
            <a:r>
              <a:rPr kumimoji="0" lang="en-US" sz="2800" b="1" i="0" u="none" strike="noStrike" kern="1200" cap="none" spc="0" normalizeH="0" baseline="0" noProof="0" dirty="0" err="1"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organizm</a:t>
            </a:r>
            <a:r>
              <a:rPr kumimoji="0" lang="en-US" sz="2800" b="1" i="0" u="none" strike="noStrike" kern="1200" cap="none" spc="0" normalizeH="0" baseline="0" noProof="0" dirty="0"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 </a:t>
            </a:r>
            <a:r>
              <a:rPr kumimoji="0" lang="en-US" sz="2800" b="1" i="0" u="none" strike="noStrike" kern="1200" cap="none" spc="0" normalizeH="0" baseline="0" noProof="0" dirty="0" err="1"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gurşawy</a:t>
            </a:r>
            <a:r>
              <a:rPr kumimoji="0" lang="en-US" sz="2800" b="1" i="0" u="none" strike="noStrike" kern="1200" cap="none" spc="0" normalizeH="0" baseline="0" noProof="0" dirty="0"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 </a:t>
            </a:r>
            <a:endParaRPr kumimoji="0" lang="tk-TM" sz="2800" b="1" i="0" u="none" strike="noStrike" kern="1200" cap="none" spc="0" normalizeH="0" baseline="0" noProof="0" dirty="0" smtClean="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k-TM"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Geterotrof</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organizmleriň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köp</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görnüşleri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özleriniň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bütin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ömrüni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-da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ýaşaýşynyň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belli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döwrüni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beýleki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janly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organizmleriň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bedeninde</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ýaşap</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geçirýärler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Olar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şol</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janly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organizmleriň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bedenini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ýaşaýyş</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gurşawy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we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iýmit</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çeşmesi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hökmünde</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peýdalanýarlar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Janly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organizmleriň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biriniň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beýlekisini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ýaşaýyş</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gurşawy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hökmünde</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peýdalanmagy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tebigatda</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gadymdan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bäri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duş</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gelýän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we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giňden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ýaýran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hadysalaryň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biridir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Mugthorlar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öz</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tebigy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eýeleriniň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hojaýynlarynyň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göwresiniň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içinde</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özboluşly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ýaşaýyş</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gurşawynda</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ýaşaýar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Munuň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özi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tarapdan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olara</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birnäçe</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ekologik</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artykmaçlyklary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berse</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ikinji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tarapdan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mugthorlar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hojaýynlarynyň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ýaşaýşyny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kynlaşdyrýar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Mugthorlaryň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möhüm</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artykmaçlyklarynyň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biri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hem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öz</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hojaýynlarynyň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bedeniniň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öýjükleriniň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içindäki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dokumalardaky</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-da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içegeleriň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içindäki</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iýmitleriň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hasabyna</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ýaşap</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olaryň</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iýmit</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bilen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bol</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üpjün</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 </a:t>
            </a:r>
            <a:r>
              <a:rPr kumimoji="0" lang="en-US" sz="2600" b="1" i="0" u="none" strike="noStrike" kern="1200" cap="none" spc="0" normalizeH="0" baseline="0" noProof="0" dirty="0" err="1"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edilmekleridir</a:t>
            </a:r>
            <a:r>
              <a:rPr kumimoji="0" lang="en-US" sz="2600" b="1" i="0" u="none" strike="noStrike" kern="120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rPr>
              <a:t>.</a:t>
            </a:r>
            <a:endParaRPr kumimoji="0" lang="ru-RU" sz="2600" b="1" i="0" u="none" strike="noStrike" kern="1200" cap="none" spc="0" normalizeH="0" baseline="0" noProof="0" dirty="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entury Gothic" panose="020B0502020202020204"/>
              <a:ea typeface="+mn-ea"/>
              <a:cs typeface="+mn-cs"/>
            </a:endParaRPr>
          </a:p>
        </p:txBody>
      </p:sp>
    </p:spTree>
    <p:extLst>
      <p:ext uri="{BB962C8B-B14F-4D97-AF65-F5344CB8AC3E}">
        <p14:creationId xmlns:p14="http://schemas.microsoft.com/office/powerpoint/2010/main" val="91269295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207815" y="665133"/>
            <a:ext cx="11810011"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600" b="1" i="0" u="sng" strike="noStrike" kern="1200" cap="none" spc="0" normalizeH="0" baseline="0" noProof="0" dirty="0" smtClean="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3</a:t>
            </a:r>
            <a:r>
              <a:rPr kumimoji="0" lang="en-US" sz="3600" b="1" i="0" u="sng" strike="noStrike" kern="1200" cap="none" spc="0" normalizeH="0" baseline="0" noProof="0" dirty="0" smtClean="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 </a:t>
            </a:r>
            <a:r>
              <a:rPr kumimoji="0" lang="en-US" sz="3600" b="1" i="0" u="sng" strike="noStrike" kern="1200" cap="none" spc="0" normalizeH="0" baseline="0" noProof="0" dirty="0" err="1">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Ekologik</a:t>
            </a:r>
            <a:r>
              <a:rPr kumimoji="0" lang="en-US" sz="3600" b="1" i="0" u="sng" strike="noStrike" kern="1200" cap="none" spc="0" normalizeH="0" baseline="0" noProof="0" dirty="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 </a:t>
            </a:r>
            <a:r>
              <a:rPr kumimoji="0" lang="en-US" sz="3600" b="1" i="0" u="sng" strike="noStrike" kern="1200" cap="none" spc="0" normalizeH="0" baseline="0" noProof="0" dirty="0" err="1">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faktorlar</a:t>
            </a:r>
            <a:r>
              <a:rPr kumimoji="0" lang="en-US" sz="3600" b="1" i="0" u="sng" strike="noStrike" kern="1200" cap="none" spc="0" normalizeH="0" baseline="0" noProof="0" dirty="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 we </a:t>
            </a:r>
            <a:r>
              <a:rPr kumimoji="0" lang="en-US" sz="3600" b="1" i="0" u="sng" strike="noStrike" kern="1200" cap="none" spc="0" normalizeH="0" baseline="0" noProof="0" dirty="0" err="1">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olaryň</a:t>
            </a:r>
            <a:r>
              <a:rPr kumimoji="0" lang="en-US" sz="3600" b="1" i="0" u="sng" strike="noStrike" kern="1200" cap="none" spc="0" normalizeH="0" baseline="0" noProof="0" dirty="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 </a:t>
            </a:r>
            <a:r>
              <a:rPr kumimoji="0" lang="en-US" sz="3600" b="1" i="0" u="sng" strike="noStrike" kern="1200" cap="none" spc="0" normalizeH="0" baseline="0" noProof="0" dirty="0" err="1">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toparlara</a:t>
            </a:r>
            <a:r>
              <a:rPr kumimoji="0" lang="en-US" sz="3600" b="1" i="0" u="sng" strike="noStrike" kern="1200" cap="none" spc="0" normalizeH="0" baseline="0" noProof="0" dirty="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 </a:t>
            </a:r>
            <a:r>
              <a:rPr kumimoji="0" lang="en-US" sz="3600" b="1" i="0" u="sng" strike="noStrike" kern="1200" cap="none" spc="0" normalizeH="0" baseline="0" noProof="0" dirty="0" err="1" smtClean="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bölünişi</a:t>
            </a:r>
            <a:endParaRPr kumimoji="0" lang="en-US" sz="3600" b="1" i="0" u="sng" strike="noStrike" kern="1200" cap="none" spc="0" normalizeH="0" baseline="0" noProof="0" dirty="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endParaRPr>
          </a:p>
        </p:txBody>
      </p:sp>
      <p:grpSp>
        <p:nvGrpSpPr>
          <p:cNvPr id="11" name="Группа 10"/>
          <p:cNvGrpSpPr/>
          <p:nvPr/>
        </p:nvGrpSpPr>
        <p:grpSpPr>
          <a:xfrm>
            <a:off x="1733137" y="2312950"/>
            <a:ext cx="8759370" cy="3355960"/>
            <a:chOff x="1728354" y="1413064"/>
            <a:chExt cx="8759370" cy="3355960"/>
          </a:xfrm>
        </p:grpSpPr>
        <p:sp>
          <p:nvSpPr>
            <p:cNvPr id="3" name="Скругленный прямоугольник 2"/>
            <p:cNvSpPr/>
            <p:nvPr/>
          </p:nvSpPr>
          <p:spPr>
            <a:xfrm>
              <a:off x="1968993" y="1413064"/>
              <a:ext cx="8287658" cy="63862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k-TM" sz="2800" b="1" i="1" u="none" strike="noStrike" kern="1200" cap="none" spc="0" normalizeH="0" baseline="0" noProof="0" dirty="0" smtClean="0">
                  <a:ln w="10160">
                    <a:solidFill>
                      <a:srgbClr val="92AA4C"/>
                    </a:solidFill>
                    <a:prstDash val="solid"/>
                  </a:ln>
                  <a:solidFill>
                    <a:srgbClr val="FFFFFF"/>
                  </a:solidFill>
                  <a:effectLst>
                    <a:outerShdw blurRad="38100" dist="22860" dir="5400000" algn="tl" rotWithShape="0">
                      <a:srgbClr val="000000">
                        <a:alpha val="30000"/>
                      </a:srgbClr>
                    </a:outerShdw>
                  </a:effectLst>
                  <a:uLnTx/>
                  <a:uFillTx/>
                  <a:latin typeface="Century Gothic" panose="020B0502020202020204"/>
                  <a:ea typeface="+mn-ea"/>
                  <a:cs typeface="+mn-cs"/>
                </a:rPr>
                <a:t>EKOLOGIK FAKTORLAR</a:t>
              </a:r>
              <a:endParaRPr kumimoji="0" lang="ru-RU" sz="2800" b="1" i="1" u="none" strike="noStrike" kern="1200" cap="none" spc="0" normalizeH="0" baseline="0" noProof="0" dirty="0">
                <a:ln w="10160">
                  <a:solidFill>
                    <a:srgbClr val="92AA4C"/>
                  </a:solidFill>
                  <a:prstDash val="solid"/>
                </a:ln>
                <a:solidFill>
                  <a:srgbClr val="FFFFFF"/>
                </a:solidFill>
                <a:effectLst>
                  <a:outerShdw blurRad="38100" dist="22860" dir="5400000" algn="tl" rotWithShape="0">
                    <a:srgbClr val="000000">
                      <a:alpha val="30000"/>
                    </a:srgbClr>
                  </a:outerShdw>
                </a:effectLst>
                <a:uLnTx/>
                <a:uFillTx/>
                <a:latin typeface="Century Gothic" panose="020B0502020202020204"/>
                <a:ea typeface="+mn-ea"/>
                <a:cs typeface="+mn-cs"/>
              </a:endParaRPr>
            </a:p>
          </p:txBody>
        </p:sp>
        <p:sp>
          <p:nvSpPr>
            <p:cNvPr id="4" name="Стрелка вниз 3"/>
            <p:cNvSpPr/>
            <p:nvPr/>
          </p:nvSpPr>
          <p:spPr>
            <a:xfrm>
              <a:off x="5811650" y="2051692"/>
              <a:ext cx="592778" cy="10772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 name="Стрелка вниз 5"/>
            <p:cNvSpPr/>
            <p:nvPr/>
          </p:nvSpPr>
          <p:spPr>
            <a:xfrm>
              <a:off x="2781794" y="2051692"/>
              <a:ext cx="592778" cy="10772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Стрелка вниз 6"/>
            <p:cNvSpPr/>
            <p:nvPr/>
          </p:nvSpPr>
          <p:spPr>
            <a:xfrm>
              <a:off x="8841507" y="2051692"/>
              <a:ext cx="592778" cy="10450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Овал 7"/>
            <p:cNvSpPr/>
            <p:nvPr/>
          </p:nvSpPr>
          <p:spPr>
            <a:xfrm>
              <a:off x="1728354" y="3128910"/>
              <a:ext cx="2699657" cy="1640114"/>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k-TM" sz="3200" b="1" i="1" u="none" strike="noStrike" kern="1200" cap="none" spc="0" normalizeH="0" baseline="0" noProof="0" dirty="0" smtClean="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rPr>
                <a:t>ABIOTIK</a:t>
              </a:r>
              <a:endParaRPr kumimoji="0" lang="ru-RU" sz="3200" b="1" i="1" u="none" strike="noStrike" kern="1200" cap="none" spc="0" normalizeH="0" baseline="0" noProof="0" dirty="0">
                <a:ln w="6600">
                  <a:solidFill>
                    <a:srgbClr val="DE7E18"/>
                  </a:solidFill>
                  <a:prstDash val="solid"/>
                </a:ln>
                <a:solidFill>
                  <a:srgbClr val="FFFFFF"/>
                </a:solidFill>
                <a:effectLst>
                  <a:outerShdw dist="38100" dir="2700000" algn="tl" rotWithShape="0">
                    <a:srgbClr val="DE7E18"/>
                  </a:outerShdw>
                </a:effectLst>
                <a:uLnTx/>
                <a:uFillTx/>
                <a:latin typeface="Century Gothic" panose="020B0502020202020204"/>
                <a:ea typeface="+mn-ea"/>
                <a:cs typeface="+mn-cs"/>
              </a:endParaRPr>
            </a:p>
          </p:txBody>
        </p:sp>
        <p:sp>
          <p:nvSpPr>
            <p:cNvPr id="9" name="Овал 8"/>
            <p:cNvSpPr/>
            <p:nvPr/>
          </p:nvSpPr>
          <p:spPr>
            <a:xfrm>
              <a:off x="4758210" y="3128910"/>
              <a:ext cx="2699657" cy="1640114"/>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k-TM" sz="32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BIOTIK</a:t>
              </a:r>
              <a:endParaRPr kumimoji="0" lang="ru-RU" sz="32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endParaRPr>
            </a:p>
          </p:txBody>
        </p:sp>
        <p:sp>
          <p:nvSpPr>
            <p:cNvPr id="10" name="Овал 9"/>
            <p:cNvSpPr/>
            <p:nvPr/>
          </p:nvSpPr>
          <p:spPr>
            <a:xfrm>
              <a:off x="7788067" y="3090544"/>
              <a:ext cx="2699657" cy="1640114"/>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k-TM" sz="1800" b="1" i="1" u="none" strike="noStrike" kern="1200" cap="none" spc="0" normalizeH="0" baseline="0" noProof="0" dirty="0" smtClean="0">
                  <a:ln w="12700">
                    <a:solidFill>
                      <a:srgbClr val="92AA4C"/>
                    </a:solidFill>
                    <a:prstDash val="solid"/>
                  </a:ln>
                  <a:pattFill prst="ltDnDiag">
                    <a:fgClr>
                      <a:srgbClr val="92AA4C">
                        <a:lumMod val="60000"/>
                        <a:lumOff val="40000"/>
                      </a:srgbClr>
                    </a:fgClr>
                    <a:bgClr>
                      <a:prstClr val="white"/>
                    </a:bgClr>
                  </a:pattFill>
                  <a:effectLst/>
                  <a:uLnTx/>
                  <a:uFillTx/>
                  <a:latin typeface="Century Gothic" panose="020B0502020202020204"/>
                  <a:ea typeface="+mn-ea"/>
                  <a:cs typeface="+mn-cs"/>
                </a:rPr>
                <a:t>ANTROPOGEN</a:t>
              </a:r>
              <a:endParaRPr kumimoji="0" lang="ru-RU" sz="1800" b="1" i="1" u="none" strike="noStrike" kern="1200" cap="none" spc="0" normalizeH="0" baseline="0" noProof="0" dirty="0">
                <a:ln w="12700">
                  <a:solidFill>
                    <a:srgbClr val="92AA4C"/>
                  </a:solidFill>
                  <a:prstDash val="solid"/>
                </a:ln>
                <a:pattFill prst="ltDnDiag">
                  <a:fgClr>
                    <a:srgbClr val="92AA4C">
                      <a:lumMod val="60000"/>
                      <a:lumOff val="40000"/>
                    </a:srgbClr>
                  </a:fgClr>
                  <a:bgClr>
                    <a:prstClr val="white"/>
                  </a:bgClr>
                </a:pattFill>
                <a:effectLst/>
                <a:uLnTx/>
                <a:uFillTx/>
                <a:latin typeface="Century Gothic" panose="020B0502020202020204"/>
                <a:ea typeface="+mn-ea"/>
                <a:cs typeface="+mn-cs"/>
              </a:endParaRPr>
            </a:p>
          </p:txBody>
        </p:sp>
      </p:grpSp>
    </p:spTree>
    <p:extLst>
      <p:ext uri="{BB962C8B-B14F-4D97-AF65-F5344CB8AC3E}">
        <p14:creationId xmlns:p14="http://schemas.microsoft.com/office/powerpoint/2010/main" val="3984043555"/>
      </p:ext>
    </p:extLst>
  </p:cSld>
  <p:clrMapOvr>
    <a:masterClrMapping/>
  </p:clrMapOvr>
  <p:transition spd="slow">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607127" y="235527"/>
            <a:ext cx="8825345" cy="6186309"/>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err="1" smtClean="0">
                <a:ln w="12700">
                  <a:solidFill>
                    <a:srgbClr val="766F54">
                      <a:lumMod val="75000"/>
                    </a:srgbClr>
                  </a:solidFill>
                  <a:prstDash val="solid"/>
                </a:ln>
                <a:pattFill prst="dkUpDiag">
                  <a:fgClr>
                    <a:srgbClr val="766F54"/>
                  </a:fgClr>
                  <a:bgClr>
                    <a:srgbClr val="766F54">
                      <a:lumMod val="20000"/>
                      <a:lumOff val="80000"/>
                    </a:srgbClr>
                  </a:bgClr>
                </a:pattFill>
                <a:effectLst>
                  <a:outerShdw dist="38100" dir="2640000" algn="bl" rotWithShape="0">
                    <a:srgbClr val="766F54">
                      <a:lumMod val="75000"/>
                    </a:srgbClr>
                  </a:outerShdw>
                </a:effectLst>
                <a:uLnTx/>
                <a:uFillTx/>
                <a:latin typeface="Century Gothic" panose="020B0502020202020204"/>
                <a:ea typeface="+mn-ea"/>
                <a:cs typeface="+mn-cs"/>
              </a:rPr>
              <a:t>Abiotik</a:t>
            </a:r>
            <a:r>
              <a:rPr kumimoji="0" lang="en-US" sz="3200" b="1" i="1" u="none" strike="noStrike" kern="1200" cap="none" spc="0" normalizeH="0" baseline="0" noProof="0" dirty="0" smtClean="0">
                <a:ln w="12700">
                  <a:solidFill>
                    <a:srgbClr val="766F54">
                      <a:lumMod val="75000"/>
                    </a:srgbClr>
                  </a:solidFill>
                  <a:prstDash val="solid"/>
                </a:ln>
                <a:pattFill prst="dkUpDiag">
                  <a:fgClr>
                    <a:srgbClr val="766F54"/>
                  </a:fgClr>
                  <a:bgClr>
                    <a:srgbClr val="766F54">
                      <a:lumMod val="20000"/>
                      <a:lumOff val="80000"/>
                    </a:srgbClr>
                  </a:bgClr>
                </a:pattFill>
                <a:effectLst>
                  <a:outerShdw dist="38100" dir="2640000" algn="bl" rotWithShape="0">
                    <a:srgbClr val="766F54">
                      <a:lumMod val="75000"/>
                    </a:srgbClr>
                  </a:outerShdw>
                </a:effectLst>
                <a:uLnTx/>
                <a:uFillTx/>
                <a:latin typeface="Century Gothic" panose="020B0502020202020204"/>
                <a:ea typeface="+mn-ea"/>
                <a:cs typeface="+mn-cs"/>
              </a:rPr>
              <a:t> </a:t>
            </a:r>
            <a:r>
              <a:rPr kumimoji="0" lang="en-US" sz="3200" b="1" i="1" u="none" strike="noStrike" kern="1200" cap="none" spc="0" normalizeH="0" baseline="0" noProof="0" dirty="0" err="1" smtClean="0">
                <a:ln w="12700">
                  <a:solidFill>
                    <a:srgbClr val="766F54">
                      <a:lumMod val="75000"/>
                    </a:srgbClr>
                  </a:solidFill>
                  <a:prstDash val="solid"/>
                </a:ln>
                <a:pattFill prst="dkUpDiag">
                  <a:fgClr>
                    <a:srgbClr val="766F54"/>
                  </a:fgClr>
                  <a:bgClr>
                    <a:srgbClr val="766F54">
                      <a:lumMod val="20000"/>
                      <a:lumOff val="80000"/>
                    </a:srgbClr>
                  </a:bgClr>
                </a:pattFill>
                <a:effectLst>
                  <a:outerShdw dist="38100" dir="2640000" algn="bl" rotWithShape="0">
                    <a:srgbClr val="766F54">
                      <a:lumMod val="75000"/>
                    </a:srgbClr>
                  </a:outerShdw>
                </a:effectLst>
                <a:uLnTx/>
                <a:uFillTx/>
                <a:latin typeface="Century Gothic" panose="020B0502020202020204"/>
                <a:ea typeface="+mn-ea"/>
                <a:cs typeface="+mn-cs"/>
              </a:rPr>
              <a:t>faktor</a:t>
            </a:r>
            <a:endParaRPr kumimoji="0" lang="tk-TM" sz="3200" b="1" i="1" u="none" strike="noStrike" kern="1200" cap="none" spc="0" normalizeH="0" baseline="0" noProof="0" dirty="0" smtClean="0">
              <a:ln w="12700">
                <a:solidFill>
                  <a:srgbClr val="766F54">
                    <a:lumMod val="75000"/>
                  </a:srgbClr>
                </a:solidFill>
                <a:prstDash val="solid"/>
              </a:ln>
              <a:pattFill prst="dkUpDiag">
                <a:fgClr>
                  <a:srgbClr val="766F54"/>
                </a:fgClr>
                <a:bgClr>
                  <a:srgbClr val="766F54">
                    <a:lumMod val="20000"/>
                    <a:lumOff val="80000"/>
                  </a:srgbClr>
                </a:bgClr>
              </a:pattFill>
              <a:effectLst>
                <a:outerShdw dist="38100" dir="2640000" algn="bl" rotWithShape="0">
                  <a:srgbClr val="766F54">
                    <a:lumMod val="75000"/>
                  </a:srgbClr>
                </a:outerShdw>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err="1"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Times New Roman" panose="02020603050405020304" pitchFamily="18" charset="0"/>
                <a:ea typeface="+mn-ea"/>
                <a:cs typeface="Times New Roman" panose="02020603050405020304" pitchFamily="18" charset="0"/>
              </a:rPr>
              <a:t>Abiotik</a:t>
            </a:r>
            <a:r>
              <a:rPr kumimoji="0" lang="en-US" sz="2800" b="1" i="1" u="none" strike="noStrike" kern="1200" cap="none" spc="0" normalizeH="0" baseline="0" noProof="0" dirty="0"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Times New Roman" panose="02020603050405020304" pitchFamily="18" charset="0"/>
                <a:ea typeface="+mn-ea"/>
                <a:cs typeface="Times New Roman" panose="02020603050405020304" pitchFamily="18" charset="0"/>
              </a:rPr>
              <a:t> </a:t>
            </a:r>
            <a:r>
              <a:rPr kumimoji="0" lang="en-US" sz="2800" b="1" i="1" u="none" strike="noStrike" kern="1200" cap="none" spc="0" normalizeH="0" baseline="0" noProof="0" dirty="0" err="1"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Times New Roman" panose="02020603050405020304" pitchFamily="18" charset="0"/>
                <a:ea typeface="+mn-ea"/>
                <a:cs typeface="Times New Roman" panose="02020603050405020304" pitchFamily="18" charset="0"/>
              </a:rPr>
              <a:t>faktorlar</a:t>
            </a:r>
            <a:r>
              <a:rPr kumimoji="0" lang="en-US" sz="2800" b="1" i="1" u="none" strike="noStrike" kern="1200" cap="none" spc="0" normalizeH="0" baseline="0" noProof="0" dirty="0" smtClean="0">
                <a:ln w="13462">
                  <a:solidFill>
                    <a:prstClr val="white"/>
                  </a:solidFill>
                  <a:prstDash val="solid"/>
                </a:ln>
                <a:solidFill>
                  <a:prstClr val="black">
                    <a:lumMod val="85000"/>
                    <a:lumOff val="15000"/>
                  </a:prstClr>
                </a:solidFill>
                <a:effectLst>
                  <a:outerShdw dist="38100" dir="2700000" algn="bl" rotWithShape="0">
                    <a:srgbClr val="92AA4C"/>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bu</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organizme</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täsir</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edýän</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organiki</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däl</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gurşawyň</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toplumlaýyn</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şertleridir</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Olar</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hem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öz</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gezeginde</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r>
              <a:rPr kumimoji="0" lang="tk-TM"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klimatik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ýagtylyk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temperatura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çyglylyk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basyş</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we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ş.m</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edafik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topragyň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himiki</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fiziki</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we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mehanikiaýratynlyklary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orografik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relýefiň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görnüşleri</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faktorlara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bölünýär</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Ýer</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üstüniň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gurluşy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geologik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we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klimatik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dürlüligi</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şol</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ýere</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taryhy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taýdan</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uýgunlaşan</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haýwanlaryň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ösümlikleriň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we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mikroorganizmleriň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ýaşaýşynda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dürli</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görnüşli</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abiotik</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faktorlaryň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uly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orny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bardyr</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Arealyň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çäginde</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organizmleriň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sanlary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we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ýaýraýşy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esasy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faktorlara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ýagny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az</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bolsa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-da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ýaşaýyş</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üçin</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möhüm</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bolan</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faktorlara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baglydyr</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Çölde</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ýaşaýanlar</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üçin</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bu</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suwdyr</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köpsanly</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organizmleri</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üçin</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bolsa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suwda</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erän</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kislorodyň</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mukdarydyr</a:t>
            </a:r>
            <a:r>
              <a:rPr kumimoji="0" lang="en-US" sz="28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t>
            </a:r>
          </a:p>
        </p:txBody>
      </p:sp>
    </p:spTree>
    <p:extLst>
      <p:ext uri="{BB962C8B-B14F-4D97-AF65-F5344CB8AC3E}">
        <p14:creationId xmlns:p14="http://schemas.microsoft.com/office/powerpoint/2010/main" val="29192953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1291771" y="194386"/>
            <a:ext cx="10900229" cy="624786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1" u="none" strike="noStrike" kern="1200" cap="none" spc="0" normalizeH="0" baseline="0" noProof="0" dirty="0" err="1">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Biotik</a:t>
            </a:r>
            <a:r>
              <a:rPr kumimoji="0" lang="en-US" sz="360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 </a:t>
            </a:r>
            <a:r>
              <a:rPr kumimoji="0" lang="en-US" sz="3600" b="1" i="1" u="none" strike="noStrike" kern="1200" cap="none" spc="0" normalizeH="0" baseline="0" noProof="0" dirty="0" err="1">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entury Gothic" panose="020B0502020202020204"/>
                <a:ea typeface="+mn-ea"/>
                <a:cs typeface="+mn-cs"/>
              </a:rPr>
              <a:t>faktor</a:t>
            </a:r>
            <a:endParaRPr kumimoji="0" lang="tk-TM" sz="2800" b="0" i="1"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smtClean="0">
                <a:ln>
                  <a:noFill/>
                </a:ln>
                <a:solidFill>
                  <a:prstClr val="black"/>
                </a:solidFill>
                <a:effectLst/>
                <a:uLnTx/>
                <a:uFillTx/>
                <a:latin typeface="Century Gothic" panose="020B0502020202020204"/>
                <a:ea typeface="+mn-ea"/>
                <a:cs typeface="+mn-cs"/>
              </a:rPr>
              <a:t>Biotik</a:t>
            </a:r>
            <a:r>
              <a:rPr kumimoji="0" lang="en-US" sz="28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faktorlar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bu</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bir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organizmiň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ýaşaýyş</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işjeňliginiň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beýleki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organizmleriň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ýaşaýşyna</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edýän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täsiriniň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jemidir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Olar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dürli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görnüşlerde</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ýüze</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çykyp</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bilýärler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Ösümlikler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ot</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iýýän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haýwanlar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üçin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iýmit</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çeşmesi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bolýar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Haýwanlar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ýyrtyjylar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üçin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iýmit</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bolup</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hyzmat</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edýär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hojaýyn-mugthorlar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üçin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uly</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ösümlikler-epifitler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üçin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ýaşaýyş</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gurşawy</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bolup</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bilýär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Ösümlikleri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tozanlandyryjylar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smtClean="0">
                <a:ln>
                  <a:noFill/>
                </a:ln>
                <a:solidFill>
                  <a:prstClr val="black"/>
                </a:solidFill>
                <a:effectLst/>
                <a:uLnTx/>
                <a:uFillTx/>
                <a:latin typeface="Century Gothic" panose="020B0502020202020204"/>
                <a:ea typeface="+mn-ea"/>
                <a:cs typeface="+mn-cs"/>
              </a:rPr>
              <a:t>olaryň</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köpelmeklerine</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mümkinçilikler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döredýärler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fiziki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himiki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we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beýleki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täsirleri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smtClean="0">
                <a:ln>
                  <a:noFill/>
                </a:ln>
                <a:solidFill>
                  <a:prstClr val="black"/>
                </a:solidFill>
                <a:effectLst/>
                <a:uLnTx/>
                <a:uFillTx/>
                <a:latin typeface="Century Gothic" panose="020B0502020202020204"/>
                <a:ea typeface="+mn-ea"/>
                <a:cs typeface="+mn-cs"/>
              </a:rPr>
              <a:t>ýetirýärler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Biotik</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faktorlar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diňe</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gönüden-göni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täsir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etmekden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başga</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-da,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gytaklaýyn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ýagny</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jansyz</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tebigaty</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gurşaýan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sredanyň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üsti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bilen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hem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täsir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edip</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bilýärler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Mysal</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üçin</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bakteriýalar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topragyň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düzümine</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tüsir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edýärler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tokaýyň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aşagynda</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mikroklimatyň</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üýtgemegi</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bolup</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geçýär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rPr>
              <a:t> we </a:t>
            </a:r>
            <a:r>
              <a:rPr kumimoji="0" lang="en-US" sz="2800" b="0" i="0" u="none" strike="noStrike" kern="1200" cap="none" spc="0" normalizeH="0" baseline="0" noProof="0" dirty="0" err="1">
                <a:ln>
                  <a:noFill/>
                </a:ln>
                <a:solidFill>
                  <a:prstClr val="black"/>
                </a:solidFill>
                <a:effectLst/>
                <a:uLnTx/>
                <a:uFillTx/>
                <a:latin typeface="Century Gothic" panose="020B0502020202020204"/>
                <a:ea typeface="+mn-ea"/>
                <a:cs typeface="+mn-cs"/>
              </a:rPr>
              <a:t>ş.m</a:t>
            </a:r>
            <a:endPar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4905748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2">
                <a:tint val="45000"/>
                <a:satMod val="400000"/>
              </a:schemeClr>
            </a:duotone>
          </a:blip>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403346" y="318656"/>
            <a:ext cx="11456146" cy="6098624"/>
          </a:xfrm>
          <a:prstGeom prst="rect">
            <a:avLst/>
          </a:prstGeom>
          <a:noFill/>
        </p:spPr>
        <p:txBody>
          <a:bodyPr wrap="square" lIns="91440" tIns="45720" rIns="91440" bIns="45720">
            <a:spAutoFit/>
          </a:bodyPr>
          <a:lstStyle/>
          <a:p>
            <a:pPr algn="just"/>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Ekologiýa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janly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bedenleriň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emele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getirýän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tebigy</a:t>
            </a:r>
            <a:r>
              <a:rPr lang="tk-TM"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toparlanmalarynyň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daşky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gurşaw</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bilen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şol</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sanda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beýleki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organizmler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tebigy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toparlanmalar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bilen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özara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gatnaşyklaryny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öwrenýän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ylymdyr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Ekologiýa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özbaşdak</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ylym</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hökmünde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diňe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XIX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asyryň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ortalarynda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ýüze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çykdy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Onuň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ylym</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hökmünde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döremegine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Ýer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ýüzündäki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janly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bedenleriň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köpdürlüligi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ýaşaýyş</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aýratynlyklary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barada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toplanan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köp</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sanly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maglumatlar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itergi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berdi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Bedenleriň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diňe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gurluşy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ýaşaýşy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däl</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daşky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gurşaw</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bilen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özara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gatnaşyklary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hem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kesgitli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kanunalaýyklyklara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tabyndyr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Şol</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kanunalaýyklyklaryň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ýörite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jikme-jik</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öwrenilmegi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möhümdir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t>
            </a:r>
            <a:endParaRPr lang="ru-RU"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17624172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4000" b="-34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016660" y="262768"/>
            <a:ext cx="6676571" cy="597086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Antropogen</a:t>
            </a:r>
            <a:r>
              <a:rPr kumimoji="0" lang="en-US" sz="3200" b="0" i="1"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3200" b="0" i="1"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faktor</a:t>
            </a:r>
            <a:endParaRPr kumimoji="0" lang="tk-TM" sz="1800" b="0" i="1"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5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Antropogen</a:t>
            </a:r>
            <a:r>
              <a:rPr kumimoji="0" lang="en-US" sz="25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faktorlar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bu</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adamyň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hojalyk</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işiniň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täsirleriniň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jemidir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Tebigat</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adamlaryň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önümçilik</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işjeňliginiň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netijesinde</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köp</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derejede</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täsiri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ýetýär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Netijede</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ýer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üstüniň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himiki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düzümi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relýefi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we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atmosfera</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üýtgeýär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süýji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suwlaryň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ýaýraýşy</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klimatyň</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üýtgemegi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bolup</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geçýär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aýry-aýry</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tebigy</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biogeosenozlar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ýok</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edilýär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emeli</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agrobiosenozlar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500" b="0" i="0" u="none" strike="noStrike" kern="1200" cap="none" spc="0" normalizeH="0" baseline="0" noProof="0" dirty="0" err="1" smtClean="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döredilýär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adam</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üçin</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peýdaly</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haýwanlary</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we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ösümlikleri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ulanýarlar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zyýanlylaryny</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bolsa</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ýok</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edýärler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medeni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ösümlikleri</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ösdürip</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ýetişdirýärler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haýwanlary</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 </a:t>
            </a:r>
            <a:r>
              <a:rPr kumimoji="0" lang="en-US" sz="2500" b="0" i="0" u="none" strike="noStrike" kern="1200" cap="none" spc="0" normalizeH="0" baseline="0" noProof="0" dirty="0" err="1">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eldekleşdirýärler</a:t>
            </a:r>
            <a:r>
              <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mn-cs"/>
              </a:rPr>
              <a:t>.</a:t>
            </a:r>
          </a:p>
        </p:txBody>
      </p:sp>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87442" y="132142"/>
            <a:ext cx="4457035" cy="3264201"/>
          </a:xfrm>
          <a:prstGeom prst="ellipse">
            <a:avLst/>
          </a:prstGeom>
          <a:ln>
            <a:noFill/>
          </a:ln>
          <a:effectLst>
            <a:softEdge rad="112500"/>
          </a:effectLst>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3270" y="3248201"/>
            <a:ext cx="4349843" cy="313349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8641978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9556" y="174170"/>
            <a:ext cx="3578480" cy="4778202"/>
          </a:xfrm>
          <a:prstGeom prst="rect">
            <a:avLst/>
          </a:prstGeom>
        </p:spPr>
      </p:pic>
      <p:sp>
        <p:nvSpPr>
          <p:cNvPr id="3" name="Прямоугольник 2"/>
          <p:cNvSpPr/>
          <p:nvPr/>
        </p:nvSpPr>
        <p:spPr>
          <a:xfrm>
            <a:off x="249382" y="174170"/>
            <a:ext cx="7869382" cy="830997"/>
          </a:xfrm>
          <a:prstGeom prst="rect">
            <a:avLst/>
          </a:prstGeom>
        </p:spPr>
        <p:txBody>
          <a:bodyPr wrap="square">
            <a:spAutoFit/>
          </a:bodyPr>
          <a:lstStyle/>
          <a:p>
            <a:r>
              <a:rPr lang="en-US" sz="2400" dirty="0">
                <a:ln w="0"/>
                <a:effectLst>
                  <a:outerShdw blurRad="38100" dist="19050" dir="2700000" algn="tl" rotWithShape="0">
                    <a:schemeClr val="dk1">
                      <a:alpha val="40000"/>
                    </a:schemeClr>
                  </a:outerShdw>
                </a:effectLst>
              </a:rPr>
              <a:t>“</a:t>
            </a:r>
            <a:r>
              <a:rPr lang="en-US" sz="2400" dirty="0" err="1">
                <a:ln w="0"/>
                <a:effectLst>
                  <a:outerShdw blurRad="38100" dist="19050" dir="2700000" algn="tl" rotWithShape="0">
                    <a:schemeClr val="dk1">
                      <a:alpha val="40000"/>
                    </a:schemeClr>
                  </a:outerShdw>
                </a:effectLst>
              </a:rPr>
              <a:t>Ekologiýa</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adalgasy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ilkinji</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gezek</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nemes</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alymy</a:t>
            </a:r>
            <a:r>
              <a:rPr lang="en-US" sz="2400" dirty="0">
                <a:ln w="0"/>
                <a:effectLst>
                  <a:outerShdw blurRad="38100" dist="19050" dir="2700000" algn="tl" rotWithShape="0">
                    <a:schemeClr val="dk1">
                      <a:alpha val="40000"/>
                    </a:schemeClr>
                  </a:outerShdw>
                </a:effectLst>
              </a:rPr>
              <a:t> Ernst </a:t>
            </a:r>
            <a:r>
              <a:rPr lang="en-US" sz="2400" dirty="0" err="1">
                <a:ln w="0"/>
                <a:effectLst>
                  <a:outerShdw blurRad="38100" dist="19050" dir="2700000" algn="tl" rotWithShape="0">
                    <a:schemeClr val="dk1">
                      <a:alpha val="40000"/>
                    </a:schemeClr>
                  </a:outerShdw>
                </a:effectLst>
              </a:rPr>
              <a:t>Gekkel</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tarapyndan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ylma</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girizildi</a:t>
            </a:r>
            <a:r>
              <a:rPr lang="tk-TM" sz="2400" dirty="0" smtClean="0">
                <a:ln w="0"/>
                <a:effectLst>
                  <a:outerShdw blurRad="38100" dist="19050" dir="2700000" algn="tl" rotWithShape="0">
                    <a:schemeClr val="dk1">
                      <a:alpha val="40000"/>
                    </a:schemeClr>
                  </a:outerShdw>
                </a:effectLst>
              </a:rPr>
              <a:t>.</a:t>
            </a:r>
            <a:endParaRPr lang="ru-RU" sz="2400" dirty="0">
              <a:ln w="0"/>
              <a:effectLst>
                <a:outerShdw blurRad="38100" dist="19050" dir="2700000" algn="tl" rotWithShape="0">
                  <a:schemeClr val="dk1">
                    <a:alpha val="40000"/>
                  </a:schemeClr>
                </a:outerShdw>
              </a:effectLst>
            </a:endParaRPr>
          </a:p>
        </p:txBody>
      </p:sp>
      <p:sp>
        <p:nvSpPr>
          <p:cNvPr id="4" name="Прямоугольник 3"/>
          <p:cNvSpPr/>
          <p:nvPr/>
        </p:nvSpPr>
        <p:spPr>
          <a:xfrm>
            <a:off x="249382" y="1005167"/>
            <a:ext cx="8170174" cy="4154984"/>
          </a:xfrm>
          <a:prstGeom prst="rect">
            <a:avLst/>
          </a:prstGeom>
        </p:spPr>
        <p:txBody>
          <a:bodyPr wrap="square">
            <a:spAutoFit/>
          </a:bodyPr>
          <a:lstStyle/>
          <a:p>
            <a:r>
              <a:rPr lang="en-US" sz="2400" dirty="0">
                <a:ln w="0"/>
                <a:effectLst>
                  <a:outerShdw blurRad="38100" dist="19050" dir="2700000" algn="tl" rotWithShape="0">
                    <a:schemeClr val="dk1">
                      <a:alpha val="40000"/>
                    </a:schemeClr>
                  </a:outerShdw>
                </a:effectLst>
              </a:rPr>
              <a:t>Bu </a:t>
            </a:r>
            <a:r>
              <a:rPr lang="en-US" sz="2400" dirty="0" err="1">
                <a:ln w="0"/>
                <a:effectLst>
                  <a:outerShdw blurRad="38100" dist="19050" dir="2700000" algn="tl" rotWithShape="0">
                    <a:schemeClr val="dk1">
                      <a:alpha val="40000"/>
                    </a:schemeClr>
                  </a:outerShdw>
                </a:effectLst>
              </a:rPr>
              <a:t>alym</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özüniň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Bedenleriň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ähliumumy</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morfologiýas</a:t>
            </a:r>
            <a:r>
              <a:rPr lang="tk-TM" sz="2400" dirty="0" smtClean="0">
                <a:ln w="0"/>
                <a:effectLst>
                  <a:outerShdw blurRad="38100" dist="19050" dir="2700000" algn="tl" rotWithShape="0">
                    <a:schemeClr val="dk1">
                      <a:alpha val="40000"/>
                    </a:schemeClr>
                  </a:outerShdw>
                </a:effectLst>
              </a:rPr>
              <a:t>y</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(1866) we ―</a:t>
            </a:r>
            <a:r>
              <a:rPr lang="en-US" sz="2400" dirty="0" err="1">
                <a:ln w="0"/>
                <a:effectLst>
                  <a:outerShdw blurRad="38100" dist="19050" dir="2700000" algn="tl" rotWithShape="0">
                    <a:schemeClr val="dk1">
                      <a:alpha val="40000"/>
                    </a:schemeClr>
                  </a:outerShdw>
                </a:effectLst>
              </a:rPr>
              <a:t>Dünýäniň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tebigy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döreýşiniň</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taryh</a:t>
            </a:r>
            <a:r>
              <a:rPr lang="tk-TM" sz="2400" dirty="0" smtClean="0">
                <a:ln w="0"/>
                <a:effectLst>
                  <a:outerShdw blurRad="38100" dist="19050" dir="2700000" algn="tl" rotWithShape="0">
                    <a:schemeClr val="dk1">
                      <a:alpha val="40000"/>
                    </a:schemeClr>
                  </a:outerShdw>
                </a:effectLst>
              </a:rPr>
              <a:t>y</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(1866) </a:t>
            </a:r>
            <a:r>
              <a:rPr lang="en-US" sz="2400" dirty="0" err="1">
                <a:ln w="0"/>
                <a:effectLst>
                  <a:outerShdw blurRad="38100" dist="19050" dir="2700000" algn="tl" rotWithShape="0">
                    <a:schemeClr val="dk1">
                      <a:alpha val="40000"/>
                    </a:schemeClr>
                  </a:outerShdw>
                </a:effectLst>
              </a:rPr>
              <a:t>atly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işlerinde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ekologiýa</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ylmynyň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düýp</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mazmunyna</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kesgitleme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bermäge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synanyşýar</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Ekologiýa</a:t>
            </a:r>
            <a:r>
              <a:rPr lang="en-US" sz="2400" dirty="0" smtClean="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sözi</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oýkos</a:t>
            </a:r>
            <a:r>
              <a:rPr lang="en-US" sz="2400" dirty="0">
                <a:ln w="0"/>
                <a:effectLst>
                  <a:outerShdw blurRad="38100" dist="19050" dir="2700000" algn="tl" rotWithShape="0">
                    <a:schemeClr val="dk1">
                      <a:alpha val="40000"/>
                    </a:schemeClr>
                  </a:outerShdw>
                </a:effectLst>
              </a:rPr>
              <a:t>” we “logos” </a:t>
            </a:r>
            <a:r>
              <a:rPr lang="en-US" sz="2400" dirty="0" err="1">
                <a:ln w="0"/>
                <a:effectLst>
                  <a:outerShdw blurRad="38100" dist="19050" dir="2700000" algn="tl" rotWithShape="0">
                    <a:schemeClr val="dk1">
                      <a:alpha val="40000"/>
                    </a:schemeClr>
                  </a:outerShdw>
                </a:effectLst>
              </a:rPr>
              <a:t>diýen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grek</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sözleriniň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utgaşmagyndan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emele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gelip</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ol</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sözler</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türkmen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diline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terjime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edilende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ýaşaýan</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ýerim</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a:t>
            </a:r>
            <a:r>
              <a:rPr lang="en-US" sz="2400" dirty="0" err="1">
                <a:ln w="0"/>
                <a:effectLst>
                  <a:outerShdw blurRad="38100" dist="19050" dir="2700000" algn="tl" rotWithShape="0">
                    <a:schemeClr val="dk1">
                      <a:alpha val="40000"/>
                    </a:schemeClr>
                  </a:outerShdw>
                </a:effectLst>
              </a:rPr>
              <a:t>mähriban</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öýüm</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a:t>
            </a:r>
            <a:r>
              <a:rPr lang="en-US" sz="2400" dirty="0" err="1" smtClean="0">
                <a:ln w="0"/>
                <a:effectLst>
                  <a:outerShdw blurRad="38100" dist="19050" dir="2700000" algn="tl" rotWithShape="0">
                    <a:schemeClr val="dk1">
                      <a:alpha val="40000"/>
                    </a:schemeClr>
                  </a:outerShdw>
                </a:effectLst>
              </a:rPr>
              <a:t>gaçybatalgam</a:t>
            </a:r>
            <a:r>
              <a:rPr lang="en-US" sz="2400" dirty="0" smtClean="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baradaky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ylym</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diýmegi</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aňladýar</a:t>
            </a:r>
            <a:r>
              <a:rPr lang="en-US" sz="2400" dirty="0" smtClean="0">
                <a:ln w="0"/>
                <a:effectLst>
                  <a:outerShdw blurRad="38100" dist="19050" dir="2700000" algn="tl" rotWithShape="0">
                    <a:schemeClr val="dk1">
                      <a:alpha val="40000"/>
                    </a:schemeClr>
                  </a:outerShdw>
                </a:effectLst>
              </a:rPr>
              <a:t>.</a:t>
            </a:r>
            <a:r>
              <a:rPr lang="en-US" sz="2400" dirty="0"/>
              <a:t> </a:t>
            </a:r>
            <a:r>
              <a:rPr lang="en-US" sz="2400" dirty="0" err="1">
                <a:effectLst>
                  <a:outerShdw blurRad="38100" dist="38100" dir="2700000" algn="tl">
                    <a:srgbClr val="000000">
                      <a:alpha val="43137"/>
                    </a:srgbClr>
                  </a:outerShdw>
                </a:effectLst>
              </a:rPr>
              <a:t>E.Gekkel</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ekologiýa</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ylmyna</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şeýle</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kesgitleme</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berýär</a:t>
            </a:r>
            <a:r>
              <a:rPr lang="en-US" sz="2400" dirty="0" smtClean="0">
                <a:effectLst>
                  <a:outerShdw blurRad="38100" dist="38100" dir="2700000" algn="tl">
                    <a:srgbClr val="000000">
                      <a:alpha val="43137"/>
                    </a:srgbClr>
                  </a:outerShdw>
                </a:effectLst>
              </a:rPr>
              <a:t>:</a:t>
            </a:r>
            <a:r>
              <a:rPr lang="en-US" sz="2400" i="1" dirty="0">
                <a:effectLst>
                  <a:outerShdw blurRad="38100" dist="38100" dir="2700000" algn="tl">
                    <a:srgbClr val="000000">
                      <a:alpha val="43137"/>
                    </a:srgbClr>
                  </a:outerShdw>
                </a:effectLst>
              </a:rPr>
              <a:t>“</a:t>
            </a:r>
            <a:r>
              <a:rPr lang="en-US" sz="2400" i="1" dirty="0" err="1">
                <a:effectLst>
                  <a:outerShdw blurRad="38100" dist="38100" dir="2700000" algn="tl">
                    <a:srgbClr val="000000">
                      <a:alpha val="43137"/>
                    </a:srgbClr>
                  </a:outerShdw>
                </a:effectLst>
              </a:rPr>
              <a:t>Ekologiýa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bedenleriň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daşky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gurşaw</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bilen</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özara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gatnaşyklary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hakyndaky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ylym</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bolup</a:t>
            </a:r>
            <a:r>
              <a:rPr lang="en-US" sz="2400" i="1" dirty="0">
                <a:effectLst>
                  <a:outerShdw blurRad="38100" dist="38100" dir="2700000" algn="tl">
                    <a:srgbClr val="000000">
                      <a:alpha val="43137"/>
                    </a:srgbClr>
                  </a:outerShdw>
                </a:effectLst>
              </a:rPr>
              <a:t>, biz </a:t>
            </a:r>
            <a:r>
              <a:rPr lang="en-US" sz="2400" i="1" dirty="0" err="1">
                <a:effectLst>
                  <a:outerShdw blurRad="38100" dist="38100" dir="2700000" algn="tl">
                    <a:srgbClr val="000000">
                      <a:alpha val="43137"/>
                    </a:srgbClr>
                  </a:outerShdw>
                </a:effectLst>
              </a:rPr>
              <a:t>daşky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gurşawa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sözüň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giň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manysynda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ýaşaýşyň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ähli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şertlerini</a:t>
            </a:r>
            <a:r>
              <a:rPr lang="en-US" sz="2400" i="1" dirty="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degişli</a:t>
            </a:r>
            <a:endParaRPr lang="ru-RU" sz="2400" i="1" dirty="0">
              <a:ln w="0"/>
              <a:effectLst>
                <a:outerShdw blurRad="38100" dist="38100" dir="2700000" algn="tl">
                  <a:srgbClr val="000000">
                    <a:alpha val="43137"/>
                  </a:srgbClr>
                </a:outerShdw>
              </a:effectLst>
            </a:endParaRPr>
          </a:p>
        </p:txBody>
      </p:sp>
      <p:sp>
        <p:nvSpPr>
          <p:cNvPr id="6" name="Прямоугольник 5"/>
          <p:cNvSpPr/>
          <p:nvPr/>
        </p:nvSpPr>
        <p:spPr>
          <a:xfrm>
            <a:off x="249382" y="5021652"/>
            <a:ext cx="11748654" cy="1938992"/>
          </a:xfrm>
          <a:prstGeom prst="rect">
            <a:avLst/>
          </a:prstGeom>
        </p:spPr>
        <p:txBody>
          <a:bodyPr wrap="square">
            <a:spAutoFit/>
          </a:bodyPr>
          <a:lstStyle/>
          <a:p>
            <a:r>
              <a:rPr lang="en-US" sz="2400" i="1" dirty="0" err="1">
                <a:effectLst>
                  <a:outerShdw blurRad="38100" dist="38100" dir="2700000" algn="tl">
                    <a:srgbClr val="000000">
                      <a:alpha val="43137"/>
                    </a:srgbClr>
                  </a:outerShdw>
                </a:effectLst>
              </a:rPr>
              <a:t>edýäris</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Olaryň</a:t>
            </a:r>
            <a:r>
              <a:rPr lang="en-US" sz="2400" i="1" dirty="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bir</a:t>
            </a:r>
            <a:r>
              <a:rPr lang="tk-TM"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böleginiň</a:t>
            </a:r>
            <a:r>
              <a:rPr lang="en-US" sz="2400" i="1" dirty="0" smtClean="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organiki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ikinji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bir</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böleginiň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bolsa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organiki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däl</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tebigaty</a:t>
            </a:r>
            <a:r>
              <a:rPr lang="en-US" sz="2400" i="1" dirty="0">
                <a:effectLst>
                  <a:outerShdw blurRad="38100" dist="38100" dir="2700000" algn="tl">
                    <a:srgbClr val="000000">
                      <a:alpha val="43137"/>
                    </a:srgbClr>
                  </a:outerShdw>
                </a:effectLst>
              </a:rPr>
              <a:t> bar. </a:t>
            </a:r>
            <a:r>
              <a:rPr lang="en-US" sz="2400" i="1" dirty="0" err="1" smtClean="0">
                <a:effectLst>
                  <a:outerShdw blurRad="38100" dist="38100" dir="2700000" algn="tl">
                    <a:srgbClr val="000000">
                      <a:alpha val="43137"/>
                    </a:srgbClr>
                  </a:outerShdw>
                </a:effectLst>
              </a:rPr>
              <a:t>Bularyň</a:t>
            </a:r>
            <a:r>
              <a:rPr lang="tk-TM"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ikisiniň</a:t>
            </a:r>
            <a:r>
              <a:rPr lang="en-US" sz="2400" i="1" dirty="0" smtClean="0">
                <a:effectLst>
                  <a:outerShdw blurRad="38100" dist="38100" dir="2700000" algn="tl">
                    <a:srgbClr val="000000">
                      <a:alpha val="43137"/>
                    </a:srgbClr>
                  </a:outerShdw>
                </a:effectLst>
              </a:rPr>
              <a:t>-de</a:t>
            </a:r>
            <a:r>
              <a:rPr lang="tk-TM"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bedenleriň</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formalary</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üçin</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örän</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uly</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ähmiýeti</a:t>
            </a:r>
            <a:r>
              <a:rPr lang="en-US" sz="2400" i="1" dirty="0" smtClean="0">
                <a:effectLst>
                  <a:outerShdw blurRad="38100" dist="38100" dir="2700000" algn="tl">
                    <a:srgbClr val="000000">
                      <a:alpha val="43137"/>
                    </a:srgbClr>
                  </a:outerShdw>
                </a:effectLst>
              </a:rPr>
              <a:t> bar. </a:t>
            </a:r>
            <a:r>
              <a:rPr lang="en-US" sz="2400" i="1" dirty="0" err="1">
                <a:effectLst>
                  <a:outerShdw blurRad="38100" dist="38100" dir="2700000" algn="tl">
                    <a:srgbClr val="000000">
                      <a:alpha val="43137"/>
                    </a:srgbClr>
                  </a:outerShdw>
                </a:effectLst>
              </a:rPr>
              <a:t>Çünki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olar</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özlerine</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ýöriteleşmäge</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mejbur</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edýärler</a:t>
            </a:r>
            <a:r>
              <a:rPr lang="en-US" sz="2400" i="1" dirty="0">
                <a:effectLst>
                  <a:outerShdw blurRad="38100" dist="38100" dir="2700000" algn="tl">
                    <a:srgbClr val="000000">
                      <a:alpha val="43137"/>
                    </a:srgbClr>
                  </a:outerShdw>
                </a:effectLst>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E.Gekkeliň</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tassyklamagyna</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görä</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ekologiýa</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janly</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bedenleriň</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öýdäki</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smtClean="0">
                <a:ln w="0"/>
                <a:effectLst>
                  <a:outerShdw blurRad="38100" dist="38100" dir="2700000" algn="tl" rotWithShape="0">
                    <a:srgbClr val="000000">
                      <a:alpha val="43137"/>
                    </a:srgbClr>
                  </a:outerShdw>
                </a:effectLst>
                <a:latin typeface="+mj-lt"/>
                <a:cs typeface="Times New Roman" panose="02020603050405020304" pitchFamily="18" charset="0"/>
              </a:rPr>
              <a:t>ýaşaýşy</a:t>
            </a:r>
            <a:r>
              <a:rPr lang="en-US" sz="2400" dirty="0" smtClean="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hakyndaky</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smtClean="0">
                <a:ln w="0"/>
                <a:effectLst>
                  <a:outerShdw blurRad="38100" dist="38100" dir="2700000" algn="tl" rotWithShape="0">
                    <a:srgbClr val="000000">
                      <a:alpha val="43137"/>
                    </a:srgbClr>
                  </a:outerShdw>
                </a:effectLst>
                <a:latin typeface="+mj-lt"/>
                <a:cs typeface="Times New Roman" panose="02020603050405020304" pitchFamily="18" charset="0"/>
              </a:rPr>
              <a:t>ylymdyr</a:t>
            </a:r>
            <a:r>
              <a:rPr lang="tk-TM" sz="2400" dirty="0" smtClean="0">
                <a:ln w="0"/>
                <a:effectLst>
                  <a:outerShdw blurRad="38100" dist="38100" dir="2700000" algn="tl" rotWithShape="0">
                    <a:srgbClr val="000000">
                      <a:alpha val="43137"/>
                    </a:srgbClr>
                  </a:outerShdw>
                </a:effectLst>
                <a:latin typeface="+mj-lt"/>
                <a:cs typeface="Times New Roman" panose="02020603050405020304" pitchFamily="18" charset="0"/>
              </a:rPr>
              <a:t>.</a:t>
            </a:r>
            <a:endParaRPr lang="ru-RU" sz="2400" dirty="0">
              <a:ln w="0"/>
              <a:effectLst>
                <a:outerShdw blurRad="38100" dist="38100" dir="2700000" algn="tl" rotWithShape="0">
                  <a:srgbClr val="000000">
                    <a:alpha val="43137"/>
                  </a:srgbClr>
                </a:outerShdw>
              </a:effectLst>
              <a:latin typeface="+mj-lt"/>
              <a:cs typeface="Times New Roman" panose="02020603050405020304" pitchFamily="18" charset="0"/>
            </a:endParaRPr>
          </a:p>
          <a:p>
            <a:endParaRPr lang="en-US" sz="24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021345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0219" y="183216"/>
            <a:ext cx="11457709" cy="6124754"/>
          </a:xfrm>
          <a:prstGeom prst="rect">
            <a:avLst/>
          </a:prstGeom>
        </p:spPr>
        <p:txBody>
          <a:bodyPr wrap="square">
            <a:spAutoFit/>
          </a:bodyPr>
          <a:lstStyle/>
          <a:p>
            <a:pPr algn="just"/>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Ol</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Darwin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tarapyndan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ýaşaýyş</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ugrundaky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göreş</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diýip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atlandyrylan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ähli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bulam-bujar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gatnaşyklary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baglanyşyklary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öwrenmäge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ýardam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etmelidir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diýip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belleýär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hemmeler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tarapyndan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ykrar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edilen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özbaşdak</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ylym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hökmünde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1900-njy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ýyllaryň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töwereklerinde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peýda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boldy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Ỳ.Odum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Emma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onuň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ady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welin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umumy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leksikona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diňe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soňky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30-</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35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ýylyň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dowamynda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ornaşdy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E.Gekkel</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diýip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tebigatyň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ykdysadyýetine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degişli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bolan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bilimleriň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toplumyna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düşünipdir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Munuň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haýwanyň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özüni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gurşap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alýan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gurşaw</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organiki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we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organiki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däl</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bilen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özara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gatnaşyklarynyň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baglanyşyklarynyň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bütin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toplumyny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aňladýar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Şunda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ilkinji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nobatda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haýwanyň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beýleki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haýwanlar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bilen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ylalaşyksyz</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gapma-garşylykly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gatnaşyklaryna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düşünilýär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Beýleki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ylymlaryň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köpüsi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ýaly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ylmynyň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hem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uzak</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taryhy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Onuň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özbaşdak</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ylym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hökmünde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aýrybaşgalaşmasy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baradaky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ylmy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düşünjeleriň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ösüşiniň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döwri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basgançagy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hasaplanýar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endParaRPr lang="ru-RU" sz="2800" b="1" i="1"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7625526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92726" y="245362"/>
            <a:ext cx="11208327" cy="6285888"/>
          </a:xfrm>
          <a:prstGeom prst="rect">
            <a:avLst/>
          </a:prstGeom>
        </p:spPr>
        <p:txBody>
          <a:bodyPr wrap="square">
            <a:spAutoFit/>
          </a:bodyPr>
          <a:lstStyle/>
          <a:p>
            <a:pPr algn="just">
              <a:lnSpc>
                <a:spcPct val="115000"/>
              </a:lnSpc>
              <a:spcAft>
                <a:spcPts val="0"/>
              </a:spcAft>
            </a:pP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Beýleki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tebigy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ylymlaryň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ulgamyndan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aýratyn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bölünýän</a:t>
            </a:r>
            <a:r>
              <a:rPr lang="ru-RU" sz="32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Times New Roman,BoldItalic"/>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ekologiýa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ylmy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häzirki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wagtda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hem</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ösüşini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dowam</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etdirýär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özüniň</a:t>
            </a:r>
            <a:r>
              <a:rPr lang="ru-RU" sz="32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Times New Roman,BoldItalic"/>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mazmunyny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baýlaşdyrýar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wezipelerini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giňeldýär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Häzirki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zamanekologiýa</a:t>
            </a:r>
            <a:r>
              <a:rPr lang="ru-RU" sz="32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ylmy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tebigatdan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rejeli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peýdalanmagyň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ony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tygşytly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ulanmagyň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ygtybarly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gorap</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saklamagyň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esasy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hasaplanýar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Tebigat</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bilen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adamzat</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jemgyýetiniň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arasyndaky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özara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gatnaşyklaryň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ileri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tutulýan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ugurlaryny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strategiýasyny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işläp</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düzmekde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ekologiýa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ylmyna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esasy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orun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degişlidir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Ekologiýa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häzirki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wagtda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güýçli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depginler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bilen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ösýän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ylym</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hasaplanýar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Ol</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birnäçe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bölümlere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bölünýär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ru-RU"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23183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8763" y="363269"/>
            <a:ext cx="11236037" cy="5543056"/>
          </a:xfrm>
          <a:prstGeom prst="rect">
            <a:avLst/>
          </a:prstGeom>
        </p:spPr>
        <p:txBody>
          <a:bodyPr wrap="square">
            <a:spAutoFit/>
          </a:bodyPr>
          <a:lstStyle/>
          <a:p>
            <a:pPr algn="ctr">
              <a:lnSpc>
                <a:spcPct val="115000"/>
              </a:lnSpc>
              <a:spcAft>
                <a:spcPts val="0"/>
              </a:spcAft>
            </a:pPr>
            <a:r>
              <a:rPr lang="en-US" sz="2800" dirty="0" err="1" smtClean="0">
                <a:ln w="22225">
                  <a:solidFill>
                    <a:srgbClr val="FF0000"/>
                  </a:solidFill>
                  <a:prstDash val="solid"/>
                </a:ln>
                <a:latin typeface="Times New Roman" panose="02020603050405020304" pitchFamily="18" charset="0"/>
                <a:ea typeface="Times New Roman,Bold"/>
                <a:cs typeface="Times New Roman" panose="02020603050405020304" pitchFamily="18" charset="0"/>
              </a:rPr>
              <a:t>Dersiň</a:t>
            </a:r>
            <a:r>
              <a:rPr lang="en-US" sz="2800" dirty="0" smtClean="0">
                <a:ln w="22225">
                  <a:solidFill>
                    <a:srgbClr val="FF0000"/>
                  </a:solidFill>
                  <a:prstDash val="solid"/>
                </a:ln>
                <a:latin typeface="Times New Roman" panose="02020603050405020304" pitchFamily="18" charset="0"/>
                <a:ea typeface="Times New Roman,Bold"/>
                <a:cs typeface="Times New Roman" panose="02020603050405020304" pitchFamily="18" charset="0"/>
              </a:rPr>
              <a:t> </a:t>
            </a:r>
            <a:r>
              <a:rPr lang="en-US" sz="2800" dirty="0" err="1">
                <a:ln w="22225">
                  <a:solidFill>
                    <a:srgbClr val="FF0000"/>
                  </a:solidFill>
                  <a:prstDash val="solid"/>
                </a:ln>
                <a:latin typeface="Times New Roman" panose="02020603050405020304" pitchFamily="18" charset="0"/>
                <a:ea typeface="Times New Roman,Bold"/>
                <a:cs typeface="Times New Roman" panose="02020603050405020304" pitchFamily="18" charset="0"/>
              </a:rPr>
              <a:t>mak</a:t>
            </a:r>
            <a:r>
              <a:rPr lang="en-US" sz="2800" dirty="0" err="1">
                <a:ln w="22225">
                  <a:solidFill>
                    <a:srgbClr val="FF0000"/>
                  </a:solidFill>
                  <a:prstDash val="solid"/>
                </a:ln>
                <a:latin typeface="Times New Roman" panose="02020603050405020304" pitchFamily="18" charset="0"/>
                <a:ea typeface="Calibri" panose="020F0502020204030204" pitchFamily="34" charset="0"/>
                <a:cs typeface="Times New Roman" panose="02020603050405020304" pitchFamily="18" charset="0"/>
              </a:rPr>
              <a:t>sady</a:t>
            </a:r>
            <a:r>
              <a:rPr lang="en-US" sz="2800" dirty="0">
                <a:ln w="22225">
                  <a:solidFill>
                    <a:srgbClr val="FF0000"/>
                  </a:solidFill>
                  <a:prstDash val="solid"/>
                </a:ln>
                <a:latin typeface="Times New Roman" panose="02020603050405020304" pitchFamily="18" charset="0"/>
                <a:ea typeface="Calibri" panose="020F0502020204030204" pitchFamily="34" charset="0"/>
                <a:cs typeface="Times New Roman" panose="02020603050405020304" pitchFamily="18" charset="0"/>
              </a:rPr>
              <a:t> we </a:t>
            </a:r>
            <a:r>
              <a:rPr lang="en-US" sz="2800" dirty="0" err="1">
                <a:ln w="22225">
                  <a:solidFill>
                    <a:srgbClr val="FF0000"/>
                  </a:solidFill>
                  <a:prstDash val="solid"/>
                </a:ln>
                <a:latin typeface="Times New Roman" panose="02020603050405020304" pitchFamily="18" charset="0"/>
                <a:ea typeface="Calibri" panose="020F0502020204030204" pitchFamily="34" charset="0"/>
                <a:cs typeface="Times New Roman" panose="02020603050405020304" pitchFamily="18" charset="0"/>
              </a:rPr>
              <a:t>wezipeleri</a:t>
            </a:r>
            <a:endParaRPr lang="ru-RU" sz="2000" dirty="0">
              <a:ln w="22225">
                <a:solidFill>
                  <a:srgbClr val="FF0000"/>
                </a:solidFill>
                <a:prstDash val="solid"/>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Tebigy</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we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antropogen</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hadysalar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köp</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sanly</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ekologiki</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kynçylyklara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getirýär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Şeýle</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ýagdaýlaryň</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öňüni</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almak</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üçin</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ýaşlara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ekologiýa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barada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nazaryýet</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we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tejribe</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okuwlary</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geçmek</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şu</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günkigünde</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iň</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zerur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meseleleriň</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biri</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bolup</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durýar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Häzir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ylmyň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we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tehnikanyň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ösen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döwründe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adamzadyň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tebigata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bolan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täsiri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ýyl-ýyldan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güýçlenýär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Şoňa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görä-de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ýokary</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bilim</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alýan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agronom-ekologlara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atmosfera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gidrosfera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litosfera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umuman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barada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zerur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ekologik</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bilimleriň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we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düşünjeleriň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berilmegi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örän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wajypdyr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Ýaşlara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olar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barada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takyk</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düşünjeleriň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berilmegi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tebigata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adamyň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hojalyk</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işiniň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täsiriniň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ähli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görnüşlerine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smtClean="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fiziki,</a:t>
            </a:r>
            <a:r>
              <a:rPr lang="ru-RU" sz="2800" dirty="0" err="1" smtClean="0">
                <a:ln w="22225">
                  <a:solidFill>
                    <a:srgbClr val="0070C0"/>
                  </a:solidFill>
                  <a:prstDash val="solid"/>
                </a:ln>
                <a:latin typeface="Times New Roman" panose="02020603050405020304" pitchFamily="18" charset="0"/>
                <a:ea typeface="Calibri" panose="020F0502020204030204" pitchFamily="34" charset="0"/>
              </a:rPr>
              <a:t>himiki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biologiki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akyl</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ýetirilmegi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onuň</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hapalanmagynyň</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öňüni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almaga</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mümkinçilik</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berer</a:t>
            </a:r>
            <a:r>
              <a:rPr lang="ru-RU" sz="2800" dirty="0">
                <a:ln w="22225">
                  <a:solidFill>
                    <a:srgbClr val="0070C0"/>
                  </a:solidFill>
                  <a:prstDash val="solid"/>
                </a:ln>
                <a:latin typeface="Times New Roman" panose="02020603050405020304" pitchFamily="18" charset="0"/>
                <a:ea typeface="Calibri" panose="020F0502020204030204" pitchFamily="34" charset="0"/>
              </a:rPr>
              <a:t>.</a:t>
            </a:r>
            <a:endParaRPr lang="ru-RU" sz="2800" dirty="0">
              <a:ln w="22225">
                <a:solidFill>
                  <a:srgbClr val="0070C0"/>
                </a:solidFill>
                <a:prstDash val="solid"/>
              </a:ln>
            </a:endParaRPr>
          </a:p>
        </p:txBody>
      </p:sp>
    </p:spTree>
    <p:extLst>
      <p:ext uri="{BB962C8B-B14F-4D97-AF65-F5344CB8AC3E}">
        <p14:creationId xmlns:p14="http://schemas.microsoft.com/office/powerpoint/2010/main" val="258483348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4908" y="163292"/>
            <a:ext cx="11471563" cy="6463308"/>
          </a:xfrm>
          <a:prstGeom prst="rect">
            <a:avLst/>
          </a:prstGeom>
        </p:spPr>
        <p:txBody>
          <a:bodyPr wrap="square">
            <a:spAutoFit/>
          </a:bodyPr>
          <a:lstStyle/>
          <a:p>
            <a:pPr algn="just">
              <a:lnSpc>
                <a:spcPct val="115000"/>
              </a:lnSpc>
              <a:spcAft>
                <a:spcPts val="0"/>
              </a:spcAft>
            </a:pPr>
            <a:r>
              <a:rPr lang="ru-RU" b="1" dirty="0" err="1">
                <a:latin typeface="Times New Roman" panose="02020603050405020304" pitchFamily="18" charset="0"/>
                <a:ea typeface="Calibri" panose="020F0502020204030204" pitchFamily="34" charset="0"/>
                <a:cs typeface="Times New Roman" panose="02020603050405020304" pitchFamily="18" charset="0"/>
              </a:rPr>
              <a:t>Şunuň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bilen</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baglanyşyklylykda</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hem</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okuw</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dersini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öwrenmegiň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wezipeleri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aşakdakylardan</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ybarat</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bolup</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durşar</a:t>
            </a:r>
            <a:r>
              <a:rPr lang="ru-RU"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Ekologiýanyň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kanunlaryny</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prinsiplerini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Ekologiki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faktorlar</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umumy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Biosfera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Ekoulgamlardaky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deňagramlylygy</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ekologiýanyňewolýusiýasyny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Biodürlülik</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geoulgamlar</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Häzirki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zamanda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jemgyýet</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bilen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tebigatyň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arasyndakysazlaşykly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aragatnaşygyny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Adamyň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aňly-düşünjeli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täsiri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netijesinde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ýüze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çykýan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wajypekologik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meseleleri</a:t>
            </a: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çözmekde</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monitoring</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konsepsiýalaryny</a:t>
            </a:r>
            <a:r>
              <a:rPr lang="ru-RU"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ru-RU" b="1" dirty="0" err="1">
                <a:latin typeface="Times New Roman" panose="02020603050405020304" pitchFamily="18" charset="0"/>
                <a:ea typeface="Calibri" panose="020F0502020204030204" pitchFamily="34" charset="0"/>
                <a:cs typeface="Times New Roman" panose="02020603050405020304" pitchFamily="18" charset="0"/>
              </a:rPr>
              <a:t>Ekologik</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gözegçilik</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etmekligi</a:t>
            </a:r>
            <a:r>
              <a:rPr lang="ru-RU"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Atmosferanyň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gidrosferanyň</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litosferanyň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globalhapalanmaklygyny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Tebigaty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goramagy</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baýlyklary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oýlanyşykly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peýdalanmaklygy</a:t>
            </a: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dikeltmekligi</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baýlaşdyrmak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nazary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esaslaryny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Türkmenistanda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tebigaty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goramak</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baýlyklary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rejeli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boýunça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durmuşa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geçirilýän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döwlet</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syýasatynyň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çärelerini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baýlyklary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goramagyň</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rejeli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peýdalanmagyňkanunlaryny</a:t>
            </a:r>
            <a:r>
              <a:rPr lang="en-US" b="1" dirty="0">
                <a:latin typeface="Times New Roman" panose="02020603050405020304" pitchFamily="18" charset="0"/>
                <a:ea typeface="Calibri" panose="020F0502020204030204" pitchFamily="34" charset="0"/>
                <a:cs typeface="Times New Roman" panose="02020603050405020304" pitchFamily="18" charset="0"/>
              </a:rPr>
              <a:t> hem-de </a:t>
            </a:r>
            <a:r>
              <a:rPr lang="en-US" b="1" dirty="0" err="1">
                <a:latin typeface="Times New Roman" panose="02020603050405020304" pitchFamily="18" charset="0"/>
                <a:ea typeface="Calibri" panose="020F0502020204030204" pitchFamily="34" charset="0"/>
                <a:cs typeface="Times New Roman" panose="02020603050405020304" pitchFamily="18" charset="0"/>
              </a:rPr>
              <a:t>hukuk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esaslaryny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Talyplaryň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sowatlylygyny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ýokarlandyrmagy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olaryňtebigaty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ukyplaryny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ösdürmegi</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alan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bilimlerinihem</a:t>
            </a:r>
            <a:r>
              <a:rPr lang="en-US" b="1" dirty="0">
                <a:latin typeface="Times New Roman" panose="02020603050405020304" pitchFamily="18" charset="0"/>
                <a:ea typeface="Calibri" panose="020F0502020204030204" pitchFamily="34" charset="0"/>
                <a:cs typeface="Times New Roman" panose="02020603050405020304" pitchFamily="18" charset="0"/>
              </a:rPr>
              <a:t>-de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düşünjelerini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geljekki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hünärlerinde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peýdalanyp</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bilmekbaşarnyklaryny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artdyrmaklygy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Türkmenistanyň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ýerli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durmuş</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ykdysady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şertlerinihasaba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almak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bilen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ýowuz</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ekstrimal</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ýagdaýlardakyhereketleri</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ş.m</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öwrenmekden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ybaratdyr</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34541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135022"/>
            <a:ext cx="11430000" cy="6112443"/>
          </a:xfrm>
          <a:prstGeom prst="rect">
            <a:avLst/>
          </a:prstGeom>
        </p:spPr>
        <p:txBody>
          <a:bodyPr wrap="square">
            <a:spAutoFit/>
          </a:bodyPr>
          <a:lstStyle/>
          <a:p>
            <a:pPr algn="just">
              <a:lnSpc>
                <a:spcPct val="115000"/>
              </a:lnSpc>
              <a:spcAft>
                <a:spcPts val="0"/>
              </a:spcAft>
            </a:pPr>
            <a:r>
              <a:rPr lang="en-US" sz="2400" b="1" dirty="0">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3.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Türkmenistan</a:t>
            </a:r>
            <a:r>
              <a:rPr lang="en-US" sz="2400" b="1" dirty="0" err="1">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da</a:t>
            </a:r>
            <a:r>
              <a:rPr lang="en-US" sz="2400" b="1" dirty="0">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ekologiýa</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howpsuzlygyny</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üpjün</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etmek,daş</a:t>
            </a:r>
            <a:r>
              <a:rPr lang="en-US" sz="2400" b="1" dirty="0" err="1">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töweregi</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goramak</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meseleleri</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babatda</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alnyp</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barylýandöwlet</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syýasaty</a:t>
            </a:r>
            <a:endParaRPr lang="ru-RU" b="1" dirty="0">
              <a:ln>
                <a:solidFill>
                  <a:srgbClr val="7030A0"/>
                </a:solidFill>
              </a:ln>
              <a:latin typeface="Calibri" panose="020F0502020204030204" pitchFamily="34" charset="0"/>
              <a:ea typeface="Times New Roman" panose="02020603050405020304" pitchFamily="18" charset="0"/>
              <a:cs typeface="Times New Roman" panose="02020603050405020304" pitchFamily="18" charset="0"/>
            </a:endParaRPr>
          </a:p>
          <a:p>
            <a:pPr algn="just"/>
            <a:r>
              <a:rPr lang="en-US" sz="2400" dirty="0" err="1">
                <a:ln>
                  <a:solidFill>
                    <a:srgbClr val="7030A0"/>
                  </a:solidFill>
                </a:ln>
                <a:latin typeface="Times New Roman" panose="02020603050405020304" pitchFamily="18" charset="0"/>
                <a:ea typeface="Calibri" panose="020F0502020204030204" pitchFamily="34" charset="0"/>
              </a:rPr>
              <a:t>Türkmenistan</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döwleti</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Garaşsyzlygyna</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eýe</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bolandan</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soň</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öz</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ýolýörelgesinisaýlap</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alyp</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tiz</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wagtyň</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içinde</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dünýä</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siwilizasiýasyna</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sazlaşykly</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goşuldy</a:t>
            </a:r>
            <a:r>
              <a:rPr lang="en-US"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Ylmy-tehniki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ösüş</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ykdysadyýetiň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ähli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pudaklarynyň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ösmegine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edip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türkmen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halkynyň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bol-elin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erkana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durmuşda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ýaşamagyna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mümkinçilikleri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döretdi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baýlyklar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olaryň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gorlary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rejeli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iňňän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oýlanyşykly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peýdalanyp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başlandy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Ähli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gazma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baýlyklar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nebit</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gaz</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ş.m</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çykarylanda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daşky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gurşawa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ýetirilýän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pugta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göz</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öňünde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tutulyp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buraw</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işleri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geçirilende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ekologiýa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howpsuzlygynyň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kadalary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berk</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berjaý</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edilýär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Mälim</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bolşy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ýaly</a:t>
            </a:r>
            <a:r>
              <a:rPr lang="ru-RU" sz="2400" dirty="0">
                <a:ln>
                  <a:solidFill>
                    <a:srgbClr val="7030A0"/>
                  </a:solidFill>
                </a:ln>
                <a:latin typeface="Times New Roman" panose="02020603050405020304" pitchFamily="18" charset="0"/>
                <a:ea typeface="Calibri" panose="020F0502020204030204" pitchFamily="34" charset="0"/>
              </a:rPr>
              <a:t>, XX </a:t>
            </a:r>
            <a:r>
              <a:rPr lang="ru-RU" sz="2400" dirty="0" err="1">
                <a:ln>
                  <a:solidFill>
                    <a:srgbClr val="7030A0"/>
                  </a:solidFill>
                </a:ln>
                <a:latin typeface="Times New Roman" panose="02020603050405020304" pitchFamily="18" charset="0"/>
                <a:ea typeface="Calibri" panose="020F0502020204030204" pitchFamily="34" charset="0"/>
              </a:rPr>
              <a:t>asyryň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başlarynda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ylmy-tehniki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açyşlaryň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netijesinde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daşky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gurşawa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ýetirilýän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kem-kemden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ýitileşip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ugrady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Tebigata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çöle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daga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howa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suwa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topraga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zyňylýan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zyňyndylaryň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köpüsi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tebigatdaky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maddalaryň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aýlanyşyna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düşüp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dünýäniň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köp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ýerlerine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ýaýrap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başlady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Haýwanlaryň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ekologiýasy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bilen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meşgullanýan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alymlaryň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ýazmaklaryna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görä</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Ýewraziýa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Amerika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materiklerinde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ulanylýan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dürli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himiki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serişdeler</a:t>
            </a:r>
            <a:r>
              <a:rPr lang="ru-RU" sz="2400" dirty="0">
                <a:ln>
                  <a:solidFill>
                    <a:srgbClr val="7030A0"/>
                  </a:solidFill>
                </a:ln>
                <a:latin typeface="Times New Roman" panose="02020603050405020304" pitchFamily="18" charset="0"/>
                <a:ea typeface="Calibri" panose="020F0502020204030204" pitchFamily="34" charset="0"/>
              </a:rPr>
              <a:t> - </a:t>
            </a:r>
            <a:r>
              <a:rPr lang="ru-RU" sz="2400" dirty="0" err="1">
                <a:ln>
                  <a:solidFill>
                    <a:srgbClr val="7030A0"/>
                  </a:solidFill>
                </a:ln>
                <a:latin typeface="Times New Roman" panose="02020603050405020304" pitchFamily="18" charset="0"/>
                <a:ea typeface="Calibri" panose="020F0502020204030204" pitchFamily="34" charset="0"/>
              </a:rPr>
              <a:t>pestisidler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gerbisidler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Antarktidada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ýaşaýan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pingwinleriň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ganynda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hem</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tapylyp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olaryň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ekologiýasyna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güýçli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edýänligi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anyklandy</a:t>
            </a:r>
            <a:r>
              <a:rPr lang="ru-RU" sz="2400" dirty="0">
                <a:ln>
                  <a:solidFill>
                    <a:srgbClr val="7030A0"/>
                  </a:solidFill>
                </a:ln>
                <a:latin typeface="Times New Roman" panose="02020603050405020304" pitchFamily="18" charset="0"/>
                <a:ea typeface="Calibri" panose="020F0502020204030204" pitchFamily="34" charset="0"/>
              </a:rPr>
              <a:t>. </a:t>
            </a:r>
            <a:endParaRPr lang="ru-RU" sz="2400" dirty="0">
              <a:ln>
                <a:solidFill>
                  <a:srgbClr val="7030A0"/>
                </a:solidFill>
              </a:ln>
            </a:endParaRPr>
          </a:p>
        </p:txBody>
      </p:sp>
    </p:spTree>
    <p:extLst>
      <p:ext uri="{BB962C8B-B14F-4D97-AF65-F5344CB8AC3E}">
        <p14:creationId xmlns:p14="http://schemas.microsoft.com/office/powerpoint/2010/main" val="27140094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181" y="0"/>
            <a:ext cx="11263746" cy="6555641"/>
          </a:xfrm>
          <a:prstGeom prst="rect">
            <a:avLst/>
          </a:prstGeom>
        </p:spPr>
        <p:txBody>
          <a:bodyPr wrap="square">
            <a:spAutoFit/>
          </a:bodyPr>
          <a:lstStyle/>
          <a:p>
            <a:pPr algn="just"/>
            <a:r>
              <a:rPr lang="tk-TM" sz="2800" dirty="0" smtClean="0">
                <a:ln>
                  <a:solidFill>
                    <a:srgbClr val="002060"/>
                  </a:solidFill>
                </a:ln>
                <a:latin typeface="Times New Roman" panose="02020603050405020304" pitchFamily="18" charset="0"/>
                <a:ea typeface="Calibri" panose="020F0502020204030204" pitchFamily="34" charset="0"/>
              </a:rPr>
              <a:t>XX asyrda ekologiýanyň gazanan üstünlikleriniň biri-de, adamzat jemgyýeti bilen tebigatyň örän jebis sazlaşygynyň subut edilmegidir. Adam tebigatdan üstün çykmakdan, tebigy şertleri üýtgetmek, tebigy baýlyklary bisarpa ulanmakdan el çekip, tebigatda bolup geçýän hadysalaryň kadalaşmagyna ýardam etmelidir. Tebigatyň baýlyklaryny ýerlikli we rejeli peýdalanmak, goramak, köpeltmek ýaly işleriň düýpli amala aşyrylmagyna aýratyn uly ähmiýet berip başlandy. Türkmenistanyň öz döwlet Garaşsyzlygyny alan ilkinji gününden başlap adamyň tebigata ýetirýän täsirini kadalaşdyrmak üçin uly mümkinçiliklere ýol açyldy. Tebigy baýlyklarymyzy maksada laýyk we halk bähbitleri üçin peýdalanmakda edilýän işler nusga alarlyk başlangyçdyr. Ýurdumyzyň halk hojalygynyň ylmy esasda ösüşine, ähli senagat kärhanalarynyň tebigat üçin zyýansyz we howpsuz täze tehnikalar hem tehnologiýalar bilen doly çalşyrylmagyna, täze gurulýan önümçilik kärhanalaryň bolsa ekologik talaplaryň kadalaryna laýyk bolmagyna uly üns berilýär. </a:t>
            </a:r>
            <a:endParaRPr lang="tk-TM" sz="2800" dirty="0">
              <a:ln>
                <a:solidFill>
                  <a:srgbClr val="002060"/>
                </a:solidFill>
              </a:ln>
            </a:endParaRPr>
          </a:p>
        </p:txBody>
      </p:sp>
    </p:spTree>
    <p:extLst>
      <p:ext uri="{BB962C8B-B14F-4D97-AF65-F5344CB8AC3E}">
        <p14:creationId xmlns:p14="http://schemas.microsoft.com/office/powerpoint/2010/main" val="27074908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1_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Facet</Template>
  <TotalTime>63</TotalTime>
  <Words>2319</Words>
  <Application>Microsoft Office PowerPoint</Application>
  <PresentationFormat>Широкоэкранный</PresentationFormat>
  <Paragraphs>82</Paragraphs>
  <Slides>20</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3</vt:i4>
      </vt:variant>
      <vt:variant>
        <vt:lpstr>Заголовки слайдов</vt:lpstr>
      </vt:variant>
      <vt:variant>
        <vt:i4>20</vt:i4>
      </vt:variant>
    </vt:vector>
  </HeadingPairs>
  <TitlesOfParts>
    <vt:vector size="31" baseType="lpstr">
      <vt:lpstr>Arial</vt:lpstr>
      <vt:lpstr>Calibri</vt:lpstr>
      <vt:lpstr>Century Gothic</vt:lpstr>
      <vt:lpstr>Times New Roman</vt:lpstr>
      <vt:lpstr>Times New Roman,Bold</vt:lpstr>
      <vt:lpstr>Times New Roman,BoldItalic</vt:lpstr>
      <vt:lpstr>Trebuchet MS</vt:lpstr>
      <vt:lpstr>Wingdings 3</vt:lpstr>
      <vt:lpstr>Аспект</vt:lpstr>
      <vt:lpstr>Легкий дым</vt:lpstr>
      <vt:lpstr>1_Легкий дым</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User</cp:lastModifiedBy>
  <cp:revision>12</cp:revision>
  <dcterms:created xsi:type="dcterms:W3CDTF">2019-09-27T08:43:26Z</dcterms:created>
  <dcterms:modified xsi:type="dcterms:W3CDTF">2019-12-03T18:44:41Z</dcterms:modified>
</cp:coreProperties>
</file>