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notesMasterIdLst>
    <p:notesMasterId r:id="rId13"/>
  </p:notesMasterIdLst>
  <p:sldIdLst>
    <p:sldId id="328" r:id="rId2"/>
    <p:sldId id="340" r:id="rId3"/>
    <p:sldId id="396" r:id="rId4"/>
    <p:sldId id="402" r:id="rId5"/>
    <p:sldId id="397" r:id="rId6"/>
    <p:sldId id="415" r:id="rId7"/>
    <p:sldId id="404" r:id="rId8"/>
    <p:sldId id="416" r:id="rId9"/>
    <p:sldId id="412" r:id="rId10"/>
    <p:sldId id="414" r:id="rId11"/>
    <p:sldId id="41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B8B"/>
    <a:srgbClr val="FF0000"/>
    <a:srgbClr val="05C325"/>
    <a:srgbClr val="E7BC07"/>
    <a:srgbClr val="FFFF57"/>
    <a:srgbClr val="FFFF25"/>
    <a:srgbClr val="0FF936"/>
    <a:srgbClr val="F4F4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83" autoAdjust="0"/>
    <p:restoredTop sz="94615" autoAdjust="0"/>
  </p:normalViewPr>
  <p:slideViewPr>
    <p:cSldViewPr>
      <p:cViewPr varScale="1">
        <p:scale>
          <a:sx n="55" d="100"/>
          <a:sy n="55" d="100"/>
        </p:scale>
        <p:origin x="-78" y="-12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A19BA95-2C76-475B-8A89-FA9B5556FDE9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CDEE2C0-56AD-4EC8-AD02-DD615AA1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85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06.03.2017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36"/>
          <p:cNvSpPr>
            <a:spLocks noChangeArrowheads="1"/>
          </p:cNvSpPr>
          <p:nvPr/>
        </p:nvSpPr>
        <p:spPr bwMode="auto">
          <a:xfrm>
            <a:off x="1112942" y="283143"/>
            <a:ext cx="7848600" cy="1129633"/>
          </a:xfrm>
          <a:prstGeom prst="plaque">
            <a:avLst>
              <a:gd name="adj" fmla="val 16667"/>
            </a:avLst>
          </a:prstGeom>
          <a:solidFill>
            <a:srgbClr val="008000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sz="2800" dirty="0" smtClean="0">
              <a:solidFill>
                <a:prstClr val="black"/>
              </a:solidFill>
              <a:latin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 </a:t>
            </a: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az-Latn-A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Türkmenistanyň  </a:t>
            </a:r>
            <a:r>
              <a:rPr lang="az-Latn-A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saýlaw   </a:t>
            </a:r>
            <a:r>
              <a:rPr lang="az-Latn-A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ulgamy</a:t>
            </a:r>
            <a:r>
              <a:rPr lang="az-Latn-A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Sala salşyk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en-US" sz="2800" b="1" i="1" dirty="0">
              <a:solidFill>
                <a:schemeClr val="bg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3200" i="1" dirty="0" smtClean="0"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z-Latn-AZ" sz="2000" b="1" dirty="0">
                <a:latin typeface="Times New Roman"/>
                <a:ea typeface="Calibri"/>
                <a:cs typeface="Times New Roman"/>
              </a:rPr>
              <a:t>Saýlaw    ulgamynyň   esasy </a:t>
            </a:r>
            <a:r>
              <a:rPr lang="sq-AL" sz="2000" b="1" dirty="0">
                <a:latin typeface="Times New Roman"/>
                <a:ea typeface="Calibri"/>
                <a:cs typeface="Times New Roman"/>
              </a:rPr>
              <a:t>düşünjesi  we onuň ýörelgeleri.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z-Latn-AZ" sz="2000" b="1" dirty="0">
                <a:latin typeface="Times New Roman"/>
                <a:ea typeface="Calibri"/>
                <a:cs typeface="Times New Roman"/>
              </a:rPr>
              <a:t>Saýlaw    ulgamynyň esasy  tapgyrlary.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z-Latn-AZ" sz="2000" b="1" dirty="0">
                <a:latin typeface="Times New Roman"/>
                <a:ea typeface="Calibri"/>
                <a:cs typeface="Times New Roman"/>
              </a:rPr>
              <a:t>Sala salşyk.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ru-RU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1040855" y="184471"/>
            <a:ext cx="1440160" cy="475828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00"/>
                </a:solidFill>
                <a:latin typeface="Times New Roman"/>
              </a:rPr>
              <a:t>3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02" y="30709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20292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5126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sz="2400" b="1" dirty="0" smtClean="0">
                <a:latin typeface="Times New Roman"/>
                <a:ea typeface="Calibri"/>
                <a:cs typeface="Times New Roman"/>
              </a:rPr>
              <a:t>Ä</a:t>
            </a:r>
            <a:r>
              <a:rPr lang="az-Latn-AZ" sz="2400" b="1" dirty="0">
                <a:latin typeface="Times New Roman"/>
                <a:ea typeface="Calibri"/>
                <a:cs typeface="Times New Roman"/>
              </a:rPr>
              <a:t>hlihalk </a:t>
            </a:r>
            <a:r>
              <a:rPr lang="ru-RU" sz="2400" b="1" dirty="0" err="1">
                <a:latin typeface="Times New Roman"/>
                <a:ea typeface="Calibri"/>
                <a:cs typeface="Times New Roman"/>
              </a:rPr>
              <a:t>Sala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ea typeface="Calibri"/>
                <a:cs typeface="Times New Roman"/>
              </a:rPr>
              <a:t>salşyga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az-Latn-AZ" sz="2400" b="1" dirty="0">
                <a:latin typeface="Times New Roman"/>
                <a:ea typeface="Calibri"/>
                <a:cs typeface="Times New Roman"/>
              </a:rPr>
              <a:t>degişli </a:t>
            </a:r>
            <a:r>
              <a:rPr lang="az-Latn-AZ" sz="2400" b="1" dirty="0" smtClean="0">
                <a:latin typeface="Times New Roman"/>
                <a:ea typeface="Calibri"/>
                <a:cs typeface="Times New Roman"/>
              </a:rPr>
              <a:t>meseleler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4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484120" algn="l"/>
              </a:tabLst>
            </a:pP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000" b="1" dirty="0" smtClean="0">
                <a:latin typeface="Times New Roman"/>
                <a:ea typeface="Calibri"/>
                <a:cs typeface="Times New Roman"/>
              </a:rPr>
              <a:t>t</a:t>
            </a:r>
            <a:r>
              <a:rPr lang="cs-CZ" sz="2000" b="1" dirty="0">
                <a:latin typeface="Times New Roman"/>
                <a:ea typeface="Calibri"/>
                <a:cs typeface="Times New Roman"/>
              </a:rPr>
              <a:t>ä</a:t>
            </a:r>
            <a:r>
              <a:rPr lang="en-US" sz="2000" b="1" dirty="0" err="1">
                <a:latin typeface="Times New Roman"/>
                <a:ea typeface="Calibri"/>
                <a:cs typeface="Times New Roman"/>
              </a:rPr>
              <a:t>ze</a:t>
            </a:r>
            <a:r>
              <a:rPr lang="en-US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b="1" dirty="0" err="1">
                <a:latin typeface="Times New Roman"/>
                <a:ea typeface="Calibri"/>
                <a:cs typeface="Times New Roman"/>
              </a:rPr>
              <a:t>kanuny</a:t>
            </a:r>
            <a:r>
              <a:rPr lang="en-US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b="1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b="1" dirty="0" err="1" smtClean="0">
                <a:latin typeface="Times New Roman"/>
                <a:ea typeface="Calibri"/>
                <a:cs typeface="Times New Roman"/>
              </a:rPr>
              <a:t>etmek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dowam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edip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gelý</a:t>
            </a:r>
            <a:r>
              <a:rPr lang="cs-CZ" sz="2000" b="1" dirty="0">
                <a:latin typeface="Times New Roman"/>
                <a:ea typeface="Calibri"/>
                <a:cs typeface="Times New Roman"/>
              </a:rPr>
              <a:t>ä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n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kanuny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ýa-da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onuň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a</a:t>
            </a:r>
            <a:r>
              <a:rPr lang="cs-CZ" sz="2000" b="1" dirty="0">
                <a:latin typeface="Times New Roman"/>
                <a:ea typeface="Calibri"/>
                <a:cs typeface="Times New Roman"/>
              </a:rPr>
              <a:t>ý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ry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-a</a:t>
            </a:r>
            <a:r>
              <a:rPr lang="cs-CZ" sz="2000" b="1" dirty="0">
                <a:latin typeface="Times New Roman"/>
                <a:ea typeface="Calibri"/>
                <a:cs typeface="Times New Roman"/>
              </a:rPr>
              <a:t>ý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ry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düzgünlerini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üýtgetmek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ýa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 smtClean="0">
                <a:latin typeface="Times New Roman"/>
                <a:ea typeface="Calibri"/>
                <a:cs typeface="Times New Roman"/>
              </a:rPr>
              <a:t>ýatyrmak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ru-RU" sz="2000" b="1" dirty="0" err="1" smtClean="0">
                <a:latin typeface="Times New Roman"/>
                <a:ea typeface="Calibri"/>
                <a:cs typeface="Times New Roman"/>
              </a:rPr>
              <a:t>kanunlaryň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k-TM" sz="2000" b="1" dirty="0" smtClean="0">
                <a:latin typeface="Times New Roman"/>
                <a:ea typeface="Calibri"/>
                <a:cs typeface="Times New Roman"/>
              </a:rPr>
              <a:t>nama</a:t>
            </a:r>
            <a:r>
              <a:rPr lang="ru-RU" sz="2000" b="1" dirty="0" err="1" smtClean="0">
                <a:latin typeface="Times New Roman"/>
                <a:ea typeface="Calibri"/>
                <a:cs typeface="Times New Roman"/>
              </a:rPr>
              <a:t>laryň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esasy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mazmunyny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deslap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kesgitleýän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çözgütleri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b="1" dirty="0"/>
              <a:t> </a:t>
            </a:r>
            <a:endParaRPr lang="ru-RU" sz="1400" dirty="0"/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tk-TM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03648" y="3645024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188640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124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188640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45413"/>
            <a:ext cx="7560840" cy="300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erli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Sala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salşyga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800" b="1" dirty="0">
                <a:latin typeface="Times New Roman" pitchFamily="18" charset="0"/>
                <a:cs typeface="Times New Roman" pitchFamily="18" charset="0"/>
              </a:rPr>
              <a:t>degişli meseleler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ň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araryny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atyrmak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ýerli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ähmiýetli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möh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meseleler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barada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karar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meseleler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berlip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bilner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900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850" y="1412776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cs-CZ" sz="2800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cs-CZ" sz="2800" dirty="0">
                <a:latin typeface="Times New Roman"/>
                <a:ea typeface="Calibri"/>
                <a:cs typeface="Times New Roman"/>
              </a:rPr>
              <a:t>. Türkmenistanyň Konstitusiýasy.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˝Türkmenistan˝ gazeti</a:t>
            </a:r>
            <a:r>
              <a:rPr lang="sq-AL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ý.,</a:t>
            </a:r>
            <a:r>
              <a:rPr lang="tk-TM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45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-46,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119-128  </a:t>
            </a:r>
            <a:r>
              <a:rPr lang="cs-CZ" sz="2800" dirty="0" smtClean="0">
                <a:latin typeface="Times New Roman"/>
                <a:ea typeface="Calibri"/>
                <a:cs typeface="Times New Roman"/>
              </a:rPr>
              <a:t>maddalar</a:t>
            </a:r>
            <a:endParaRPr lang="ru-RU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2</a:t>
            </a:r>
            <a:r>
              <a:rPr lang="cs-CZ" sz="2800" dirty="0">
                <a:latin typeface="Times New Roman"/>
                <a:ea typeface="Calibri"/>
                <a:cs typeface="Times New Roman"/>
              </a:rPr>
              <a:t>. </a:t>
            </a:r>
            <a:r>
              <a:rPr lang="ro-RO" sz="2800" dirty="0">
                <a:latin typeface="Times New Roman"/>
                <a:ea typeface="Calibri"/>
                <a:cs typeface="Times New Roman"/>
              </a:rPr>
              <a:t>Türkmenistanyň kanunçylygynyň esaslary</a:t>
            </a:r>
            <a:r>
              <a:rPr lang="cs-CZ" sz="2800" dirty="0">
                <a:latin typeface="Times New Roman"/>
                <a:ea typeface="Calibri"/>
                <a:cs typeface="Times New Roman"/>
              </a:rPr>
              <a:t>.</a:t>
            </a:r>
            <a:r>
              <a:rPr lang="hr-HR" sz="2800" dirty="0">
                <a:latin typeface="Times New Roman"/>
                <a:ea typeface="Calibri"/>
                <a:cs typeface="Times New Roman"/>
              </a:rPr>
              <a:t> Ý</a:t>
            </a:r>
            <a:r>
              <a:rPr lang="ro-RO" sz="2800" dirty="0">
                <a:latin typeface="Times New Roman"/>
                <a:ea typeface="Calibri"/>
                <a:cs typeface="Times New Roman"/>
              </a:rPr>
              <a:t>okary okuw mekdepleri  üçin  okuw kitaby</a:t>
            </a:r>
            <a:r>
              <a:rPr lang="cs-CZ" sz="2800" dirty="0">
                <a:latin typeface="Times New Roman"/>
                <a:ea typeface="Calibri"/>
                <a:cs typeface="Times New Roman"/>
              </a:rPr>
              <a:t>. Aşgabat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, </a:t>
            </a:r>
            <a:r>
              <a:rPr lang="sq-AL" sz="2800" dirty="0">
                <a:latin typeface="Times New Roman"/>
                <a:ea typeface="Calibri"/>
                <a:cs typeface="Times New Roman"/>
              </a:rPr>
              <a:t>2010 </a:t>
            </a:r>
            <a:r>
              <a:rPr lang="cs-CZ" sz="2800" dirty="0">
                <a:latin typeface="Times New Roman"/>
                <a:ea typeface="Calibri"/>
                <a:cs typeface="Times New Roman"/>
              </a:rPr>
              <a:t>ý.  s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.52-54</a:t>
            </a:r>
            <a:endParaRPr lang="ru-RU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latin typeface="Times New Roman" pitchFamily="18" charset="0"/>
                <a:ea typeface="Calibri"/>
                <a:cs typeface="Times New Roman" pitchFamily="18" charset="0"/>
              </a:rPr>
              <a:t>3.Türkmenistanyň</a:t>
            </a:r>
            <a:r>
              <a:rPr lang="az-Latn-AZ" sz="2600" dirty="0">
                <a:latin typeface="Times New Roman" pitchFamily="18" charset="0"/>
                <a:ea typeface="Calibri"/>
                <a:cs typeface="Times New Roman" pitchFamily="18" charset="0"/>
              </a:rPr>
              <a:t> saýlaw kodeksi</a:t>
            </a:r>
            <a:r>
              <a:rPr lang="cs-CZ" sz="2600" dirty="0">
                <a:latin typeface="Times New Roman" pitchFamily="18" charset="0"/>
                <a:ea typeface="Calibri"/>
                <a:cs typeface="Times New Roman" pitchFamily="18" charset="0"/>
              </a:rPr>
              <a:t>    ˝Türkmenistan˝  gazeti 1</a:t>
            </a:r>
            <a:r>
              <a:rPr lang="sq-AL" sz="2600" dirty="0">
                <a:latin typeface="Times New Roman" pitchFamily="18" charset="0"/>
                <a:ea typeface="Calibri"/>
                <a:cs typeface="Times New Roman" pitchFamily="18" charset="0"/>
              </a:rPr>
              <a:t>4</a:t>
            </a:r>
            <a:r>
              <a:rPr lang="cs-CZ" sz="2600" dirty="0">
                <a:latin typeface="Times New Roman" pitchFamily="18" charset="0"/>
                <a:ea typeface="Calibri"/>
                <a:cs typeface="Times New Roman" pitchFamily="18" charset="0"/>
              </a:rPr>
              <a:t>.05.2013 ý.</a:t>
            </a:r>
            <a:endParaRPr lang="ru-RU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sq-AL" sz="26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16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532470"/>
            <a:ext cx="1475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Edebiýat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70622"/>
            <a:ext cx="8570276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444544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endParaRPr lang="ru-RU" sz="4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7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12267"/>
            <a:ext cx="748883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8755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just">
              <a:spcAft>
                <a:spcPts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897364"/>
            <a:ext cx="784887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cs-CZ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    </a:t>
            </a:r>
            <a:r>
              <a:rPr lang="cs-C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Türkmenistanda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ea typeface="Calibri"/>
                <a:cs typeface="Times New Roman" pitchFamily="18" charset="0"/>
              </a:rPr>
              <a:t>döwlet ähmiýetli wajyp işleriň ählisi halk bilen maslahatlaşyp amala aşyrylýar. Şonuň bilen baglylykda-da, halk häkimiýetliligine mahsus bolan alamatlaryň ählisi Türkmenistanyň </a:t>
            </a:r>
            <a:r>
              <a:rPr lang="cs-C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Konstitusiýasynda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we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Türkmenistanyň</a:t>
            </a:r>
            <a:r>
              <a:rPr lang="az-Latn-A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az-Latn-AZ" sz="2400" dirty="0">
                <a:latin typeface="Times New Roman" pitchFamily="18" charset="0"/>
                <a:ea typeface="Calibri"/>
                <a:cs typeface="Times New Roman" pitchFamily="18" charset="0"/>
              </a:rPr>
              <a:t>saýlaw </a:t>
            </a:r>
            <a:r>
              <a:rPr lang="az-Latn-A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kodeksi</a:t>
            </a:r>
            <a:r>
              <a:rPr lang="en-US" sz="2400" smtClean="0">
                <a:latin typeface="Times New Roman" pitchFamily="18" charset="0"/>
                <a:ea typeface="Calibri"/>
                <a:cs typeface="Times New Roman" pitchFamily="18" charset="0"/>
              </a:rPr>
              <a:t>nde</a:t>
            </a:r>
            <a:r>
              <a:rPr lang="cs-CZ" sz="240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cs-CZ" sz="2400" dirty="0">
                <a:latin typeface="Times New Roman" pitchFamily="18" charset="0"/>
                <a:ea typeface="Calibri"/>
                <a:cs typeface="Times New Roman" pitchFamily="18" charset="0"/>
              </a:rPr>
              <a:t>öz beýanyny tapýar</a:t>
            </a:r>
            <a:r>
              <a:rPr lang="cs-C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Türkmenistanyň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her bir raýatynyň jemgyýetiň we döwletiň işlerini dolandyrmaga gös-göni ýa-da erkin saýlanan wekilleriniň üsti bilen gatnaşmaga hukugy,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raýatlaryň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döwlet häkimiýet edaralaryna saýlamaga we saýlanmaga hukugy berkidilýär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dirty="0"/>
              <a:t> </a:t>
            </a:r>
            <a:endParaRPr lang="en-US" sz="2400" dirty="0" smtClean="0"/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Türkmenistanda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raýatlaryň saýlaw hukuklarynyň doly we gyşarnyksyz amala aşyrylmagyny üpjün etmek maksady bilen döwlet tarapyndan Türkmenistanyň raýatlaryna saýlaw hukuklarynyň kepillikleri berilýär.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2201285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endParaRPr lang="ru-RU" sz="4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7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12267"/>
            <a:ext cx="748883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16742"/>
            <a:ext cx="806489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indent="270510" algn="just"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3200" dirty="0">
              <a:latin typeface="Times New Roman"/>
              <a:ea typeface="Times New Roman"/>
            </a:endParaRPr>
          </a:p>
          <a:p>
            <a:pPr marR="107950" indent="270510"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516742"/>
            <a:ext cx="7992888" cy="4750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az-Latn-AZ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Türkmenistanyň Prezidentiniň, Mejlisiň deputatlarynyň, halk maslahatlarynyň we Geňeşleriň agzalarynyň saýlawlary ählumumy we deň saýlawlardyr. Türkmenistanyň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18</a:t>
            </a:r>
            <a:r>
              <a:rPr lang="az-Latn-AZ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az-Latn-AZ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ýaşy </a:t>
            </a:r>
            <a:r>
              <a:rPr lang="az-Latn-AZ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dolan raýatlarynyň saýlamaga hukugy bardyr, her saýlawçynyň bir sesi bar.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ea typeface="Calibri"/>
              </a:rPr>
              <a:t>       </a:t>
            </a:r>
            <a:r>
              <a:rPr lang="az-Latn-AZ" sz="2400" dirty="0" smtClean="0">
                <a:solidFill>
                  <a:srgbClr val="FF0000"/>
                </a:solidFill>
                <a:latin typeface="Times New Roman"/>
                <a:ea typeface="Calibri"/>
              </a:rPr>
              <a:t>Saýlawlara kazyýet tarapyndan kämillik ukyby ýok diýlip ykrar edilen raýatlar, azatlykdan mahrum ediliş ýerlerinde jeza çekýän adamlar gatnaşmaýarlar.</a:t>
            </a:r>
            <a:r>
              <a:rPr lang="sq-AL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Türkmenistanyň Konstitusiýasyna laýyklykda Türkmenistanyň saýlawlary gizlin ses bermek arkaly ählumumy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az-Latn-AZ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deň we göni saýlaw hukugynyň esasynda hem-de bäsleşik esasynda geçirilýär. </a:t>
            </a:r>
            <a:endParaRPr lang="ru-RU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6363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947" y="285543"/>
            <a:ext cx="7832924" cy="952392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z-Latn-AZ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Saýlaw    ulgamynyň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z-Latn-AZ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esasy  tapgyrlary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69636" y="2088832"/>
            <a:ext cx="2794852" cy="902090"/>
          </a:xfrm>
          <a:prstGeom prst="roundRect">
            <a:avLst>
              <a:gd name="adj" fmla="val 42826"/>
            </a:avLst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q-AL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alaşgärler hödürl</a:t>
            </a:r>
            <a:r>
              <a:rPr lang="tk-TM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lenýär </a:t>
            </a:r>
            <a:r>
              <a:rPr lang="sq-AL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sq-AL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bellige </a:t>
            </a:r>
            <a:r>
              <a:rPr lang="sq-AL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tk-TM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ynýar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7701952" y="1340099"/>
            <a:ext cx="14076" cy="7463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995732" y="4206077"/>
            <a:ext cx="3072080" cy="22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0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67569" y="3894453"/>
            <a:ext cx="24969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endParaRPr lang="ru-RU" sz="1600" b="1" dirty="0">
              <a:solidFill>
                <a:prstClr val="black"/>
              </a:solidFill>
              <a:latin typeface="Times New Roman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937202" y="1213041"/>
            <a:ext cx="0" cy="87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94828" y="2401897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4018" y="3417399"/>
            <a:ext cx="3323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2086441"/>
            <a:ext cx="2666360" cy="902090"/>
          </a:xfrm>
          <a:prstGeom prst="roundRect">
            <a:avLst>
              <a:gd name="adj" fmla="val 36286"/>
            </a:avLst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saýlawlary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Calibri"/>
              </a:rPr>
              <a:t>geçirmek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üçin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saýlaw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toparlary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döredilýär</a:t>
            </a:r>
            <a:endParaRPr lang="ru-RU" b="1" dirty="0">
              <a:solidFill>
                <a:schemeClr val="tx1"/>
              </a:solidFill>
              <a:ea typeface="Times New Roman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508197" y="1237935"/>
            <a:ext cx="37203" cy="875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982417" y="5077390"/>
            <a:ext cx="5288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52120" y="4463105"/>
            <a:ext cx="2808312" cy="967709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sq-AL" b="1" dirty="0" smtClean="0">
                <a:solidFill>
                  <a:schemeClr val="tx1"/>
                </a:solidFill>
                <a:latin typeface="Times New Roman"/>
                <a:ea typeface="Calibri"/>
              </a:rPr>
              <a:t>saýlawlaryň jemi jemle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nýär</a:t>
            </a:r>
            <a:endParaRPr lang="ru-RU" b="1" dirty="0">
              <a:solidFill>
                <a:schemeClr val="tx1"/>
              </a:solidFill>
              <a:ea typeface="Times New Roman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400697" y="2199706"/>
            <a:ext cx="2452223" cy="1228279"/>
          </a:xfrm>
          <a:prstGeom prst="roundRect">
            <a:avLst>
              <a:gd name="adj" fmla="val 39556"/>
            </a:avLst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s</a:t>
            </a:r>
            <a:r>
              <a:rPr lang="sq-AL" b="1" dirty="0" smtClean="0">
                <a:solidFill>
                  <a:schemeClr val="tx1"/>
                </a:solidFill>
                <a:latin typeface="Times New Roman"/>
                <a:ea typeface="Calibri"/>
              </a:rPr>
              <a:t>aýlawçylaryň sanawlary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sq-AL" b="1" dirty="0" smtClean="0">
                <a:solidFill>
                  <a:schemeClr val="tx1"/>
                </a:solidFill>
                <a:latin typeface="Times New Roman"/>
                <a:ea typeface="Calibri"/>
              </a:rPr>
              <a:t>düz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ülýär </a:t>
            </a:r>
            <a:r>
              <a:rPr lang="ru-RU" sz="1000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endParaRPr lang="ru-RU" sz="1000" b="1" dirty="0">
              <a:solidFill>
                <a:schemeClr val="tx1"/>
              </a:solidFill>
              <a:ea typeface="Times New Roman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18455" y="4449003"/>
            <a:ext cx="2917441" cy="950534"/>
          </a:xfrm>
          <a:prstGeom prst="roundRect">
            <a:avLst>
              <a:gd name="adj" fmla="val 36838"/>
            </a:avLst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b="1" dirty="0">
              <a:solidFill>
                <a:prstClr val="black"/>
              </a:solidFill>
              <a:ea typeface="Times New Roman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059832" y="1213041"/>
            <a:ext cx="0" cy="32016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995732" y="1309118"/>
            <a:ext cx="0" cy="3105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937202" y="4583930"/>
            <a:ext cx="50148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az-Latn-AZ" b="1" dirty="0" smtClean="0">
                <a:latin typeface="Times New Roman" pitchFamily="18" charset="0"/>
                <a:cs typeface="Times New Roman" pitchFamily="18" charset="0"/>
              </a:rPr>
              <a:t>aýlawlaryň </a:t>
            </a:r>
            <a:r>
              <a:rPr lang="az-Latn-AZ" b="1" dirty="0">
                <a:latin typeface="Times New Roman" pitchFamily="18" charset="0"/>
                <a:cs typeface="Times New Roman" pitchFamily="18" charset="0"/>
              </a:rPr>
              <a:t>ön ýanynda </a:t>
            </a:r>
            <a:endParaRPr lang="tk-TM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z-Latn-AZ" b="1" dirty="0">
                <a:latin typeface="Times New Roman" pitchFamily="18" charset="0"/>
                <a:cs typeface="Times New Roman" pitchFamily="18" charset="0"/>
              </a:rPr>
              <a:t>wagyz </a:t>
            </a:r>
            <a:r>
              <a:rPr lang="tk-TM" b="1" dirty="0" smtClean="0">
                <a:latin typeface="Times New Roman" pitchFamily="18" charset="0"/>
                <a:cs typeface="Times New Roman" pitchFamily="18" charset="0"/>
              </a:rPr>
              <a:t> işleri </a:t>
            </a:r>
            <a:r>
              <a:rPr lang="az-Latn-AZ" b="1" dirty="0" smtClean="0">
                <a:latin typeface="Times New Roman" pitchFamily="18" charset="0"/>
                <a:cs typeface="Times New Roman" pitchFamily="18" charset="0"/>
              </a:rPr>
              <a:t>geçirilýä</a:t>
            </a:r>
            <a:r>
              <a:rPr lang="tk-TM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8120868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643174" y="928670"/>
            <a:ext cx="3715240" cy="1823968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Saýlaw ulgamy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28596" y="4143380"/>
            <a:ext cx="2611437" cy="1830698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Saýlaw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hukugynyň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düşünjesi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386124" y="4268777"/>
            <a:ext cx="2490288" cy="1803776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Göni saýlaw hukugy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286512" y="4286256"/>
            <a:ext cx="2490288" cy="1628783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Gizlin ses bermek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ShapeType="1"/>
          </p:cNvSpPr>
          <p:nvPr/>
        </p:nvSpPr>
        <p:spPr bwMode="auto">
          <a:xfrm rot="5400000" flipH="1">
            <a:off x="5795066" y="2848876"/>
            <a:ext cx="1404433" cy="127879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 rot="16200000">
            <a:off x="1914625" y="2943103"/>
            <a:ext cx="1404433" cy="109034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>
            <a:off x="4572000" y="2857496"/>
            <a:ext cx="0" cy="140443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2072942" y="51005"/>
            <a:ext cx="5574300" cy="208397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tk-TM" sz="2400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Sa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ý</a:t>
            </a:r>
            <a:r>
              <a:rPr lang="en-US" sz="3200" b="1" dirty="0">
                <a:latin typeface="Times New Roman"/>
                <a:ea typeface="Calibri"/>
                <a:cs typeface="Times New Roman"/>
              </a:rPr>
              <a:t>law </a:t>
            </a:r>
            <a:r>
              <a:rPr lang="en-US" sz="3200" b="1" dirty="0" err="1">
                <a:latin typeface="Times New Roman"/>
                <a:ea typeface="Calibri"/>
                <a:cs typeface="Times New Roman"/>
              </a:rPr>
              <a:t>toparlaryny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ň </a:t>
            </a:r>
            <a:r>
              <a:rPr lang="en-US" sz="3200" b="1" dirty="0" err="1">
                <a:latin typeface="Times New Roman"/>
                <a:ea typeface="Calibri"/>
                <a:cs typeface="Times New Roman"/>
              </a:rPr>
              <a:t>ulgamy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tk-TM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az-Latn-AZ" sz="2800" b="1" dirty="0">
                <a:latin typeface="Times New Roman"/>
                <a:ea typeface="Times New Roman"/>
              </a:rPr>
              <a:t> 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1403709" y="2374220"/>
            <a:ext cx="6912767" cy="0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8316476" y="2374221"/>
            <a:ext cx="0" cy="622731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5868143" y="3016095"/>
            <a:ext cx="3069818" cy="2954655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i="0" dirty="0" err="1"/>
              <a:t>etraplary</a:t>
            </a:r>
            <a:r>
              <a:rPr lang="ru-RU" b="1" i="0" dirty="0"/>
              <a:t>ň </a:t>
            </a:r>
            <a:r>
              <a:rPr lang="en-US" b="1" i="0" dirty="0"/>
              <a:t>we </a:t>
            </a:r>
            <a:r>
              <a:rPr lang="en-US" b="1" i="0" dirty="0" err="1"/>
              <a:t>etrap</a:t>
            </a:r>
            <a:r>
              <a:rPr lang="en-US" b="1" i="0" dirty="0"/>
              <a:t> </a:t>
            </a:r>
            <a:r>
              <a:rPr lang="en-US" b="1" i="0" dirty="0" err="1"/>
              <a:t>hukukly</a:t>
            </a:r>
            <a:r>
              <a:rPr lang="ru-RU" b="1" i="0" dirty="0"/>
              <a:t> </a:t>
            </a:r>
            <a:r>
              <a:rPr lang="ru-RU" b="1" i="0" dirty="0" err="1"/>
              <a:t>şä</a:t>
            </a:r>
            <a:r>
              <a:rPr lang="en-US" b="1" i="0" dirty="0" err="1"/>
              <a:t>herleri</a:t>
            </a:r>
            <a:r>
              <a:rPr lang="ru-RU" b="1" i="0" dirty="0"/>
              <a:t>ň </a:t>
            </a:r>
            <a:r>
              <a:rPr lang="en-US" b="1" i="0" dirty="0" err="1"/>
              <a:t>sa</a:t>
            </a:r>
            <a:r>
              <a:rPr lang="ru-RU" b="1" i="0" dirty="0"/>
              <a:t>ý</a:t>
            </a:r>
            <a:r>
              <a:rPr lang="en-US" b="1" i="0" dirty="0"/>
              <a:t>law </a:t>
            </a:r>
            <a:r>
              <a:rPr lang="en-US" b="1" i="0" dirty="0" err="1"/>
              <a:t>toparlary</a:t>
            </a:r>
            <a:r>
              <a:rPr lang="en-US" b="1" i="0" dirty="0"/>
              <a:t> </a:t>
            </a:r>
            <a:r>
              <a:rPr lang="ru-RU" sz="1800" i="0" dirty="0" smtClean="0"/>
              <a:t>- </a:t>
            </a:r>
            <a:r>
              <a:rPr lang="ru-RU" sz="1800" i="0" dirty="0" err="1" smtClean="0"/>
              <a:t>saýlaw</a:t>
            </a:r>
            <a:r>
              <a:rPr lang="ru-RU" sz="1800" i="0" dirty="0" smtClean="0"/>
              <a:t> </a:t>
            </a:r>
            <a:r>
              <a:rPr lang="ru-RU" sz="1800" i="0" dirty="0" err="1"/>
              <a:t>uçastoklaryny</a:t>
            </a:r>
            <a:r>
              <a:rPr lang="ru-RU" sz="1800" i="0" dirty="0"/>
              <a:t> </a:t>
            </a:r>
            <a:r>
              <a:rPr lang="ru-RU" sz="1800" i="0" dirty="0" err="1"/>
              <a:t>we</a:t>
            </a:r>
            <a:r>
              <a:rPr lang="ru-RU" sz="1800" i="0" dirty="0"/>
              <a:t> </a:t>
            </a:r>
            <a:r>
              <a:rPr lang="ru-RU" sz="1800" i="0" dirty="0" err="1"/>
              <a:t>uçastok</a:t>
            </a:r>
            <a:r>
              <a:rPr lang="ru-RU" sz="1800" i="0" dirty="0"/>
              <a:t> </a:t>
            </a:r>
            <a:r>
              <a:rPr lang="ru-RU" sz="1800" i="0" dirty="0" err="1"/>
              <a:t>saýlaw</a:t>
            </a:r>
            <a:r>
              <a:rPr lang="ru-RU" sz="1800" i="0" dirty="0"/>
              <a:t> </a:t>
            </a:r>
            <a:r>
              <a:rPr lang="ru-RU" sz="1800" i="0" dirty="0" err="1"/>
              <a:t>toparlaryny</a:t>
            </a:r>
            <a:r>
              <a:rPr lang="ru-RU" sz="1800" i="0" dirty="0"/>
              <a:t> </a:t>
            </a:r>
            <a:r>
              <a:rPr lang="ru-RU" sz="1800" i="0" dirty="0" err="1"/>
              <a:t>döredýär</a:t>
            </a:r>
            <a:r>
              <a:rPr lang="ru-RU" sz="1800" i="0" dirty="0"/>
              <a:t>, </a:t>
            </a:r>
            <a:r>
              <a:rPr lang="ru-RU" sz="1800" i="0" dirty="0" err="1"/>
              <a:t>olaryň</a:t>
            </a:r>
            <a:r>
              <a:rPr lang="ru-RU" sz="1800" i="0" dirty="0"/>
              <a:t> </a:t>
            </a:r>
            <a:r>
              <a:rPr lang="ru-RU" sz="1800" i="0" dirty="0" err="1"/>
              <a:t>işini</a:t>
            </a:r>
            <a:r>
              <a:rPr lang="ru-RU" sz="1800" i="0" dirty="0"/>
              <a:t> </a:t>
            </a:r>
            <a:r>
              <a:rPr lang="ru-RU" sz="1800" i="0" dirty="0" err="1"/>
              <a:t>ugrukdyrýar-saýlaw</a:t>
            </a:r>
            <a:r>
              <a:rPr lang="ru-RU" sz="1800" i="0" dirty="0"/>
              <a:t> </a:t>
            </a:r>
            <a:r>
              <a:rPr lang="ru-RU" sz="1800" i="0" dirty="0" err="1"/>
              <a:t>uçastoklaryny</a:t>
            </a:r>
            <a:r>
              <a:rPr lang="ru-RU" sz="1800" i="0" dirty="0"/>
              <a:t> </a:t>
            </a:r>
            <a:r>
              <a:rPr lang="ru-RU" sz="1800" i="0" dirty="0" err="1"/>
              <a:t>we</a:t>
            </a:r>
            <a:r>
              <a:rPr lang="ru-RU" sz="1800" i="0" dirty="0"/>
              <a:t> </a:t>
            </a:r>
            <a:r>
              <a:rPr lang="ru-RU" sz="1800" i="0" dirty="0" err="1"/>
              <a:t>uçastok</a:t>
            </a:r>
            <a:r>
              <a:rPr lang="ru-RU" sz="1800" i="0" dirty="0"/>
              <a:t> </a:t>
            </a:r>
            <a:r>
              <a:rPr lang="ru-RU" sz="1800" i="0" dirty="0" err="1"/>
              <a:t>saýlaw</a:t>
            </a:r>
            <a:r>
              <a:rPr lang="ru-RU" sz="1800" i="0" dirty="0"/>
              <a:t> </a:t>
            </a:r>
            <a:r>
              <a:rPr lang="ru-RU" sz="1800" i="0" dirty="0" err="1"/>
              <a:t>toparlaryny</a:t>
            </a:r>
            <a:r>
              <a:rPr lang="ru-RU" sz="1800" i="0" dirty="0"/>
              <a:t> </a:t>
            </a:r>
            <a:r>
              <a:rPr lang="ru-RU" sz="1800" i="0" dirty="0" err="1"/>
              <a:t>döredýär</a:t>
            </a:r>
            <a:r>
              <a:rPr lang="ru-RU" sz="1800" i="0" dirty="0"/>
              <a:t>, </a:t>
            </a:r>
            <a:r>
              <a:rPr lang="ru-RU" sz="1800" i="0" dirty="0" err="1"/>
              <a:t>olaryň</a:t>
            </a:r>
            <a:r>
              <a:rPr lang="ru-RU" sz="1800" i="0" dirty="0"/>
              <a:t> </a:t>
            </a:r>
            <a:r>
              <a:rPr lang="ru-RU" sz="1800" i="0" dirty="0" err="1"/>
              <a:t>işini</a:t>
            </a:r>
            <a:r>
              <a:rPr lang="ru-RU" sz="1800" i="0" dirty="0"/>
              <a:t> </a:t>
            </a:r>
            <a:r>
              <a:rPr lang="ru-RU" sz="1800" i="0" dirty="0" err="1"/>
              <a:t>ugrukdyrýar</a:t>
            </a:r>
            <a:endParaRPr lang="ru-RU" sz="1800" i="0" dirty="0" smtClean="0">
              <a:solidFill>
                <a:srgbClr val="C00000"/>
              </a:solidFill>
            </a:endParaRP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107505" y="3279245"/>
            <a:ext cx="2376263" cy="1437317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err="1">
                <a:latin typeface="Times New Roman"/>
                <a:ea typeface="Calibri"/>
                <a:cs typeface="Times New Roman"/>
              </a:rPr>
              <a:t>Merkezi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Calibri"/>
                <a:cs typeface="Times New Roman"/>
              </a:rPr>
              <a:t>sa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ý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law </a:t>
            </a:r>
            <a:r>
              <a:rPr lang="en-US" b="1" dirty="0" err="1" smtClean="0">
                <a:latin typeface="Times New Roman"/>
                <a:ea typeface="Calibri"/>
                <a:cs typeface="Times New Roman"/>
              </a:rPr>
              <a:t>topary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-</a:t>
            </a:r>
            <a:r>
              <a:rPr lang="en-US" sz="1800" dirty="0" err="1" smtClean="0">
                <a:latin typeface="Times New Roman"/>
                <a:ea typeface="Times New Roman"/>
                <a:cs typeface="Times New Roman"/>
              </a:rPr>
              <a:t>sa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ý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lawlar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y 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ge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ç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irm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ä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ge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 ý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olba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şç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ylyk</a:t>
            </a:r>
            <a:r>
              <a:rPr lang="en-US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1800" dirty="0" err="1">
                <a:latin typeface="Times New Roman"/>
                <a:ea typeface="Times New Roman"/>
                <a:cs typeface="Times New Roman"/>
              </a:rPr>
              <a:t>ed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ýä</a:t>
            </a:r>
            <a:r>
              <a:rPr lang="en-US" sz="1800" dirty="0" smtClean="0">
                <a:latin typeface="Times New Roman"/>
                <a:ea typeface="Times New Roman"/>
                <a:cs typeface="Times New Roman"/>
              </a:rPr>
              <a:t>r</a:t>
            </a:r>
            <a:r>
              <a:rPr lang="tk-TM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1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 flipV="1">
            <a:off x="1403709" y="2395464"/>
            <a:ext cx="0" cy="601488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" name="Line 33"/>
          <p:cNvSpPr>
            <a:spLocks noChangeShapeType="1"/>
          </p:cNvSpPr>
          <p:nvPr/>
        </p:nvSpPr>
        <p:spPr bwMode="auto">
          <a:xfrm flipV="1">
            <a:off x="4679562" y="1988840"/>
            <a:ext cx="0" cy="406624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2762647" y="3033949"/>
            <a:ext cx="2808312" cy="1754326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i="0" dirty="0" err="1">
                <a:latin typeface="Times New Roman"/>
                <a:ea typeface="Calibri"/>
              </a:rPr>
              <a:t>wela</a:t>
            </a:r>
            <a:r>
              <a:rPr lang="ru-RU" b="1" i="0" dirty="0">
                <a:latin typeface="Times New Roman"/>
                <a:ea typeface="Calibri"/>
              </a:rPr>
              <a:t>ý</a:t>
            </a:r>
            <a:r>
              <a:rPr lang="en-US" b="1" i="0" dirty="0" err="1">
                <a:latin typeface="Times New Roman"/>
                <a:ea typeface="Calibri"/>
              </a:rPr>
              <a:t>atlary</a:t>
            </a:r>
            <a:r>
              <a:rPr lang="ru-RU" b="1" i="0" dirty="0">
                <a:latin typeface="Times New Roman"/>
                <a:ea typeface="Calibri"/>
              </a:rPr>
              <a:t>ň, </a:t>
            </a:r>
            <a:r>
              <a:rPr lang="en-US" b="1" i="0" dirty="0" err="1">
                <a:latin typeface="Times New Roman"/>
                <a:ea typeface="Calibri"/>
              </a:rPr>
              <a:t>wela</a:t>
            </a:r>
            <a:r>
              <a:rPr lang="sq-AL" b="1" i="0" dirty="0">
                <a:latin typeface="Times New Roman"/>
                <a:ea typeface="Calibri"/>
              </a:rPr>
              <a:t>ýa</a:t>
            </a:r>
            <a:r>
              <a:rPr lang="en-US" b="1" i="0" dirty="0">
                <a:latin typeface="Times New Roman"/>
                <a:ea typeface="Calibri"/>
              </a:rPr>
              <a:t>t </a:t>
            </a:r>
            <a:r>
              <a:rPr lang="en-US" b="1" i="0" dirty="0" err="1">
                <a:latin typeface="Times New Roman"/>
                <a:ea typeface="Calibri"/>
              </a:rPr>
              <a:t>hukukly</a:t>
            </a:r>
            <a:r>
              <a:rPr lang="ru-RU" b="1" i="0" dirty="0">
                <a:latin typeface="Times New Roman"/>
                <a:ea typeface="Calibri"/>
              </a:rPr>
              <a:t> </a:t>
            </a:r>
            <a:r>
              <a:rPr lang="ru-RU" b="1" i="0" dirty="0" err="1">
                <a:latin typeface="Times New Roman"/>
                <a:ea typeface="Calibri"/>
              </a:rPr>
              <a:t>şä</a:t>
            </a:r>
            <a:r>
              <a:rPr lang="en-US" b="1" i="0" dirty="0" err="1">
                <a:latin typeface="Times New Roman"/>
                <a:ea typeface="Calibri"/>
              </a:rPr>
              <a:t>herleri</a:t>
            </a:r>
            <a:r>
              <a:rPr lang="ru-RU" b="1" i="0" dirty="0">
                <a:latin typeface="Times New Roman"/>
                <a:ea typeface="Calibri"/>
              </a:rPr>
              <a:t>ň </a:t>
            </a:r>
            <a:r>
              <a:rPr lang="en-US" b="1" i="0" dirty="0" err="1">
                <a:latin typeface="Times New Roman"/>
                <a:ea typeface="Calibri"/>
              </a:rPr>
              <a:t>sa</a:t>
            </a:r>
            <a:r>
              <a:rPr lang="ru-RU" b="1" i="0" dirty="0">
                <a:latin typeface="Times New Roman"/>
                <a:ea typeface="Calibri"/>
              </a:rPr>
              <a:t>ý</a:t>
            </a:r>
            <a:r>
              <a:rPr lang="en-US" b="1" i="0" dirty="0">
                <a:latin typeface="Times New Roman"/>
                <a:ea typeface="Calibri"/>
              </a:rPr>
              <a:t>law </a:t>
            </a:r>
            <a:r>
              <a:rPr lang="en-US" b="1" i="0" dirty="0" err="1">
                <a:latin typeface="Times New Roman"/>
                <a:ea typeface="Calibri"/>
              </a:rPr>
              <a:t>toparlary</a:t>
            </a:r>
            <a:r>
              <a:rPr lang="en-US" b="1" i="0" dirty="0">
                <a:latin typeface="Times New Roman"/>
                <a:ea typeface="Calibri"/>
              </a:rPr>
              <a:t> </a:t>
            </a:r>
            <a:r>
              <a:rPr lang="ru-RU" sz="1400" i="0" dirty="0" smtClean="0">
                <a:latin typeface="Times New Roman"/>
                <a:ea typeface="Calibri"/>
              </a:rPr>
              <a:t>-</a:t>
            </a:r>
            <a:r>
              <a:rPr lang="ru-RU" sz="1600" i="0" dirty="0" err="1">
                <a:latin typeface="Times New Roman"/>
                <a:ea typeface="Calibri"/>
              </a:rPr>
              <a:t>saýlawlara</a:t>
            </a:r>
            <a:r>
              <a:rPr lang="ru-RU" sz="1600" i="0" dirty="0">
                <a:latin typeface="Times New Roman"/>
                <a:ea typeface="Calibri"/>
              </a:rPr>
              <a:t>  </a:t>
            </a:r>
            <a:r>
              <a:rPr lang="ru-RU" sz="1600" i="0" dirty="0" err="1">
                <a:latin typeface="Times New Roman"/>
                <a:ea typeface="Calibri"/>
              </a:rPr>
              <a:t>taýýarlyk</a:t>
            </a:r>
            <a:r>
              <a:rPr lang="ru-RU" sz="1600" i="0" dirty="0">
                <a:latin typeface="Times New Roman"/>
                <a:ea typeface="Calibri"/>
              </a:rPr>
              <a:t> </a:t>
            </a:r>
            <a:r>
              <a:rPr lang="ru-RU" sz="1600" i="0" dirty="0" err="1">
                <a:latin typeface="Times New Roman"/>
                <a:ea typeface="Calibri"/>
              </a:rPr>
              <a:t>görülmegini</a:t>
            </a:r>
            <a:r>
              <a:rPr lang="ru-RU" sz="1600" i="0" dirty="0">
                <a:latin typeface="Times New Roman"/>
                <a:ea typeface="Calibri"/>
              </a:rPr>
              <a:t> </a:t>
            </a:r>
            <a:r>
              <a:rPr lang="ru-RU" sz="1600" i="0" dirty="0" err="1">
                <a:latin typeface="Times New Roman"/>
                <a:ea typeface="Calibri"/>
              </a:rPr>
              <a:t>we</a:t>
            </a:r>
            <a:r>
              <a:rPr lang="ru-RU" sz="1600" i="0" dirty="0">
                <a:latin typeface="Times New Roman"/>
                <a:ea typeface="Calibri"/>
              </a:rPr>
              <a:t> </a:t>
            </a:r>
            <a:r>
              <a:rPr lang="ru-RU" sz="1600" i="0" dirty="0" err="1">
                <a:latin typeface="Times New Roman"/>
                <a:ea typeface="Calibri"/>
              </a:rPr>
              <a:t>geçirilmegini</a:t>
            </a:r>
            <a:r>
              <a:rPr lang="ru-RU" sz="1600" i="0" dirty="0">
                <a:latin typeface="Times New Roman"/>
                <a:ea typeface="Calibri"/>
              </a:rPr>
              <a:t> </a:t>
            </a:r>
            <a:r>
              <a:rPr lang="ru-RU" sz="1600" i="0" dirty="0" err="1">
                <a:latin typeface="Times New Roman"/>
                <a:ea typeface="Calibri"/>
              </a:rPr>
              <a:t>üpjün</a:t>
            </a:r>
            <a:r>
              <a:rPr lang="ru-RU" sz="1600" i="0" dirty="0">
                <a:latin typeface="Times New Roman"/>
                <a:ea typeface="Calibri"/>
              </a:rPr>
              <a:t> </a:t>
            </a:r>
            <a:r>
              <a:rPr lang="ru-RU" sz="1600" i="0" dirty="0" err="1" smtClean="0">
                <a:latin typeface="Times New Roman"/>
                <a:ea typeface="Calibri"/>
              </a:rPr>
              <a:t>edýär</a:t>
            </a:r>
            <a:r>
              <a:rPr lang="ru-RU" sz="1600" i="0" dirty="0" smtClean="0">
                <a:latin typeface="Times New Roman"/>
                <a:ea typeface="Calibri"/>
              </a:rPr>
              <a:t> </a:t>
            </a:r>
            <a:r>
              <a:rPr lang="en-US" sz="1200" i="0" dirty="0" smtClean="0">
                <a:latin typeface="Times New Roman"/>
                <a:ea typeface="Calibri"/>
              </a:rPr>
              <a:t> </a:t>
            </a:r>
            <a:endParaRPr lang="ru-RU" sz="1200" i="0" dirty="0" smtClean="0">
              <a:solidFill>
                <a:srgbClr val="C00000"/>
              </a:solidFill>
            </a:endParaRPr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 flipV="1">
            <a:off x="4681415" y="2374220"/>
            <a:ext cx="0" cy="622732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5392" y="5280028"/>
            <a:ext cx="4896544" cy="266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5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 flipH="1">
            <a:off x="5419921" y="5748808"/>
            <a:ext cx="424029" cy="0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32324"/>
      </p:ext>
    </p:extLst>
  </p:cSld>
  <p:clrMapOvr>
    <a:masterClrMapping/>
  </p:clrMapOvr>
  <p:transition spd="slow" advTm="175000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2219333" y="868354"/>
            <a:ext cx="4591050" cy="6254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8CCE4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Okrugyň döredilmegi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571472" y="2143116"/>
            <a:ext cx="2447959" cy="12604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8CCE4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100-e çenli saýlawçy bolan çäkde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5-6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214678" y="2214554"/>
            <a:ext cx="2571768" cy="1270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8CCE4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1001-den 2000-e çenli saýlawçy bolan çäkde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7-8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072198" y="2214554"/>
            <a:ext cx="2428892" cy="1270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8CCE4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2001-den 4000-e çenli saýlawçy bolan çäkde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7-8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071802" y="4071942"/>
            <a:ext cx="3219456" cy="13223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8CCE4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4001-den köp saýlawçy bolan çäkde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bolsa 12-15 saýlaw okrugy döredilýär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AutoShape 4"/>
          <p:cNvSpPr>
            <a:spLocks noChangeShapeType="1"/>
          </p:cNvSpPr>
          <p:nvPr/>
        </p:nvSpPr>
        <p:spPr bwMode="auto">
          <a:xfrm>
            <a:off x="4581533" y="1509704"/>
            <a:ext cx="0" cy="6905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3" name="AutoShape 3"/>
          <p:cNvSpPr>
            <a:spLocks noChangeShapeType="1"/>
          </p:cNvSpPr>
          <p:nvPr/>
        </p:nvSpPr>
        <p:spPr bwMode="auto">
          <a:xfrm flipH="1">
            <a:off x="2905133" y="1509704"/>
            <a:ext cx="1276350" cy="6334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2" name="AutoShape 2"/>
          <p:cNvSpPr>
            <a:spLocks noChangeShapeType="1"/>
          </p:cNvSpPr>
          <p:nvPr/>
        </p:nvSpPr>
        <p:spPr bwMode="auto">
          <a:xfrm flipH="1" flipV="1">
            <a:off x="4943483" y="1509704"/>
            <a:ext cx="1514475" cy="6905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1" name="AutoShape 1"/>
          <p:cNvSpPr>
            <a:spLocks noChangeShapeType="1"/>
          </p:cNvSpPr>
          <p:nvPr/>
        </p:nvSpPr>
        <p:spPr bwMode="auto">
          <a:xfrm>
            <a:off x="4533908" y="3519479"/>
            <a:ext cx="0" cy="519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255219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7808" y="913861"/>
            <a:ext cx="806489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az-Latn-AZ" sz="2400" b="1" dirty="0">
                <a:latin typeface="Times New Roman" pitchFamily="18" charset="0"/>
                <a:ea typeface="Calibri"/>
                <a:cs typeface="Times New Roman" pitchFamily="18" charset="0"/>
              </a:rPr>
              <a:t>Döwlet we jemgyýetçilik durmuşyna degişli möhüm meseleleri çözmek üçin ählihalk we ýerli sala salşyklary geçirilip bilner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cs-CZ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Ä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hlihalk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Sala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salşyk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geçirilmeli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gününi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Mejlis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karar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belleýär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Ýerli</a:t>
            </a:r>
            <a:r>
              <a:rPr lang="en-US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Sala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salşyk</a:t>
            </a:r>
            <a:r>
              <a:rPr lang="ru-RU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geçirilmeli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güni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Geneşiň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karar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etmegi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bilen</a:t>
            </a:r>
            <a:r>
              <a:rPr lang="en-US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Calibri"/>
                <a:cs typeface="Times New Roman" pitchFamily="18" charset="0"/>
              </a:rPr>
              <a:t>bellený</a:t>
            </a:r>
            <a:r>
              <a:rPr lang="cs-CZ" sz="2400" b="1" dirty="0">
                <a:latin typeface="Times New Roman" pitchFamily="18" charset="0"/>
                <a:ea typeface="Calibri"/>
                <a:cs typeface="Times New Roman" pitchFamily="18" charset="0"/>
              </a:rPr>
              <a:t>ä</a:t>
            </a:r>
            <a:r>
              <a:rPr lang="en-US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r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48900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476</Words>
  <Application>Microsoft Office PowerPoint</Application>
  <PresentationFormat>Экран (4:3)</PresentationFormat>
  <Paragraphs>136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Слайд 1</vt:lpstr>
      <vt:lpstr>  </vt:lpstr>
      <vt:lpstr>  </vt:lpstr>
      <vt:lpstr>  </vt:lpstr>
      <vt:lpstr>Saýlaw    ulgamynyň   esasy  tapgyrlary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A-17-026-A</dc:creator>
  <cp:lastModifiedBy>Enara</cp:lastModifiedBy>
  <cp:revision>240</cp:revision>
  <dcterms:created xsi:type="dcterms:W3CDTF">2014-11-12T06:10:33Z</dcterms:created>
  <dcterms:modified xsi:type="dcterms:W3CDTF">2017-03-06T12:39:53Z</dcterms:modified>
</cp:coreProperties>
</file>