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0" r:id="rId9"/>
    <p:sldId id="269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A95B0B-455B-4834-82DC-AB34C8024E8F}">
          <p14:sldIdLst>
            <p14:sldId id="256"/>
            <p14:sldId id="257"/>
            <p14:sldId id="258"/>
            <p14:sldId id="259"/>
            <p14:sldId id="260"/>
            <p14:sldId id="267"/>
            <p14:sldId id="268"/>
            <p14:sldId id="270"/>
            <p14:sldId id="26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197763"/>
            <a:ext cx="1168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 smtClean="0">
                <a:solidFill>
                  <a:srgbClr val="000000"/>
                </a:solidFill>
                <a:latin typeface="TimesNewRomanPS-BoldMT"/>
              </a:rPr>
              <a:t>Görnüşler</a:t>
            </a:r>
            <a:r>
              <a:rPr lang="tk-TM" sz="2800" b="1" dirty="0">
                <a:solidFill>
                  <a:srgbClr val="000000"/>
                </a:solidFill>
                <a:latin typeface="TimesNewRomanPS-BoldMT"/>
              </a:rPr>
              <a:t>, </a:t>
            </a:r>
            <a:r>
              <a:rPr lang="tk-TM" sz="2800" b="1" dirty="0" smtClean="0">
                <a:solidFill>
                  <a:srgbClr val="000000"/>
                </a:solidFill>
                <a:latin typeface="TimesNewRomanPS-BoldMT"/>
              </a:rPr>
              <a:t>Ýaryklar</a:t>
            </a:r>
            <a:r>
              <a:rPr lang="tk-TM" sz="2800" b="1" dirty="0">
                <a:solidFill>
                  <a:srgbClr val="000000"/>
                </a:solidFill>
                <a:latin typeface="TimesNewRomanPS-BoldMT"/>
              </a:rPr>
              <a:t>, Kesikler.</a:t>
            </a:r>
            <a:r>
              <a:rPr lang="tk-TM" sz="2800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tk-TM" sz="2800" dirty="0">
                <a:solidFill>
                  <a:srgbClr val="000000"/>
                </a:solidFill>
                <a:latin typeface="TimesNewRomanPS-BoldMT"/>
              </a:rPr>
            </a:br>
            <a:r>
              <a:rPr lang="tk-TM" sz="2800" dirty="0" smtClean="0">
                <a:solidFill>
                  <a:srgbClr val="000000"/>
                </a:solidFill>
                <a:latin typeface="TimesNewRomanPS-BoldMT"/>
              </a:rPr>
              <a:t>Ş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u 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standart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senagatyň 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we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gurluşygyň ähli 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pudaklaryndaky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çyzgylarda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tk-TM" sz="2800" dirty="0">
                <a:solidFill>
                  <a:srgbClr val="000000"/>
                </a:solidFill>
                <a:latin typeface="TimesNewRomanPSMT"/>
              </a:rPr>
            </a:br>
            <a:r>
              <a:rPr lang="tk-TM" sz="2800" dirty="0">
                <a:solidFill>
                  <a:srgbClr val="000000"/>
                </a:solidFill>
                <a:latin typeface="TimesNewRomanPSMT"/>
              </a:rPr>
              <a:t>predmetleri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(önümleri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, desgalary we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olaryň düzümindäki 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elementleri)</a:t>
            </a:r>
            <a:br>
              <a:rPr lang="tk-TM" sz="2800" dirty="0">
                <a:solidFill>
                  <a:srgbClr val="000000"/>
                </a:solidFill>
                <a:latin typeface="TimesNewRomanPSMT"/>
              </a:rPr>
            </a:b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şekillendirmegiň düzgünlerini </a:t>
            </a:r>
            <a:r>
              <a:rPr lang="tk-TM" sz="2800" dirty="0">
                <a:solidFill>
                  <a:srgbClr val="000000"/>
                </a:solidFill>
                <a:latin typeface="TimesNewRomanPSMT"/>
              </a:rPr>
              <a:t>berkarar </a:t>
            </a:r>
            <a:r>
              <a:rPr lang="tk-TM" sz="2800" dirty="0" smtClean="0">
                <a:solidFill>
                  <a:srgbClr val="000000"/>
                </a:solidFill>
                <a:latin typeface="TimesNewRomanPSMT"/>
              </a:rPr>
              <a:t>edýär.</a:t>
            </a:r>
            <a:endParaRPr lang="tk-TM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988" y="2146300"/>
            <a:ext cx="6733012" cy="43965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000" y="2013645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b="1" dirty="0" smtClean="0">
                <a:solidFill>
                  <a:srgbClr val="000000"/>
                </a:solidFill>
                <a:latin typeface="TimesNewRomanPS-BoldMT"/>
              </a:rPr>
              <a:t>Şu </a:t>
            </a:r>
            <a:r>
              <a:rPr lang="tk-TM" sz="2400" b="1" dirty="0">
                <a:solidFill>
                  <a:srgbClr val="000000"/>
                </a:solidFill>
                <a:latin typeface="TimesNewRomanPS-BoldMT"/>
              </a:rPr>
              <a:t>standarta </a:t>
            </a:r>
            <a:r>
              <a:rPr lang="tk-TM" sz="2400" b="1" dirty="0" smtClean="0">
                <a:solidFill>
                  <a:srgbClr val="000000"/>
                </a:solidFill>
                <a:latin typeface="TimesNewRomanPS-BoldMT"/>
              </a:rPr>
              <a:t>laýyklykda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aşakdaky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esasy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ýagdaýlar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we kesgitlemeler,</a:t>
            </a:r>
            <a:br>
              <a:rPr lang="tk-TM" sz="2400" dirty="0">
                <a:solidFill>
                  <a:srgbClr val="000000"/>
                </a:solidFill>
                <a:latin typeface="TimesNewRomanPSMT"/>
              </a:rPr>
            </a:b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görnüşler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ýaryklar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, kesikler,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çykarylýan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elementler,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şertleşikler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we</a:t>
            </a:r>
            <a:br>
              <a:rPr lang="tk-TM" sz="2400" dirty="0">
                <a:solidFill>
                  <a:srgbClr val="000000"/>
                </a:solidFill>
                <a:latin typeface="TimesNewRomanPSMT"/>
              </a:rPr>
            </a:b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sadalaşdyrmalar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kabul edilendirler.</a:t>
            </a:r>
            <a:br>
              <a:rPr lang="tk-TM" sz="2400" dirty="0">
                <a:solidFill>
                  <a:srgbClr val="000000"/>
                </a:solidFill>
                <a:latin typeface="TimesNewRomanPSMT"/>
              </a:rPr>
            </a:br>
            <a:r>
              <a:rPr lang="tk-TM" sz="2400" b="1" dirty="0">
                <a:solidFill>
                  <a:srgbClr val="000000"/>
                </a:solidFill>
                <a:latin typeface="TimesNewRomanPS-BoldMT"/>
              </a:rPr>
              <a:t>Esasy </a:t>
            </a:r>
            <a:r>
              <a:rPr lang="tk-TM" sz="2400" b="1" dirty="0" smtClean="0">
                <a:solidFill>
                  <a:srgbClr val="000000"/>
                </a:solidFill>
                <a:latin typeface="TimesNewRomanPS-BoldMT"/>
              </a:rPr>
              <a:t>ýagdaýlar </a:t>
            </a:r>
            <a:r>
              <a:rPr lang="tk-TM" sz="2400" b="1" dirty="0">
                <a:solidFill>
                  <a:srgbClr val="000000"/>
                </a:solidFill>
                <a:latin typeface="TimesNewRomanPS-BoldMT"/>
              </a:rPr>
              <a:t>we kesgitlemeler.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Predmetleri ş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ekillendirmeklik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tk-TM" sz="2400" dirty="0">
                <a:solidFill>
                  <a:srgbClr val="000000"/>
                </a:solidFill>
                <a:latin typeface="TimesNewRomanPSMT"/>
              </a:rPr>
            </a:b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gönüburçly proýektirlemek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usuly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boýunça ýerine ýetirilmelidir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Şonda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/>
            </a:r>
            <a:br>
              <a:rPr lang="tk-TM" sz="2400" dirty="0">
                <a:solidFill>
                  <a:srgbClr val="000000"/>
                </a:solidFill>
                <a:latin typeface="TimesNewRomanPSMT"/>
              </a:rPr>
            </a:br>
            <a:r>
              <a:rPr lang="tk-TM" sz="2400" dirty="0">
                <a:solidFill>
                  <a:srgbClr val="000000"/>
                </a:solidFill>
                <a:latin typeface="TimesNewRomanPSMT"/>
              </a:rPr>
              <a:t>predmet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gözegçi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bilen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degişli proýeksiýalar tekizliginiň </a:t>
            </a:r>
            <a:r>
              <a:rPr lang="tk-TM" sz="2400" dirty="0">
                <a:solidFill>
                  <a:srgbClr val="000000"/>
                </a:solidFill>
                <a:latin typeface="TimesNewRomanPSMT"/>
              </a:rPr>
              <a:t>arasynda </a:t>
            </a:r>
            <a:r>
              <a:rPr lang="tk-TM" sz="2400" dirty="0" smtClean="0">
                <a:solidFill>
                  <a:srgbClr val="000000"/>
                </a:solidFill>
                <a:latin typeface="TimesNewRomanPSMT"/>
              </a:rPr>
              <a:t>ýerleşen diýilip göz öňüne getiriläýr.</a:t>
            </a:r>
            <a:endParaRPr lang="tk-TM" sz="2400" dirty="0"/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91398"/>
            <a:ext cx="1012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 smtClean="0">
                <a:solidFill>
                  <a:srgbClr val="000000"/>
                </a:solidFill>
              </a:rPr>
              <a:t>  Daşyna çykarylýan</a:t>
            </a:r>
            <a:r>
              <a:rPr lang="tk-TM" sz="2800" dirty="0" smtClean="0">
                <a:solidFill>
                  <a:srgbClr val="000000"/>
                </a:solidFill>
              </a:rPr>
              <a:t> </a:t>
            </a:r>
            <a:r>
              <a:rPr lang="tk-TM" sz="2800" b="1" dirty="0" smtClean="0">
                <a:solidFill>
                  <a:srgbClr val="000000"/>
                </a:solidFill>
              </a:rPr>
              <a:t>elementler</a:t>
            </a:r>
            <a:r>
              <a:rPr lang="tk-TM" sz="2800" b="1" dirty="0">
                <a:solidFill>
                  <a:srgbClr val="000000"/>
                </a:solidFill>
              </a:rPr>
              <a:t>. </a:t>
            </a:r>
            <a:r>
              <a:rPr lang="tk-TM" sz="2800" dirty="0">
                <a:solidFill>
                  <a:srgbClr val="000000"/>
                </a:solidFill>
              </a:rPr>
              <a:t>TDS— </a:t>
            </a:r>
            <a:r>
              <a:rPr lang="tk-TM" sz="2800" dirty="0" smtClean="0">
                <a:solidFill>
                  <a:srgbClr val="000000"/>
                </a:solidFill>
              </a:rPr>
              <a:t>2.305-68 laýyklykda daşyna çykarylýan element predmetiň haýsy hem bolsa </a:t>
            </a:r>
            <a:r>
              <a:rPr lang="tk-TM" sz="2800" dirty="0">
                <a:solidFill>
                  <a:srgbClr val="000000"/>
                </a:solidFill>
              </a:rPr>
              <a:t>bir </a:t>
            </a:r>
            <a:r>
              <a:rPr lang="tk-TM" sz="2800" dirty="0" smtClean="0">
                <a:solidFill>
                  <a:srgbClr val="000000"/>
                </a:solidFill>
              </a:rPr>
              <a:t>böleginiň sypaty (görnüşi</a:t>
            </a:r>
            <a:r>
              <a:rPr lang="tk-TM" sz="2800" dirty="0">
                <a:solidFill>
                  <a:srgbClr val="000000"/>
                </a:solidFill>
              </a:rPr>
              <a:t>), </a:t>
            </a:r>
            <a:r>
              <a:rPr lang="tk-TM" sz="2800" dirty="0" smtClean="0">
                <a:solidFill>
                  <a:srgbClr val="000000"/>
                </a:solidFill>
              </a:rPr>
              <a:t>ölçegleri ýa-da käbir berlenleri </a:t>
            </a:r>
            <a:r>
              <a:rPr lang="tk-TM" sz="2800" dirty="0">
                <a:solidFill>
                  <a:srgbClr val="000000"/>
                </a:solidFill>
              </a:rPr>
              <a:t>barada grafiki </a:t>
            </a:r>
            <a:r>
              <a:rPr lang="tk-TM" sz="2800" dirty="0" smtClean="0">
                <a:solidFill>
                  <a:srgbClr val="000000"/>
                </a:solidFill>
              </a:rPr>
              <a:t>we başga anyklaşdyrmalar talap edilende goşmaça aýry </a:t>
            </a:r>
            <a:r>
              <a:rPr lang="tk-TM" sz="2800" dirty="0">
                <a:solidFill>
                  <a:srgbClr val="000000"/>
                </a:solidFill>
              </a:rPr>
              <a:t>(</a:t>
            </a:r>
            <a:r>
              <a:rPr lang="tk-TM" sz="2800" dirty="0" smtClean="0">
                <a:solidFill>
                  <a:srgbClr val="000000"/>
                </a:solidFill>
              </a:rPr>
              <a:t>adatça ulaldylan</a:t>
            </a:r>
            <a:r>
              <a:rPr lang="tk-TM" sz="2800" dirty="0">
                <a:solidFill>
                  <a:srgbClr val="000000"/>
                </a:solidFill>
              </a:rPr>
              <a:t>) </a:t>
            </a:r>
            <a:r>
              <a:rPr lang="tk-TM" sz="2800" dirty="0" smtClean="0">
                <a:solidFill>
                  <a:srgbClr val="000000"/>
                </a:solidFill>
              </a:rPr>
              <a:t>şekilidir.</a:t>
            </a:r>
            <a:endParaRPr lang="tk-TM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924" y="2865303"/>
            <a:ext cx="6378576" cy="39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700" y="343744"/>
            <a:ext cx="10439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 smtClean="0">
                <a:solidFill>
                  <a:srgbClr val="000000"/>
                </a:solidFill>
              </a:rPr>
              <a:t>  Çyzgyda öňünden proýeksiyalar tekizligindäki şekil </a:t>
            </a:r>
            <a:r>
              <a:rPr lang="tk-TM" sz="3200" dirty="0">
                <a:solidFill>
                  <a:srgbClr val="000000"/>
                </a:solidFill>
              </a:rPr>
              <a:t>esasy </a:t>
            </a:r>
            <a:r>
              <a:rPr lang="tk-TM" sz="3200" dirty="0" smtClean="0">
                <a:solidFill>
                  <a:srgbClr val="000000"/>
                </a:solidFill>
              </a:rPr>
              <a:t>şekil deregine </a:t>
            </a:r>
            <a:r>
              <a:rPr lang="tk-TM" sz="3200" dirty="0">
                <a:solidFill>
                  <a:srgbClr val="000000"/>
                </a:solidFill>
              </a:rPr>
              <a:t>kabul </a:t>
            </a:r>
            <a:r>
              <a:rPr lang="tk-TM" sz="3200" dirty="0" smtClean="0">
                <a:solidFill>
                  <a:srgbClr val="000000"/>
                </a:solidFill>
              </a:rPr>
              <a:t>edilýär</a:t>
            </a:r>
            <a:r>
              <a:rPr lang="tk-TM" sz="3200" dirty="0">
                <a:solidFill>
                  <a:srgbClr val="000000"/>
                </a:solidFill>
              </a:rPr>
              <a:t>. </a:t>
            </a:r>
            <a:r>
              <a:rPr lang="tk-TM" sz="3200" dirty="0" smtClean="0">
                <a:solidFill>
                  <a:srgbClr val="000000"/>
                </a:solidFill>
              </a:rPr>
              <a:t>Predmetiň görnüşi </a:t>
            </a:r>
            <a:r>
              <a:rPr lang="tk-TM" sz="3200" dirty="0">
                <a:solidFill>
                  <a:srgbClr val="000000"/>
                </a:solidFill>
              </a:rPr>
              <a:t>(sypaty) we </a:t>
            </a:r>
            <a:r>
              <a:rPr lang="tk-TM" sz="3200" dirty="0" smtClean="0">
                <a:solidFill>
                  <a:srgbClr val="000000"/>
                </a:solidFill>
              </a:rPr>
              <a:t>ölçegleri barada has </a:t>
            </a:r>
            <a:r>
              <a:rPr lang="tk-TM" sz="3200" dirty="0">
                <a:solidFill>
                  <a:srgbClr val="000000"/>
                </a:solidFill>
              </a:rPr>
              <a:t>doly </a:t>
            </a:r>
            <a:r>
              <a:rPr lang="tk-TM" sz="3200" dirty="0" smtClean="0">
                <a:solidFill>
                  <a:srgbClr val="000000"/>
                </a:solidFill>
              </a:rPr>
              <a:t>düşünje </a:t>
            </a:r>
            <a:r>
              <a:rPr lang="tk-TM" sz="3200" dirty="0">
                <a:solidFill>
                  <a:srgbClr val="000000"/>
                </a:solidFill>
              </a:rPr>
              <a:t>berer </a:t>
            </a:r>
            <a:r>
              <a:rPr lang="tk-TM" sz="3200" dirty="0" smtClean="0">
                <a:solidFill>
                  <a:srgbClr val="000000"/>
                </a:solidFill>
              </a:rPr>
              <a:t>ýaly edip predmeti öňünden proýeksiýalar tekizligine göra ýerleşdirýärler. Çyzgyda şekillendirmeler olaryň mazmunyna </a:t>
            </a:r>
            <a:r>
              <a:rPr lang="tk-TM" sz="3200" dirty="0">
                <a:solidFill>
                  <a:srgbClr val="000000"/>
                </a:solidFill>
              </a:rPr>
              <a:t>baglylykda </a:t>
            </a:r>
            <a:r>
              <a:rPr lang="tk-TM" sz="3200" dirty="0" smtClean="0">
                <a:solidFill>
                  <a:srgbClr val="000000"/>
                </a:solidFill>
              </a:rPr>
              <a:t>görnüşlere, ýaryklara</a:t>
            </a:r>
            <a:r>
              <a:rPr lang="tk-TM" sz="3200" dirty="0">
                <a:solidFill>
                  <a:srgbClr val="000000"/>
                </a:solidFill>
              </a:rPr>
              <a:t>, kesiklere </a:t>
            </a:r>
            <a:r>
              <a:rPr lang="tk-TM" sz="3200" dirty="0" smtClean="0">
                <a:solidFill>
                  <a:srgbClr val="000000"/>
                </a:solidFill>
              </a:rPr>
              <a:t>bölünýärler. </a:t>
            </a:r>
            <a:r>
              <a:rPr lang="tk-TM" sz="3200" b="1" dirty="0" smtClean="0">
                <a:solidFill>
                  <a:srgbClr val="000000"/>
                </a:solidFill>
              </a:rPr>
              <a:t>Görnüş </a:t>
            </a:r>
            <a:r>
              <a:rPr lang="tk-TM" sz="3200" dirty="0" smtClean="0">
                <a:solidFill>
                  <a:srgbClr val="000000"/>
                </a:solidFill>
              </a:rPr>
              <a:t>predmetiň gözegçä tarap yüzlenen üstüniň görünýän böleginiň </a:t>
            </a:r>
            <a:r>
              <a:rPr lang="tk-TM" sz="3200" dirty="0">
                <a:solidFill>
                  <a:srgbClr val="000000"/>
                </a:solidFill>
              </a:rPr>
              <a:t>ş</a:t>
            </a:r>
            <a:r>
              <a:rPr lang="tk-TM" sz="3200" dirty="0" smtClean="0">
                <a:solidFill>
                  <a:srgbClr val="000000"/>
                </a:solidFill>
              </a:rPr>
              <a:t>ekilidir</a:t>
            </a:r>
            <a:r>
              <a:rPr lang="tk-TM" sz="3200" dirty="0">
                <a:solidFill>
                  <a:srgbClr val="000000"/>
                </a:solidFill>
              </a:rPr>
              <a:t>. </a:t>
            </a:r>
            <a:r>
              <a:rPr lang="tk-TM" sz="3200" dirty="0" smtClean="0">
                <a:solidFill>
                  <a:srgbClr val="000000"/>
                </a:solidFill>
              </a:rPr>
              <a:t>Şekilleriň </a:t>
            </a:r>
            <a:r>
              <a:rPr lang="tk-TM" sz="3200" dirty="0">
                <a:solidFill>
                  <a:srgbClr val="000000"/>
                </a:solidFill>
              </a:rPr>
              <a:t>sanyny </a:t>
            </a:r>
            <a:r>
              <a:rPr lang="tk-TM" sz="3200" dirty="0" smtClean="0">
                <a:solidFill>
                  <a:srgbClr val="000000"/>
                </a:solidFill>
              </a:rPr>
              <a:t>azaltmak üçin görnüşlerde </a:t>
            </a:r>
            <a:r>
              <a:rPr lang="tk-TM" sz="3200" dirty="0">
                <a:solidFill>
                  <a:srgbClr val="000000"/>
                </a:solidFill>
              </a:rPr>
              <a:t>predmetin </a:t>
            </a:r>
            <a:r>
              <a:rPr lang="tk-TM" sz="3200" dirty="0" smtClean="0">
                <a:solidFill>
                  <a:srgbClr val="000000"/>
                </a:solidFill>
              </a:rPr>
              <a:t>üstünin zerur görünmeýän böleklerini </a:t>
            </a:r>
            <a:r>
              <a:rPr lang="tk-TM" sz="3200" dirty="0">
                <a:solidFill>
                  <a:srgbClr val="000000"/>
                </a:solidFill>
              </a:rPr>
              <a:t>ş</a:t>
            </a:r>
            <a:r>
              <a:rPr lang="tk-TM" sz="3200" dirty="0" smtClean="0">
                <a:solidFill>
                  <a:srgbClr val="000000"/>
                </a:solidFill>
              </a:rPr>
              <a:t>trih çyzyklaryň kömegi bilen görkezmägede ýol berilýär.</a:t>
            </a:r>
            <a:endParaRPr lang="tk-TM" sz="3200" dirty="0"/>
          </a:p>
        </p:txBody>
      </p:sp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2300" y="366742"/>
            <a:ext cx="492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b="1" dirty="0" smtClean="0">
                <a:solidFill>
                  <a:srgbClr val="000000"/>
                </a:solidFill>
              </a:rPr>
              <a:t>Ýaryk </a:t>
            </a:r>
            <a:r>
              <a:rPr lang="tk-TM" sz="2400" dirty="0" smtClean="0">
                <a:solidFill>
                  <a:srgbClr val="000000"/>
                </a:solidFill>
              </a:rPr>
              <a:t>predmetiň </a:t>
            </a:r>
            <a:r>
              <a:rPr lang="tk-TM" sz="2400" dirty="0">
                <a:solidFill>
                  <a:srgbClr val="000000"/>
                </a:solidFill>
              </a:rPr>
              <a:t>bir ý</a:t>
            </a:r>
            <a:r>
              <a:rPr lang="tk-TM" sz="2400" dirty="0" smtClean="0">
                <a:solidFill>
                  <a:srgbClr val="000000"/>
                </a:solidFill>
              </a:rPr>
              <a:t>a-da birnäçe </a:t>
            </a:r>
            <a:r>
              <a:rPr lang="tk-TM" sz="2400" dirty="0">
                <a:solidFill>
                  <a:srgbClr val="000000"/>
                </a:solidFill>
              </a:rPr>
              <a:t>tekizlikler bilen </a:t>
            </a:r>
            <a:r>
              <a:rPr lang="tk-TM" sz="2400" dirty="0" smtClean="0">
                <a:solidFill>
                  <a:srgbClr val="000000"/>
                </a:solidFill>
              </a:rPr>
              <a:t>hyýalda kesilen şekiliniň, şonda predmeti hyýalda </a:t>
            </a:r>
            <a:r>
              <a:rPr lang="tk-TM" sz="2400" dirty="0">
                <a:solidFill>
                  <a:srgbClr val="000000"/>
                </a:solidFill>
              </a:rPr>
              <a:t>kesmek </a:t>
            </a:r>
            <a:r>
              <a:rPr lang="tk-TM" sz="2400" dirty="0" smtClean="0">
                <a:solidFill>
                  <a:srgbClr val="000000"/>
                </a:solidFill>
              </a:rPr>
              <a:t>diňe </a:t>
            </a:r>
            <a:r>
              <a:rPr lang="tk-TM" sz="2400" dirty="0">
                <a:solidFill>
                  <a:srgbClr val="000000"/>
                </a:solidFill>
              </a:rPr>
              <a:t>berlen ý</a:t>
            </a:r>
            <a:r>
              <a:rPr lang="tk-TM" sz="2400" dirty="0" smtClean="0">
                <a:solidFill>
                  <a:srgbClr val="000000"/>
                </a:solidFill>
              </a:rPr>
              <a:t>aryga degişlidir </a:t>
            </a:r>
            <a:r>
              <a:rPr lang="tk-TM" sz="2400" dirty="0">
                <a:solidFill>
                  <a:srgbClr val="000000"/>
                </a:solidFill>
              </a:rPr>
              <a:t>hem-de </a:t>
            </a:r>
            <a:r>
              <a:rPr lang="tk-TM" sz="2400" dirty="0" smtClean="0">
                <a:solidFill>
                  <a:srgbClr val="000000"/>
                </a:solidFill>
              </a:rPr>
              <a:t>şol predmetiň başga şekilleriniň üýtgemegine alyp barýan däldir</a:t>
            </a:r>
            <a:r>
              <a:rPr lang="tk-TM" sz="2400" dirty="0">
                <a:solidFill>
                  <a:srgbClr val="000000"/>
                </a:solidFill>
              </a:rPr>
              <a:t>. </a:t>
            </a:r>
            <a:r>
              <a:rPr lang="tk-TM" sz="2400" dirty="0" smtClean="0">
                <a:solidFill>
                  <a:srgbClr val="000000"/>
                </a:solidFill>
              </a:rPr>
              <a:t>Ýarykda kesiji tekizlikdäki </a:t>
            </a:r>
            <a:r>
              <a:rPr lang="tk-TM" sz="2400" dirty="0">
                <a:solidFill>
                  <a:srgbClr val="000000"/>
                </a:solidFill>
              </a:rPr>
              <a:t>emele gelenler hemde ondan </a:t>
            </a:r>
            <a:r>
              <a:rPr lang="tk-TM" sz="2400" dirty="0" smtClean="0">
                <a:solidFill>
                  <a:srgbClr val="000000"/>
                </a:solidFill>
              </a:rPr>
              <a:t>aňyrda ýerleşýänler görkezilýär. Eger-de predmetiň konstruksiýasy </a:t>
            </a:r>
            <a:r>
              <a:rPr lang="tk-TM" sz="2400" dirty="0">
                <a:solidFill>
                  <a:srgbClr val="000000"/>
                </a:solidFill>
              </a:rPr>
              <a:t>(</a:t>
            </a:r>
            <a:r>
              <a:rPr lang="tk-TM" sz="2400" dirty="0" smtClean="0">
                <a:solidFill>
                  <a:srgbClr val="000000"/>
                </a:solidFill>
              </a:rPr>
              <a:t>gurluşy) düşünmek üçin </a:t>
            </a:r>
            <a:r>
              <a:rPr lang="tk-TM" sz="2400" dirty="0">
                <a:solidFill>
                  <a:srgbClr val="000000"/>
                </a:solidFill>
              </a:rPr>
              <a:t>talap edilmese, </a:t>
            </a:r>
            <a:r>
              <a:rPr lang="tk-TM" sz="2400" dirty="0" smtClean="0">
                <a:solidFill>
                  <a:srgbClr val="000000"/>
                </a:solidFill>
              </a:rPr>
              <a:t>onda kesiji </a:t>
            </a:r>
            <a:r>
              <a:rPr lang="tk-TM" sz="2400" dirty="0">
                <a:solidFill>
                  <a:srgbClr val="000000"/>
                </a:solidFill>
              </a:rPr>
              <a:t>tekizlikden </a:t>
            </a:r>
            <a:r>
              <a:rPr lang="tk-TM" sz="2400" dirty="0" smtClean="0">
                <a:solidFill>
                  <a:srgbClr val="000000"/>
                </a:solidFill>
              </a:rPr>
              <a:t>aňyrdakylaryň hemmesini şekillendirmezlige-de </a:t>
            </a:r>
            <a:r>
              <a:rPr lang="tk-TM" sz="2400" dirty="0">
                <a:solidFill>
                  <a:srgbClr val="000000"/>
                </a:solidFill>
              </a:rPr>
              <a:t>ý</a:t>
            </a:r>
            <a:r>
              <a:rPr lang="tk-TM" sz="2400" dirty="0" smtClean="0">
                <a:solidFill>
                  <a:srgbClr val="000000"/>
                </a:solidFill>
              </a:rPr>
              <a:t>ol berilýär</a:t>
            </a:r>
            <a:endParaRPr lang="tk-TM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9900" y="560864"/>
            <a:ext cx="66421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2" y="139361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k-TM" sz="2800" b="1" dirty="0">
                <a:solidFill>
                  <a:srgbClr val="000000"/>
                </a:solidFill>
              </a:rPr>
              <a:t>Kesik </a:t>
            </a:r>
            <a:r>
              <a:rPr lang="tk-TM" sz="2800" dirty="0">
                <a:solidFill>
                  <a:srgbClr val="000000"/>
                </a:solidFill>
              </a:rPr>
              <a:t>predmeti bir </a:t>
            </a:r>
            <a:r>
              <a:rPr lang="tk-TM" sz="2800" dirty="0" smtClean="0">
                <a:solidFill>
                  <a:srgbClr val="000000"/>
                </a:solidFill>
              </a:rPr>
              <a:t>ýa-da birnäçe tekizlikler </a:t>
            </a:r>
            <a:r>
              <a:rPr lang="tk-TM" sz="2800" dirty="0">
                <a:solidFill>
                  <a:srgbClr val="000000"/>
                </a:solidFill>
              </a:rPr>
              <a:t>bilen </a:t>
            </a:r>
            <a:r>
              <a:rPr lang="tk-TM" sz="2800" dirty="0" smtClean="0">
                <a:solidFill>
                  <a:srgbClr val="000000"/>
                </a:solidFill>
              </a:rPr>
              <a:t>hyýaly kesmeden emele </a:t>
            </a:r>
            <a:r>
              <a:rPr lang="tk-TM" sz="2800" dirty="0">
                <a:solidFill>
                  <a:srgbClr val="000000"/>
                </a:solidFill>
              </a:rPr>
              <a:t>gelen </a:t>
            </a:r>
            <a:r>
              <a:rPr lang="tk-TM" sz="2800" dirty="0" smtClean="0">
                <a:solidFill>
                  <a:srgbClr val="000000"/>
                </a:solidFill>
              </a:rPr>
              <a:t>figuralaryň şekilidir. Kesikde diňe gös-göni kesiji tekizlikde </a:t>
            </a:r>
            <a:r>
              <a:rPr lang="tk-TM" sz="2800" dirty="0">
                <a:solidFill>
                  <a:srgbClr val="000000"/>
                </a:solidFill>
              </a:rPr>
              <a:t>emele gelenler </a:t>
            </a:r>
            <a:r>
              <a:rPr lang="tk-TM" sz="2800" dirty="0" smtClean="0">
                <a:solidFill>
                  <a:srgbClr val="000000"/>
                </a:solidFill>
              </a:rPr>
              <a:t>görkezilýär. Kesijileriň </a:t>
            </a:r>
            <a:r>
              <a:rPr lang="tk-TM" sz="2800" dirty="0">
                <a:solidFill>
                  <a:srgbClr val="000000"/>
                </a:solidFill>
              </a:rPr>
              <a:t>deregine </a:t>
            </a:r>
            <a:r>
              <a:rPr lang="tk-TM" sz="2800" dirty="0" smtClean="0">
                <a:solidFill>
                  <a:srgbClr val="000000"/>
                </a:solidFill>
              </a:rPr>
              <a:t>soňundan tekizlige ýazgynlanýan silindriki üstleri ulanmaklyga hem ýol berilýär</a:t>
            </a:r>
            <a:endParaRPr lang="tk-TM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612" y="998704"/>
            <a:ext cx="5767388" cy="49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994" y="2794000"/>
            <a:ext cx="10722428" cy="406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0500" y="223441"/>
            <a:ext cx="1035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 smtClean="0">
                <a:solidFill>
                  <a:srgbClr val="000000"/>
                </a:solidFill>
              </a:rPr>
              <a:t>Ýaryklar</a:t>
            </a:r>
            <a:r>
              <a:rPr lang="tk-TM" sz="2800" b="1" dirty="0">
                <a:solidFill>
                  <a:srgbClr val="000000"/>
                </a:solidFill>
              </a:rPr>
              <a:t>. </a:t>
            </a:r>
            <a:r>
              <a:rPr lang="tk-TM" sz="2800" dirty="0">
                <a:solidFill>
                  <a:srgbClr val="000000"/>
                </a:solidFill>
              </a:rPr>
              <a:t>TDS—2.305-68 </a:t>
            </a:r>
            <a:r>
              <a:rPr lang="tk-TM" sz="2800" b="1" dirty="0" smtClean="0">
                <a:solidFill>
                  <a:srgbClr val="000000"/>
                </a:solidFill>
              </a:rPr>
              <a:t>laýyklykda </a:t>
            </a:r>
            <a:r>
              <a:rPr lang="tk-TM" sz="2800" dirty="0">
                <a:solidFill>
                  <a:srgbClr val="000000"/>
                </a:solidFill>
              </a:rPr>
              <a:t>yokarsyndan </a:t>
            </a:r>
            <a:r>
              <a:rPr lang="tk-TM" sz="2800" dirty="0" smtClean="0">
                <a:solidFill>
                  <a:srgbClr val="000000"/>
                </a:solidFill>
              </a:rPr>
              <a:t>proýeksiyalar tekizligine görä </a:t>
            </a:r>
            <a:r>
              <a:rPr lang="tk-TM" sz="2800" dirty="0">
                <a:solidFill>
                  <a:srgbClr val="000000"/>
                </a:solidFill>
              </a:rPr>
              <a:t>kesiji </a:t>
            </a:r>
            <a:r>
              <a:rPr lang="tk-TM" sz="2800" dirty="0" smtClean="0">
                <a:solidFill>
                  <a:srgbClr val="000000"/>
                </a:solidFill>
              </a:rPr>
              <a:t>tekizligiň ýagdaýyna </a:t>
            </a:r>
            <a:r>
              <a:rPr lang="tk-TM" sz="2800" dirty="0">
                <a:solidFill>
                  <a:srgbClr val="000000"/>
                </a:solidFill>
              </a:rPr>
              <a:t>baglylykda </a:t>
            </a:r>
            <a:r>
              <a:rPr lang="tk-TM" sz="2800" dirty="0" smtClean="0">
                <a:solidFill>
                  <a:srgbClr val="000000"/>
                </a:solidFill>
              </a:rPr>
              <a:t>ýaryklar aşakdakylara bölünýärler</a:t>
            </a:r>
            <a:r>
              <a:rPr lang="tk-TM" sz="2800" dirty="0">
                <a:solidFill>
                  <a:srgbClr val="000000"/>
                </a:solidFill>
              </a:rPr>
              <a:t>:</a:t>
            </a:r>
            <a:br>
              <a:rPr lang="tk-TM" sz="2800" dirty="0">
                <a:solidFill>
                  <a:srgbClr val="000000"/>
                </a:solidFill>
              </a:rPr>
            </a:br>
            <a:r>
              <a:rPr lang="tk-TM" sz="2800" dirty="0">
                <a:solidFill>
                  <a:srgbClr val="000000"/>
                </a:solidFill>
              </a:rPr>
              <a:t>— </a:t>
            </a:r>
            <a:r>
              <a:rPr lang="tk-TM" sz="2800" b="1" dirty="0">
                <a:solidFill>
                  <a:srgbClr val="000000"/>
                </a:solidFill>
              </a:rPr>
              <a:t>kese (gorizontal) </a:t>
            </a:r>
            <a:r>
              <a:rPr lang="tk-TM" sz="2800" dirty="0">
                <a:solidFill>
                  <a:srgbClr val="000000"/>
                </a:solidFill>
              </a:rPr>
              <a:t>— kesiji tekizlik kese </a:t>
            </a:r>
            <a:r>
              <a:rPr lang="tk-TM" sz="2800" dirty="0" smtClean="0">
                <a:solidFill>
                  <a:srgbClr val="000000"/>
                </a:solidFill>
              </a:rPr>
              <a:t>proyeksiýalar tekizligine paralleldir. Gurluşyk çyzgylarynda </a:t>
            </a:r>
            <a:r>
              <a:rPr lang="tk-TM" sz="2800" dirty="0">
                <a:solidFill>
                  <a:srgbClr val="000000"/>
                </a:solidFill>
              </a:rPr>
              <a:t>kese </a:t>
            </a:r>
            <a:r>
              <a:rPr lang="tk-TM" sz="2800" dirty="0" smtClean="0">
                <a:solidFill>
                  <a:srgbClr val="000000"/>
                </a:solidFill>
              </a:rPr>
              <a:t>ýaryklara başga atlar dakmaklyk mümkindir</a:t>
            </a:r>
            <a:r>
              <a:rPr lang="tk-TM" sz="2800" dirty="0">
                <a:solidFill>
                  <a:srgbClr val="000000"/>
                </a:solidFill>
              </a:rPr>
              <a:t>, mysal </a:t>
            </a:r>
            <a:r>
              <a:rPr lang="tk-TM" sz="2800" dirty="0" smtClean="0">
                <a:solidFill>
                  <a:srgbClr val="000000"/>
                </a:solidFill>
              </a:rPr>
              <a:t>üçin </a:t>
            </a:r>
            <a:r>
              <a:rPr lang="tk-TM" sz="2800" dirty="0">
                <a:solidFill>
                  <a:srgbClr val="000000"/>
                </a:solidFill>
              </a:rPr>
              <a:t>«plan</a:t>
            </a:r>
            <a:r>
              <a:rPr lang="tk-TM" sz="2800" dirty="0" smtClean="0">
                <a:solidFill>
                  <a:srgbClr val="000000"/>
                </a:solidFill>
              </a:rPr>
              <a:t>»;</a:t>
            </a:r>
            <a:endParaRPr lang="tk-TM" sz="2800" dirty="0"/>
          </a:p>
        </p:txBody>
      </p:sp>
    </p:spTree>
    <p:extLst>
      <p:ext uri="{BB962C8B-B14F-4D97-AF65-F5344CB8AC3E}">
        <p14:creationId xmlns:p14="http://schemas.microsoft.com/office/powerpoint/2010/main" val="2645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0" y="367437"/>
            <a:ext cx="9207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solidFill>
                  <a:srgbClr val="000000"/>
                </a:solidFill>
              </a:rPr>
              <a:t>— </a:t>
            </a:r>
            <a:r>
              <a:rPr lang="tk-TM" sz="3200" b="1" dirty="0">
                <a:solidFill>
                  <a:srgbClr val="000000"/>
                </a:solidFill>
              </a:rPr>
              <a:t>dik (wertikal) </a:t>
            </a:r>
            <a:r>
              <a:rPr lang="tk-TM" sz="3200" dirty="0">
                <a:solidFill>
                  <a:srgbClr val="000000"/>
                </a:solidFill>
              </a:rPr>
              <a:t>— kesiji tekizlik kese </a:t>
            </a:r>
            <a:r>
              <a:rPr lang="tk-TM" sz="3200" dirty="0" smtClean="0">
                <a:solidFill>
                  <a:srgbClr val="000000"/>
                </a:solidFill>
              </a:rPr>
              <a:t>proyeksiýalar tekizligine perpendikulýardyr.</a:t>
            </a:r>
            <a:endParaRPr lang="tk-TM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100" y="1968332"/>
            <a:ext cx="9359900" cy="47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200" y="1386597"/>
            <a:ext cx="8877300" cy="39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2937" y="2078658"/>
            <a:ext cx="7172325" cy="4626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500" y="196195"/>
            <a:ext cx="1010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>
                <a:solidFill>
                  <a:srgbClr val="000000"/>
                </a:solidFill>
              </a:rPr>
              <a:t>— </a:t>
            </a:r>
            <a:r>
              <a:rPr lang="tk-TM" sz="2800" b="1" dirty="0" smtClean="0">
                <a:solidFill>
                  <a:srgbClr val="000000"/>
                </a:solidFill>
              </a:rPr>
              <a:t>ýapgyt </a:t>
            </a:r>
            <a:r>
              <a:rPr lang="tk-TM" sz="2800" dirty="0">
                <a:solidFill>
                  <a:srgbClr val="000000"/>
                </a:solidFill>
              </a:rPr>
              <a:t>— kesiji tekizlik </a:t>
            </a:r>
            <a:r>
              <a:rPr lang="tk-TM" sz="2800" dirty="0" smtClean="0">
                <a:solidFill>
                  <a:srgbClr val="000000"/>
                </a:solidFill>
              </a:rPr>
              <a:t>ýokarsyndan proyeksiyalar tekizligine göni burçdan </a:t>
            </a:r>
            <a:r>
              <a:rPr lang="tk-TM" sz="2800" dirty="0">
                <a:solidFill>
                  <a:srgbClr val="000000"/>
                </a:solidFill>
              </a:rPr>
              <a:t>tapawutly </a:t>
            </a:r>
            <a:r>
              <a:rPr lang="tk-TM" sz="2800" dirty="0" smtClean="0">
                <a:solidFill>
                  <a:srgbClr val="000000"/>
                </a:solidFill>
              </a:rPr>
              <a:t>burç bilen ýapgytlanandyr </a:t>
            </a:r>
            <a:r>
              <a:rPr lang="tk-TM" sz="2800" dirty="0">
                <a:solidFill>
                  <a:srgbClr val="000000"/>
                </a:solidFill>
              </a:rPr>
              <a:t>(mysal </a:t>
            </a:r>
            <a:r>
              <a:rPr lang="tk-TM" sz="2800" dirty="0" smtClean="0">
                <a:solidFill>
                  <a:srgbClr val="000000"/>
                </a:solidFill>
              </a:rPr>
              <a:t>üçin</a:t>
            </a:r>
            <a:r>
              <a:rPr lang="tk-TM" sz="2800" dirty="0">
                <a:solidFill>
                  <a:srgbClr val="000000"/>
                </a:solidFill>
              </a:rPr>
              <a:t>, </a:t>
            </a:r>
            <a:r>
              <a:rPr lang="tk-TM" sz="2800" dirty="0" smtClean="0">
                <a:solidFill>
                  <a:srgbClr val="000000"/>
                </a:solidFill>
              </a:rPr>
              <a:t>suratda </a:t>
            </a:r>
            <a:r>
              <a:rPr lang="tk-TM" sz="2800" dirty="0">
                <a:solidFill>
                  <a:srgbClr val="000000"/>
                </a:solidFill>
              </a:rPr>
              <a:t>B-B — </a:t>
            </a:r>
            <a:r>
              <a:rPr lang="tk-TM" sz="2800" dirty="0" smtClean="0">
                <a:solidFill>
                  <a:srgbClr val="000000"/>
                </a:solidFill>
              </a:rPr>
              <a:t>ýaryk</a:t>
            </a:r>
            <a:r>
              <a:rPr lang="tk-TM" sz="2800" dirty="0">
                <a:solidFill>
                  <a:srgbClr val="000000"/>
                </a:solidFill>
              </a:rPr>
              <a:t>). </a:t>
            </a:r>
            <a:r>
              <a:rPr lang="tk-TM" sz="2800" dirty="0" smtClean="0">
                <a:solidFill>
                  <a:srgbClr val="000000"/>
                </a:solidFill>
              </a:rPr>
              <a:t>Kesiji tekizlikleriň </a:t>
            </a:r>
            <a:r>
              <a:rPr lang="tk-TM" sz="2800" dirty="0">
                <a:solidFill>
                  <a:srgbClr val="000000"/>
                </a:solidFill>
              </a:rPr>
              <a:t>sanyna </a:t>
            </a:r>
            <a:r>
              <a:rPr lang="tk-TM" sz="2800" dirty="0" smtClean="0">
                <a:solidFill>
                  <a:srgbClr val="000000"/>
                </a:solidFill>
              </a:rPr>
              <a:t>baglylykda ýaryklar aşakdakylara bölünýärler:</a:t>
            </a:r>
            <a:endParaRPr lang="tk-TM" sz="2800" dirty="0"/>
          </a:p>
        </p:txBody>
      </p:sp>
    </p:spTree>
    <p:extLst>
      <p:ext uri="{BB962C8B-B14F-4D97-AF65-F5344CB8AC3E}">
        <p14:creationId xmlns:p14="http://schemas.microsoft.com/office/powerpoint/2010/main" val="14774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5800" y="170319"/>
            <a:ext cx="942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dirty="0">
                <a:solidFill>
                  <a:srgbClr val="000000"/>
                </a:solidFill>
              </a:rPr>
              <a:t>— </a:t>
            </a:r>
            <a:r>
              <a:rPr lang="tk-TM" sz="3200" b="1" dirty="0" smtClean="0">
                <a:solidFill>
                  <a:srgbClr val="000000"/>
                </a:solidFill>
              </a:rPr>
              <a:t>ýönekeý </a:t>
            </a:r>
            <a:r>
              <a:rPr lang="tk-TM" sz="3200" dirty="0">
                <a:solidFill>
                  <a:srgbClr val="000000"/>
                </a:solidFill>
              </a:rPr>
              <a:t>— bir kesiji tekizlikde (mysal </a:t>
            </a:r>
            <a:r>
              <a:rPr lang="tk-TM" sz="3200" dirty="0" smtClean="0">
                <a:solidFill>
                  <a:srgbClr val="000000"/>
                </a:solidFill>
              </a:rPr>
              <a:t>üçin, suratlar</a:t>
            </a:r>
            <a:r>
              <a:rPr lang="tk-TM" sz="3200" dirty="0">
                <a:solidFill>
                  <a:srgbClr val="000000"/>
                </a:solidFill>
              </a:rPr>
              <a:t>);</a:t>
            </a:r>
            <a:br>
              <a:rPr lang="tk-TM" sz="3200" dirty="0">
                <a:solidFill>
                  <a:srgbClr val="000000"/>
                </a:solidFill>
              </a:rPr>
            </a:br>
            <a:r>
              <a:rPr lang="tk-TM" sz="3200" dirty="0">
                <a:solidFill>
                  <a:srgbClr val="000000"/>
                </a:solidFill>
              </a:rPr>
              <a:t>— </a:t>
            </a:r>
            <a:r>
              <a:rPr lang="tk-TM" sz="3200" b="1" dirty="0" smtClean="0">
                <a:solidFill>
                  <a:srgbClr val="000000"/>
                </a:solidFill>
              </a:rPr>
              <a:t>çylşyrymly </a:t>
            </a:r>
            <a:r>
              <a:rPr lang="tk-TM" sz="3200" dirty="0">
                <a:solidFill>
                  <a:srgbClr val="000000"/>
                </a:solidFill>
              </a:rPr>
              <a:t>— </a:t>
            </a:r>
            <a:r>
              <a:rPr lang="tk-TM" sz="3200" dirty="0" smtClean="0">
                <a:solidFill>
                  <a:srgbClr val="000000"/>
                </a:solidFill>
              </a:rPr>
              <a:t>birnäçe </a:t>
            </a:r>
            <a:r>
              <a:rPr lang="tk-TM" sz="3200" dirty="0">
                <a:solidFill>
                  <a:srgbClr val="000000"/>
                </a:solidFill>
              </a:rPr>
              <a:t>kesiji tekizliklerde (mysal </a:t>
            </a:r>
            <a:r>
              <a:rPr lang="tk-TM" sz="3200" dirty="0" smtClean="0">
                <a:solidFill>
                  <a:srgbClr val="000000"/>
                </a:solidFill>
              </a:rPr>
              <a:t>üçin, suratda </a:t>
            </a:r>
            <a:r>
              <a:rPr lang="tk-TM" sz="3200" dirty="0">
                <a:solidFill>
                  <a:srgbClr val="000000"/>
                </a:solidFill>
              </a:rPr>
              <a:t>A-A </a:t>
            </a:r>
            <a:r>
              <a:rPr lang="tk-TM" sz="3200" dirty="0" smtClean="0">
                <a:solidFill>
                  <a:srgbClr val="000000"/>
                </a:solidFill>
              </a:rPr>
              <a:t>ýaryk,).</a:t>
            </a:r>
            <a:endParaRPr lang="tk-TM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800" y="2463801"/>
            <a:ext cx="9049276" cy="38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423</TotalTime>
  <Words>294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TimesNewRomanPS-BoldMT</vt:lpstr>
      <vt:lpstr>TimesNewRomanPSMT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Lenovo</cp:lastModifiedBy>
  <cp:revision>56</cp:revision>
  <dcterms:created xsi:type="dcterms:W3CDTF">2020-04-14T10:27:32Z</dcterms:created>
  <dcterms:modified xsi:type="dcterms:W3CDTF">2020-06-25T11:04:22Z</dcterms:modified>
</cp:coreProperties>
</file>