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6B91AEE-AD03-4D9F-953F-B5D7FE9E21C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303014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6B91AEE-AD03-4D9F-953F-B5D7FE9E21C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3945122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6B91AEE-AD03-4D9F-953F-B5D7FE9E21C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283354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6B91AEE-AD03-4D9F-953F-B5D7FE9E21C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4218896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6B91AEE-AD03-4D9F-953F-B5D7FE9E21CC}" type="datetimeFigureOut">
              <a:rPr lang="ru-RU" smtClean="0"/>
              <a:t>05.02.2020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3199736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6B91AEE-AD03-4D9F-953F-B5D7FE9E21CC}"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401028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6B91AEE-AD03-4D9F-953F-B5D7FE9E21CC}" type="datetimeFigureOut">
              <a:rPr lang="ru-RU" smtClean="0"/>
              <a:t>05.02.2020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140178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6B91AEE-AD03-4D9F-953F-B5D7FE9E21CC}" type="datetimeFigureOut">
              <a:rPr lang="ru-RU" smtClean="0"/>
              <a:t>05.02.2020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93771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6B91AEE-AD03-4D9F-953F-B5D7FE9E21CC}" type="datetimeFigureOut">
              <a:rPr lang="ru-RU" smtClean="0"/>
              <a:t>05.02.2020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595564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6B91AEE-AD03-4D9F-953F-B5D7FE9E21CC}"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3958238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6B91AEE-AD03-4D9F-953F-B5D7FE9E21CC}" type="datetimeFigureOut">
              <a:rPr lang="ru-RU" smtClean="0"/>
              <a:t>05.02.2020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2412A9-6452-4ED5-AF32-CF165012DFA5}" type="slidenum">
              <a:rPr lang="ru-RU" smtClean="0"/>
              <a:t>‹#›</a:t>
            </a:fld>
            <a:endParaRPr lang="ru-RU"/>
          </a:p>
        </p:txBody>
      </p:sp>
    </p:spTree>
    <p:extLst>
      <p:ext uri="{BB962C8B-B14F-4D97-AF65-F5344CB8AC3E}">
        <p14:creationId xmlns:p14="http://schemas.microsoft.com/office/powerpoint/2010/main" val="1034558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91AEE-AD03-4D9F-953F-B5D7FE9E21CC}" type="datetimeFigureOut">
              <a:rPr lang="ru-RU" smtClean="0"/>
              <a:t>05.02.2020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2412A9-6452-4ED5-AF32-CF165012DFA5}" type="slidenum">
              <a:rPr lang="ru-RU" smtClean="0"/>
              <a:t>‹#›</a:t>
            </a:fld>
            <a:endParaRPr lang="ru-RU"/>
          </a:p>
        </p:txBody>
      </p:sp>
    </p:spTree>
    <p:extLst>
      <p:ext uri="{BB962C8B-B14F-4D97-AF65-F5344CB8AC3E}">
        <p14:creationId xmlns:p14="http://schemas.microsoft.com/office/powerpoint/2010/main" val="2946557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2801" y="0"/>
            <a:ext cx="10711542" cy="1432151"/>
          </a:xfrm>
        </p:spPr>
        <p:txBody>
          <a:bodyPr/>
          <a:lstStyle/>
          <a:p>
            <a:r>
              <a:rPr lang="hr-HR" b="1" dirty="0"/>
              <a:t>Asinhron  </a:t>
            </a:r>
            <a:r>
              <a:rPr lang="hr-HR" b="1" dirty="0" smtClean="0"/>
              <a:t>elektrodwigateller</a:t>
            </a:r>
            <a:r>
              <a:rPr lang="en-US" b="1" dirty="0" smtClean="0"/>
              <a:t>.</a:t>
            </a:r>
            <a:endParaRPr lang="ru-RU" dirty="0"/>
          </a:p>
        </p:txBody>
      </p:sp>
      <p:sp>
        <p:nvSpPr>
          <p:cNvPr id="3" name="Подзаголовок 2"/>
          <p:cNvSpPr>
            <a:spLocks noGrp="1"/>
          </p:cNvSpPr>
          <p:nvPr>
            <p:ph type="subTitle" idx="1"/>
          </p:nvPr>
        </p:nvSpPr>
        <p:spPr>
          <a:xfrm>
            <a:off x="609601" y="1686152"/>
            <a:ext cx="11103428" cy="2784248"/>
          </a:xfrm>
        </p:spPr>
        <p:txBody>
          <a:bodyPr>
            <a:normAutofit/>
          </a:bodyPr>
          <a:lstStyle/>
          <a:p>
            <a:r>
              <a:rPr lang="tk-TM" sz="3200" b="1" dirty="0" smtClean="0"/>
              <a:t>Meýilnama</a:t>
            </a:r>
          </a:p>
          <a:p>
            <a:pPr marL="742950" indent="-742950">
              <a:buAutoNum type="arabicPeriod"/>
            </a:pPr>
            <a:r>
              <a:rPr lang="hr-HR" sz="3600" b="1" dirty="0" smtClean="0"/>
              <a:t>Asinhron </a:t>
            </a:r>
            <a:r>
              <a:rPr lang="hr-HR" sz="3600" b="1" dirty="0"/>
              <a:t>dwigateliň işleýiş </a:t>
            </a:r>
            <a:r>
              <a:rPr lang="hr-HR" sz="3600" b="1" dirty="0" smtClean="0"/>
              <a:t>düzgüni</a:t>
            </a:r>
            <a:r>
              <a:rPr lang="tk-TM" sz="3600" b="1" dirty="0" smtClean="0"/>
              <a:t>.</a:t>
            </a:r>
          </a:p>
          <a:p>
            <a:pPr marL="514350" indent="-514350">
              <a:buAutoNum type="arabicPeriod"/>
            </a:pPr>
            <a:r>
              <a:rPr lang="hr-HR" sz="3600" b="1" dirty="0"/>
              <a:t>Asinhron dwigateliň </a:t>
            </a:r>
            <a:r>
              <a:rPr lang="hr-HR" sz="3600" b="1" dirty="0" smtClean="0"/>
              <a:t>gurluşy</a:t>
            </a:r>
            <a:r>
              <a:rPr lang="tk-TM" sz="3600" b="1" dirty="0" smtClean="0"/>
              <a:t>.</a:t>
            </a:r>
            <a:endParaRPr lang="ru-RU" sz="4400" b="1" dirty="0"/>
          </a:p>
        </p:txBody>
      </p:sp>
    </p:spTree>
    <p:extLst>
      <p:ext uri="{BB962C8B-B14F-4D97-AF65-F5344CB8AC3E}">
        <p14:creationId xmlns:p14="http://schemas.microsoft.com/office/powerpoint/2010/main" val="4257857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chemeClr val="accent1">
                    <a:lumMod val="50000"/>
                  </a:schemeClr>
                </a:solidFill>
              </a:rPr>
              <a:t>Halk hojalygynyň dürli pudaklarynda ulanylýan elektrik dwigatelleriniň arasynda, gurluşy 1889-nji ýylda rus alymy M.O.Doliwo-Dobrowolskiý tarapyndan oýlanyp tapylan üçfazaly toguň asinhron elektrodwigatelleri giňden ýaýrandyr. Asinhron dwigateller üçfazaly üytgeýan toguň elektrik energiýasyny mehaniki energiýa (aýlanýan herekete) öwürýärler. Asinhron dwigateliň işleyiş düzgünine düşünmek üçin 2.47-nji suratda görkezilen elektromagnit mehanizminden peýdalanalyň.</a:t>
            </a:r>
            <a:endParaRPr lang="tk-TM" sz="3600" dirty="0">
              <a:solidFill>
                <a:schemeClr val="accent1">
                  <a:lumMod val="50000"/>
                </a:schemeClr>
              </a:solidFill>
            </a:endParaRPr>
          </a:p>
        </p:txBody>
      </p:sp>
      <p:grpSp>
        <p:nvGrpSpPr>
          <p:cNvPr id="4" name="Group 2"/>
          <p:cNvGrpSpPr>
            <a:grpSpLocks noChangeAspect="1"/>
          </p:cNvGrpSpPr>
          <p:nvPr/>
        </p:nvGrpSpPr>
        <p:grpSpPr bwMode="auto">
          <a:xfrm>
            <a:off x="5155973" y="3989066"/>
            <a:ext cx="5062084" cy="2659384"/>
            <a:chOff x="3371" y="3665"/>
            <a:chExt cx="5363" cy="2818"/>
          </a:xfrm>
        </p:grpSpPr>
        <p:grpSp>
          <p:nvGrpSpPr>
            <p:cNvPr id="5" name="Group 3"/>
            <p:cNvGrpSpPr>
              <a:grpSpLocks noChangeAspect="1"/>
            </p:cNvGrpSpPr>
            <p:nvPr/>
          </p:nvGrpSpPr>
          <p:grpSpPr bwMode="auto">
            <a:xfrm>
              <a:off x="3371" y="3665"/>
              <a:ext cx="5363" cy="2818"/>
              <a:chOff x="3325" y="4405"/>
              <a:chExt cx="5961" cy="3132"/>
            </a:xfrm>
          </p:grpSpPr>
          <p:grpSp>
            <p:nvGrpSpPr>
              <p:cNvPr id="7" name="Group 4"/>
              <p:cNvGrpSpPr>
                <a:grpSpLocks noChangeAspect="1"/>
              </p:cNvGrpSpPr>
              <p:nvPr/>
            </p:nvGrpSpPr>
            <p:grpSpPr bwMode="auto">
              <a:xfrm>
                <a:off x="3325" y="4405"/>
                <a:ext cx="5961" cy="3132"/>
                <a:chOff x="3325" y="8409"/>
                <a:chExt cx="5961" cy="3132"/>
              </a:xfrm>
            </p:grpSpPr>
            <p:sp>
              <p:nvSpPr>
                <p:cNvPr id="9" name="Line 5"/>
                <p:cNvSpPr>
                  <a:spLocks noChangeAspect="1" noChangeShapeType="1"/>
                </p:cNvSpPr>
                <p:nvPr/>
              </p:nvSpPr>
              <p:spPr bwMode="auto">
                <a:xfrm>
                  <a:off x="3653" y="11199"/>
                  <a:ext cx="553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0" name="Group 6"/>
                <p:cNvGrpSpPr>
                  <a:grpSpLocks noChangeAspect="1"/>
                </p:cNvGrpSpPr>
                <p:nvPr/>
              </p:nvGrpSpPr>
              <p:grpSpPr bwMode="auto">
                <a:xfrm>
                  <a:off x="3776" y="11163"/>
                  <a:ext cx="1159" cy="369"/>
                  <a:chOff x="4271" y="11045"/>
                  <a:chExt cx="904" cy="369"/>
                </a:xfrm>
              </p:grpSpPr>
              <p:sp>
                <p:nvSpPr>
                  <p:cNvPr id="1113" name="Line 7"/>
                  <p:cNvSpPr>
                    <a:spLocks noChangeAspect="1" noChangeShapeType="1"/>
                  </p:cNvSpPr>
                  <p:nvPr/>
                </p:nvSpPr>
                <p:spPr bwMode="auto">
                  <a:xfrm rot="-2002305">
                    <a:off x="4271" y="11046"/>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14" name="Line 8"/>
                  <p:cNvSpPr>
                    <a:spLocks noChangeAspect="1" noChangeShapeType="1"/>
                  </p:cNvSpPr>
                  <p:nvPr/>
                </p:nvSpPr>
                <p:spPr bwMode="auto">
                  <a:xfrm rot="-2002305">
                    <a:off x="4508" y="11054"/>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15" name="Line 9"/>
                  <p:cNvSpPr>
                    <a:spLocks noChangeAspect="1" noChangeShapeType="1"/>
                  </p:cNvSpPr>
                  <p:nvPr/>
                </p:nvSpPr>
                <p:spPr bwMode="auto">
                  <a:xfrm rot="-2002305">
                    <a:off x="4733"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16" name="Line 10"/>
                  <p:cNvSpPr>
                    <a:spLocks noChangeAspect="1" noChangeShapeType="1"/>
                  </p:cNvSpPr>
                  <p:nvPr/>
                </p:nvSpPr>
                <p:spPr bwMode="auto">
                  <a:xfrm rot="-2002305">
                    <a:off x="4958"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17" name="Line 11"/>
                  <p:cNvSpPr>
                    <a:spLocks noChangeAspect="1" noChangeShapeType="1"/>
                  </p:cNvSpPr>
                  <p:nvPr/>
                </p:nvSpPr>
                <p:spPr bwMode="auto">
                  <a:xfrm rot="-2002305">
                    <a:off x="5174"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1" name="Group 12"/>
                <p:cNvGrpSpPr>
                  <a:grpSpLocks noChangeAspect="1"/>
                </p:cNvGrpSpPr>
                <p:nvPr/>
              </p:nvGrpSpPr>
              <p:grpSpPr bwMode="auto">
                <a:xfrm>
                  <a:off x="5245" y="11163"/>
                  <a:ext cx="1158" cy="369"/>
                  <a:chOff x="4271" y="11045"/>
                  <a:chExt cx="904" cy="369"/>
                </a:xfrm>
              </p:grpSpPr>
              <p:sp>
                <p:nvSpPr>
                  <p:cNvPr id="1104" name="Line 13"/>
                  <p:cNvSpPr>
                    <a:spLocks noChangeAspect="1" noChangeShapeType="1"/>
                  </p:cNvSpPr>
                  <p:nvPr/>
                </p:nvSpPr>
                <p:spPr bwMode="auto">
                  <a:xfrm rot="-2002305">
                    <a:off x="4271" y="11046"/>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05" name="Line 14"/>
                  <p:cNvSpPr>
                    <a:spLocks noChangeAspect="1" noChangeShapeType="1"/>
                  </p:cNvSpPr>
                  <p:nvPr/>
                </p:nvSpPr>
                <p:spPr bwMode="auto">
                  <a:xfrm rot="-2002305">
                    <a:off x="4508" y="11054"/>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09" name="Line 15"/>
                  <p:cNvSpPr>
                    <a:spLocks noChangeAspect="1" noChangeShapeType="1"/>
                  </p:cNvSpPr>
                  <p:nvPr/>
                </p:nvSpPr>
                <p:spPr bwMode="auto">
                  <a:xfrm rot="-2002305">
                    <a:off x="4733"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11" name="Line 16"/>
                  <p:cNvSpPr>
                    <a:spLocks noChangeAspect="1" noChangeShapeType="1"/>
                  </p:cNvSpPr>
                  <p:nvPr/>
                </p:nvSpPr>
                <p:spPr bwMode="auto">
                  <a:xfrm rot="-2002305">
                    <a:off x="4958"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12" name="Line 17"/>
                  <p:cNvSpPr>
                    <a:spLocks noChangeAspect="1" noChangeShapeType="1"/>
                  </p:cNvSpPr>
                  <p:nvPr/>
                </p:nvSpPr>
                <p:spPr bwMode="auto">
                  <a:xfrm rot="-2002305">
                    <a:off x="5174"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2" name="Group 18"/>
                <p:cNvGrpSpPr>
                  <a:grpSpLocks noChangeAspect="1"/>
                </p:cNvGrpSpPr>
                <p:nvPr/>
              </p:nvGrpSpPr>
              <p:grpSpPr bwMode="auto">
                <a:xfrm>
                  <a:off x="6710" y="11163"/>
                  <a:ext cx="1159" cy="369"/>
                  <a:chOff x="4271" y="11045"/>
                  <a:chExt cx="904" cy="369"/>
                </a:xfrm>
              </p:grpSpPr>
              <p:sp>
                <p:nvSpPr>
                  <p:cNvPr id="1099" name="Line 19"/>
                  <p:cNvSpPr>
                    <a:spLocks noChangeAspect="1" noChangeShapeType="1"/>
                  </p:cNvSpPr>
                  <p:nvPr/>
                </p:nvSpPr>
                <p:spPr bwMode="auto">
                  <a:xfrm rot="-2002305">
                    <a:off x="4271" y="11046"/>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00" name="Line 20"/>
                  <p:cNvSpPr>
                    <a:spLocks noChangeAspect="1" noChangeShapeType="1"/>
                  </p:cNvSpPr>
                  <p:nvPr/>
                </p:nvSpPr>
                <p:spPr bwMode="auto">
                  <a:xfrm rot="-2002305">
                    <a:off x="4508" y="11054"/>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01" name="Line 21"/>
                  <p:cNvSpPr>
                    <a:spLocks noChangeAspect="1" noChangeShapeType="1"/>
                  </p:cNvSpPr>
                  <p:nvPr/>
                </p:nvSpPr>
                <p:spPr bwMode="auto">
                  <a:xfrm rot="-2002305">
                    <a:off x="4733"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02" name="Line 22"/>
                  <p:cNvSpPr>
                    <a:spLocks noChangeAspect="1" noChangeShapeType="1"/>
                  </p:cNvSpPr>
                  <p:nvPr/>
                </p:nvSpPr>
                <p:spPr bwMode="auto">
                  <a:xfrm rot="-2002305">
                    <a:off x="4958"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03" name="Line 23"/>
                  <p:cNvSpPr>
                    <a:spLocks noChangeAspect="1" noChangeShapeType="1"/>
                  </p:cNvSpPr>
                  <p:nvPr/>
                </p:nvSpPr>
                <p:spPr bwMode="auto">
                  <a:xfrm rot="-2002305">
                    <a:off x="5174" y="11045"/>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13" name="Line 24"/>
                <p:cNvSpPr>
                  <a:spLocks noChangeAspect="1" noChangeShapeType="1"/>
                </p:cNvSpPr>
                <p:nvPr/>
              </p:nvSpPr>
              <p:spPr bwMode="auto">
                <a:xfrm rot="-2002305">
                  <a:off x="8163" y="11173"/>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Line 25"/>
                <p:cNvSpPr>
                  <a:spLocks noChangeAspect="1" noChangeShapeType="1"/>
                </p:cNvSpPr>
                <p:nvPr/>
              </p:nvSpPr>
              <p:spPr bwMode="auto">
                <a:xfrm rot="-2002305">
                  <a:off x="8467" y="11181"/>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Line 26"/>
                <p:cNvSpPr>
                  <a:spLocks noChangeAspect="1" noChangeShapeType="1"/>
                </p:cNvSpPr>
                <p:nvPr/>
              </p:nvSpPr>
              <p:spPr bwMode="auto">
                <a:xfrm rot="-2002305">
                  <a:off x="8755" y="11172"/>
                  <a:ext cx="2"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Line 27"/>
                <p:cNvSpPr>
                  <a:spLocks noChangeAspect="1" noChangeShapeType="1"/>
                </p:cNvSpPr>
                <p:nvPr/>
              </p:nvSpPr>
              <p:spPr bwMode="auto">
                <a:xfrm rot="-2002305">
                  <a:off x="9044" y="11172"/>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Line 28"/>
                <p:cNvSpPr>
                  <a:spLocks noChangeAspect="1" noChangeShapeType="1"/>
                </p:cNvSpPr>
                <p:nvPr/>
              </p:nvSpPr>
              <p:spPr bwMode="auto">
                <a:xfrm rot="-2002305">
                  <a:off x="9285" y="11172"/>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 name="Line 29"/>
                <p:cNvSpPr>
                  <a:spLocks noChangeAspect="1" noChangeShapeType="1"/>
                </p:cNvSpPr>
                <p:nvPr/>
              </p:nvSpPr>
              <p:spPr bwMode="auto">
                <a:xfrm>
                  <a:off x="4292" y="11019"/>
                  <a:ext cx="0" cy="18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 name="Line 30"/>
                <p:cNvSpPr>
                  <a:spLocks noChangeAspect="1" noChangeShapeType="1"/>
                </p:cNvSpPr>
                <p:nvPr/>
              </p:nvSpPr>
              <p:spPr bwMode="auto">
                <a:xfrm>
                  <a:off x="4652" y="11019"/>
                  <a:ext cx="1" cy="18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Line 31"/>
                <p:cNvSpPr>
                  <a:spLocks noChangeAspect="1" noChangeShapeType="1"/>
                </p:cNvSpPr>
                <p:nvPr/>
              </p:nvSpPr>
              <p:spPr bwMode="auto">
                <a:xfrm>
                  <a:off x="4292" y="11019"/>
                  <a:ext cx="36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 name="Line 32"/>
                <p:cNvSpPr>
                  <a:spLocks noChangeAspect="1" noChangeShapeType="1"/>
                </p:cNvSpPr>
                <p:nvPr/>
              </p:nvSpPr>
              <p:spPr bwMode="auto">
                <a:xfrm>
                  <a:off x="4409" y="9579"/>
                  <a:ext cx="0" cy="144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2" name="Line 33"/>
                <p:cNvSpPr>
                  <a:spLocks noChangeAspect="1" noChangeShapeType="1"/>
                </p:cNvSpPr>
                <p:nvPr/>
              </p:nvSpPr>
              <p:spPr bwMode="auto">
                <a:xfrm>
                  <a:off x="4526" y="9570"/>
                  <a:ext cx="1" cy="144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 name="Rectangle 34"/>
                <p:cNvSpPr>
                  <a:spLocks noChangeAspect="1" noChangeArrowheads="1"/>
                </p:cNvSpPr>
                <p:nvPr/>
              </p:nvSpPr>
              <p:spPr bwMode="auto">
                <a:xfrm>
                  <a:off x="4346" y="9336"/>
                  <a:ext cx="238" cy="238"/>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nvGrpSpPr>
                <p:cNvPr id="24" name="Group 35"/>
                <p:cNvGrpSpPr>
                  <a:grpSpLocks noChangeAspect="1"/>
                </p:cNvGrpSpPr>
                <p:nvPr/>
              </p:nvGrpSpPr>
              <p:grpSpPr bwMode="auto">
                <a:xfrm>
                  <a:off x="8315" y="9339"/>
                  <a:ext cx="361" cy="1872"/>
                  <a:chOff x="8063" y="10127"/>
                  <a:chExt cx="361" cy="1872"/>
                </a:xfrm>
              </p:grpSpPr>
              <p:sp>
                <p:nvSpPr>
                  <p:cNvPr id="1092" name="Line 36"/>
                  <p:cNvSpPr>
                    <a:spLocks noChangeAspect="1" noChangeShapeType="1"/>
                  </p:cNvSpPr>
                  <p:nvPr/>
                </p:nvSpPr>
                <p:spPr bwMode="auto">
                  <a:xfrm>
                    <a:off x="8063" y="11819"/>
                    <a:ext cx="0" cy="18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93" name="Line 37"/>
                  <p:cNvSpPr>
                    <a:spLocks noChangeAspect="1" noChangeShapeType="1"/>
                  </p:cNvSpPr>
                  <p:nvPr/>
                </p:nvSpPr>
                <p:spPr bwMode="auto">
                  <a:xfrm>
                    <a:off x="8423" y="11819"/>
                    <a:ext cx="1" cy="18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094" name="Group 38"/>
                  <p:cNvGrpSpPr>
                    <a:grpSpLocks noChangeAspect="1"/>
                  </p:cNvGrpSpPr>
                  <p:nvPr/>
                </p:nvGrpSpPr>
                <p:grpSpPr bwMode="auto">
                  <a:xfrm>
                    <a:off x="8063" y="10127"/>
                    <a:ext cx="360" cy="1692"/>
                    <a:chOff x="7631" y="10127"/>
                    <a:chExt cx="360" cy="1692"/>
                  </a:xfrm>
                </p:grpSpPr>
                <p:sp>
                  <p:nvSpPr>
                    <p:cNvPr id="1095" name="Line 39"/>
                    <p:cNvSpPr>
                      <a:spLocks noChangeAspect="1" noChangeShapeType="1"/>
                    </p:cNvSpPr>
                    <p:nvPr/>
                  </p:nvSpPr>
                  <p:spPr bwMode="auto">
                    <a:xfrm>
                      <a:off x="7631" y="11819"/>
                      <a:ext cx="36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96" name="Line 40"/>
                    <p:cNvSpPr>
                      <a:spLocks noChangeAspect="1" noChangeShapeType="1"/>
                    </p:cNvSpPr>
                    <p:nvPr/>
                  </p:nvSpPr>
                  <p:spPr bwMode="auto">
                    <a:xfrm>
                      <a:off x="7766" y="10379"/>
                      <a:ext cx="0" cy="144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97" name="Line 41"/>
                    <p:cNvSpPr>
                      <a:spLocks noChangeAspect="1" noChangeShapeType="1"/>
                    </p:cNvSpPr>
                    <p:nvPr/>
                  </p:nvSpPr>
                  <p:spPr bwMode="auto">
                    <a:xfrm>
                      <a:off x="7883" y="10370"/>
                      <a:ext cx="1" cy="144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98" name="Rectangle 42"/>
                    <p:cNvSpPr>
                      <a:spLocks noChangeAspect="1" noChangeArrowheads="1"/>
                    </p:cNvSpPr>
                    <p:nvPr/>
                  </p:nvSpPr>
                  <p:spPr bwMode="auto">
                    <a:xfrm>
                      <a:off x="7703" y="10127"/>
                      <a:ext cx="238" cy="238"/>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5" name="Group 43"/>
                <p:cNvGrpSpPr>
                  <a:grpSpLocks noChangeAspect="1"/>
                </p:cNvGrpSpPr>
                <p:nvPr/>
              </p:nvGrpSpPr>
              <p:grpSpPr bwMode="auto">
                <a:xfrm>
                  <a:off x="4958" y="8906"/>
                  <a:ext cx="2762" cy="1111"/>
                  <a:chOff x="4958" y="9706"/>
                  <a:chExt cx="2762" cy="1111"/>
                </a:xfrm>
              </p:grpSpPr>
              <p:sp>
                <p:nvSpPr>
                  <p:cNvPr id="59" name="Line 44"/>
                  <p:cNvSpPr>
                    <a:spLocks noChangeAspect="1" noChangeShapeType="1"/>
                  </p:cNvSpPr>
                  <p:nvPr/>
                </p:nvSpPr>
                <p:spPr bwMode="auto">
                  <a:xfrm>
                    <a:off x="7694" y="9714"/>
                    <a:ext cx="1" cy="26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0" name="Line 45"/>
                  <p:cNvSpPr>
                    <a:spLocks noChangeAspect="1" noChangeShapeType="1"/>
                  </p:cNvSpPr>
                  <p:nvPr/>
                </p:nvSpPr>
                <p:spPr bwMode="auto">
                  <a:xfrm flipH="1">
                    <a:off x="5867" y="9714"/>
                    <a:ext cx="182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1" name="Line 46"/>
                  <p:cNvSpPr>
                    <a:spLocks noChangeAspect="1" noChangeShapeType="1"/>
                  </p:cNvSpPr>
                  <p:nvPr/>
                </p:nvSpPr>
                <p:spPr bwMode="auto">
                  <a:xfrm flipH="1">
                    <a:off x="5876" y="9985"/>
                    <a:ext cx="182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2" name="Line 47"/>
                  <p:cNvSpPr>
                    <a:spLocks noChangeAspect="1" noChangeShapeType="1"/>
                  </p:cNvSpPr>
                  <p:nvPr/>
                </p:nvSpPr>
                <p:spPr bwMode="auto">
                  <a:xfrm>
                    <a:off x="7712" y="10527"/>
                    <a:ext cx="1" cy="26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3" name="Line 48"/>
                  <p:cNvSpPr>
                    <a:spLocks noChangeAspect="1" noChangeShapeType="1"/>
                  </p:cNvSpPr>
                  <p:nvPr/>
                </p:nvSpPr>
                <p:spPr bwMode="auto">
                  <a:xfrm flipH="1">
                    <a:off x="5885" y="10527"/>
                    <a:ext cx="182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88" name="Line 49"/>
                  <p:cNvSpPr>
                    <a:spLocks noChangeAspect="1" noChangeShapeType="1"/>
                  </p:cNvSpPr>
                  <p:nvPr/>
                </p:nvSpPr>
                <p:spPr bwMode="auto">
                  <a:xfrm flipH="1">
                    <a:off x="5894" y="10798"/>
                    <a:ext cx="1826"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89" name="Freeform 50"/>
                  <p:cNvSpPr>
                    <a:spLocks noChangeAspect="1"/>
                  </p:cNvSpPr>
                  <p:nvPr/>
                </p:nvSpPr>
                <p:spPr bwMode="auto">
                  <a:xfrm>
                    <a:off x="5391" y="9981"/>
                    <a:ext cx="547" cy="552"/>
                  </a:xfrm>
                  <a:custGeom>
                    <a:avLst/>
                    <a:gdLst>
                      <a:gd name="T0" fmla="*/ 502 w 547"/>
                      <a:gd name="T1" fmla="*/ 552 h 552"/>
                      <a:gd name="T2" fmla="*/ 104 w 547"/>
                      <a:gd name="T3" fmla="*/ 483 h 552"/>
                      <a:gd name="T4" fmla="*/ 0 w 547"/>
                      <a:gd name="T5" fmla="*/ 264 h 552"/>
                      <a:gd name="T6" fmla="*/ 104 w 547"/>
                      <a:gd name="T7" fmla="*/ 57 h 552"/>
                      <a:gd name="T8" fmla="*/ 547 w 547"/>
                      <a:gd name="T9" fmla="*/ 0 h 552"/>
                    </a:gdLst>
                    <a:ahLst/>
                    <a:cxnLst>
                      <a:cxn ang="0">
                        <a:pos x="T0" y="T1"/>
                      </a:cxn>
                      <a:cxn ang="0">
                        <a:pos x="T2" y="T3"/>
                      </a:cxn>
                      <a:cxn ang="0">
                        <a:pos x="T4" y="T5"/>
                      </a:cxn>
                      <a:cxn ang="0">
                        <a:pos x="T6" y="T7"/>
                      </a:cxn>
                      <a:cxn ang="0">
                        <a:pos x="T8" y="T9"/>
                      </a:cxn>
                    </a:cxnLst>
                    <a:rect l="0" t="0" r="r" b="b"/>
                    <a:pathLst>
                      <a:path w="547" h="552">
                        <a:moveTo>
                          <a:pt x="502" y="552"/>
                        </a:moveTo>
                        <a:cubicBezTo>
                          <a:pt x="436" y="537"/>
                          <a:pt x="188" y="531"/>
                          <a:pt x="104" y="483"/>
                        </a:cubicBezTo>
                        <a:cubicBezTo>
                          <a:pt x="20" y="435"/>
                          <a:pt x="0" y="335"/>
                          <a:pt x="0" y="264"/>
                        </a:cubicBezTo>
                        <a:cubicBezTo>
                          <a:pt x="0" y="193"/>
                          <a:pt x="13" y="101"/>
                          <a:pt x="104" y="57"/>
                        </a:cubicBezTo>
                        <a:cubicBezTo>
                          <a:pt x="195" y="13"/>
                          <a:pt x="455" y="12"/>
                          <a:pt x="547" y="0"/>
                        </a:cubicBez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90" name="Freeform 51"/>
                  <p:cNvSpPr>
                    <a:spLocks noChangeAspect="1"/>
                  </p:cNvSpPr>
                  <p:nvPr/>
                </p:nvSpPr>
                <p:spPr bwMode="auto">
                  <a:xfrm>
                    <a:off x="5119" y="9706"/>
                    <a:ext cx="838" cy="1111"/>
                  </a:xfrm>
                  <a:custGeom>
                    <a:avLst/>
                    <a:gdLst>
                      <a:gd name="T0" fmla="*/ 838 w 838"/>
                      <a:gd name="T1" fmla="*/ 986 h 996"/>
                      <a:gd name="T2" fmla="*/ 207 w 838"/>
                      <a:gd name="T3" fmla="*/ 911 h 996"/>
                      <a:gd name="T4" fmla="*/ 1 w 838"/>
                      <a:gd name="T5" fmla="*/ 476 h 996"/>
                      <a:gd name="T6" fmla="*/ 202 w 838"/>
                      <a:gd name="T7" fmla="*/ 79 h 996"/>
                      <a:gd name="T8" fmla="*/ 768 w 838"/>
                      <a:gd name="T9" fmla="*/ 4 h 996"/>
                    </a:gdLst>
                    <a:ahLst/>
                    <a:cxnLst>
                      <a:cxn ang="0">
                        <a:pos x="T0" y="T1"/>
                      </a:cxn>
                      <a:cxn ang="0">
                        <a:pos x="T2" y="T3"/>
                      </a:cxn>
                      <a:cxn ang="0">
                        <a:pos x="T4" y="T5"/>
                      </a:cxn>
                      <a:cxn ang="0">
                        <a:pos x="T6" y="T7"/>
                      </a:cxn>
                      <a:cxn ang="0">
                        <a:pos x="T8" y="T9"/>
                      </a:cxn>
                    </a:cxnLst>
                    <a:rect l="0" t="0" r="r" b="b"/>
                    <a:pathLst>
                      <a:path w="838" h="996">
                        <a:moveTo>
                          <a:pt x="838" y="986"/>
                        </a:moveTo>
                        <a:cubicBezTo>
                          <a:pt x="733" y="971"/>
                          <a:pt x="346" y="996"/>
                          <a:pt x="207" y="911"/>
                        </a:cubicBezTo>
                        <a:cubicBezTo>
                          <a:pt x="68" y="826"/>
                          <a:pt x="2" y="615"/>
                          <a:pt x="1" y="476"/>
                        </a:cubicBezTo>
                        <a:cubicBezTo>
                          <a:pt x="0" y="337"/>
                          <a:pt x="74" y="158"/>
                          <a:pt x="202" y="79"/>
                        </a:cubicBezTo>
                        <a:cubicBezTo>
                          <a:pt x="330" y="0"/>
                          <a:pt x="650" y="20"/>
                          <a:pt x="768" y="4"/>
                        </a:cubicBez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91" name="Rectangle 52"/>
                  <p:cNvSpPr>
                    <a:spLocks noChangeAspect="1" noChangeArrowheads="1"/>
                  </p:cNvSpPr>
                  <p:nvPr/>
                </p:nvSpPr>
                <p:spPr bwMode="auto">
                  <a:xfrm>
                    <a:off x="4958" y="10076"/>
                    <a:ext cx="180" cy="360"/>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6" name="Group 53"/>
                <p:cNvGrpSpPr>
                  <a:grpSpLocks noChangeAspect="1"/>
                </p:cNvGrpSpPr>
                <p:nvPr/>
              </p:nvGrpSpPr>
              <p:grpSpPr bwMode="auto">
                <a:xfrm>
                  <a:off x="4589" y="9411"/>
                  <a:ext cx="360" cy="91"/>
                  <a:chOff x="4589" y="10199"/>
                  <a:chExt cx="360" cy="91"/>
                </a:xfrm>
              </p:grpSpPr>
              <p:sp>
                <p:nvSpPr>
                  <p:cNvPr id="57" name="Line 54"/>
                  <p:cNvSpPr>
                    <a:spLocks noChangeAspect="1" noChangeShapeType="1"/>
                  </p:cNvSpPr>
                  <p:nvPr/>
                </p:nvSpPr>
                <p:spPr bwMode="auto">
                  <a:xfrm>
                    <a:off x="4589" y="10199"/>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8" name="Line 55"/>
                  <p:cNvSpPr>
                    <a:spLocks noChangeAspect="1" noChangeShapeType="1"/>
                  </p:cNvSpPr>
                  <p:nvPr/>
                </p:nvSpPr>
                <p:spPr bwMode="auto">
                  <a:xfrm>
                    <a:off x="4589" y="10289"/>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27" name="Line 56"/>
                <p:cNvSpPr>
                  <a:spLocks noChangeAspect="1" noChangeShapeType="1"/>
                </p:cNvSpPr>
                <p:nvPr/>
              </p:nvSpPr>
              <p:spPr bwMode="auto">
                <a:xfrm>
                  <a:off x="3977" y="9408"/>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 name="Line 57"/>
                <p:cNvSpPr>
                  <a:spLocks noChangeAspect="1" noChangeShapeType="1"/>
                </p:cNvSpPr>
                <p:nvPr/>
              </p:nvSpPr>
              <p:spPr bwMode="auto">
                <a:xfrm>
                  <a:off x="3977" y="9498"/>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29" name="Group 58"/>
                <p:cNvGrpSpPr>
                  <a:grpSpLocks noChangeAspect="1"/>
                </p:cNvGrpSpPr>
                <p:nvPr/>
              </p:nvGrpSpPr>
              <p:grpSpPr bwMode="auto">
                <a:xfrm>
                  <a:off x="3325" y="9279"/>
                  <a:ext cx="645" cy="684"/>
                  <a:chOff x="3385" y="10127"/>
                  <a:chExt cx="645" cy="684"/>
                </a:xfrm>
              </p:grpSpPr>
              <p:grpSp>
                <p:nvGrpSpPr>
                  <p:cNvPr id="49" name="Group 59"/>
                  <p:cNvGrpSpPr>
                    <a:grpSpLocks noChangeAspect="1"/>
                  </p:cNvGrpSpPr>
                  <p:nvPr/>
                </p:nvGrpSpPr>
                <p:grpSpPr bwMode="auto">
                  <a:xfrm>
                    <a:off x="3905" y="10127"/>
                    <a:ext cx="125" cy="663"/>
                    <a:chOff x="3905" y="10127"/>
                    <a:chExt cx="68" cy="663"/>
                  </a:xfrm>
                </p:grpSpPr>
                <p:sp>
                  <p:nvSpPr>
                    <p:cNvPr id="53" name="Line 60"/>
                    <p:cNvSpPr>
                      <a:spLocks noChangeAspect="1" noChangeShapeType="1"/>
                    </p:cNvSpPr>
                    <p:nvPr/>
                  </p:nvSpPr>
                  <p:spPr bwMode="auto">
                    <a:xfrm rot="5400000">
                      <a:off x="3658" y="10458"/>
                      <a:ext cx="63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4" name="Line 61"/>
                    <p:cNvSpPr>
                      <a:spLocks noChangeAspect="1" noChangeShapeType="1"/>
                    </p:cNvSpPr>
                    <p:nvPr/>
                  </p:nvSpPr>
                  <p:spPr bwMode="auto">
                    <a:xfrm rot="5400000">
                      <a:off x="3595" y="10458"/>
                      <a:ext cx="63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5" name="Line 62"/>
                    <p:cNvSpPr>
                      <a:spLocks noChangeAspect="1" noChangeShapeType="1"/>
                    </p:cNvSpPr>
                    <p:nvPr/>
                  </p:nvSpPr>
                  <p:spPr bwMode="auto">
                    <a:xfrm>
                      <a:off x="3905" y="10127"/>
                      <a:ext cx="67" cy="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6" name="Line 63"/>
                    <p:cNvSpPr>
                      <a:spLocks noChangeAspect="1" noChangeShapeType="1"/>
                    </p:cNvSpPr>
                    <p:nvPr/>
                  </p:nvSpPr>
                  <p:spPr bwMode="auto">
                    <a:xfrm>
                      <a:off x="3905" y="10788"/>
                      <a:ext cx="67" cy="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50" name="Line 64"/>
                  <p:cNvSpPr>
                    <a:spLocks noChangeAspect="1" noChangeShapeType="1"/>
                  </p:cNvSpPr>
                  <p:nvPr/>
                </p:nvSpPr>
                <p:spPr bwMode="auto">
                  <a:xfrm rot="-878635" flipH="1" flipV="1">
                    <a:off x="3536" y="10532"/>
                    <a:ext cx="36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1" name="Line 65"/>
                  <p:cNvSpPr>
                    <a:spLocks noChangeAspect="1" noChangeShapeType="1"/>
                  </p:cNvSpPr>
                  <p:nvPr/>
                </p:nvSpPr>
                <p:spPr bwMode="auto">
                  <a:xfrm rot="878635" flipH="1">
                    <a:off x="3536" y="10631"/>
                    <a:ext cx="36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2" name="Freeform 66"/>
                  <p:cNvSpPr>
                    <a:spLocks noChangeAspect="1"/>
                  </p:cNvSpPr>
                  <p:nvPr/>
                </p:nvSpPr>
                <p:spPr bwMode="auto">
                  <a:xfrm>
                    <a:off x="3385" y="10582"/>
                    <a:ext cx="139" cy="178"/>
                  </a:xfrm>
                  <a:custGeom>
                    <a:avLst/>
                    <a:gdLst>
                      <a:gd name="T0" fmla="*/ 139 w 139"/>
                      <a:gd name="T1" fmla="*/ 0 h 178"/>
                      <a:gd name="T2" fmla="*/ 45 w 139"/>
                      <a:gd name="T3" fmla="*/ 29 h 178"/>
                      <a:gd name="T4" fmla="*/ 1 w 139"/>
                      <a:gd name="T5" fmla="*/ 85 h 178"/>
                      <a:gd name="T6" fmla="*/ 46 w 139"/>
                      <a:gd name="T7" fmla="*/ 141 h 178"/>
                      <a:gd name="T8" fmla="*/ 139 w 139"/>
                      <a:gd name="T9" fmla="*/ 178 h 178"/>
                    </a:gdLst>
                    <a:ahLst/>
                    <a:cxnLst>
                      <a:cxn ang="0">
                        <a:pos x="T0" y="T1"/>
                      </a:cxn>
                      <a:cxn ang="0">
                        <a:pos x="T2" y="T3"/>
                      </a:cxn>
                      <a:cxn ang="0">
                        <a:pos x="T4" y="T5"/>
                      </a:cxn>
                      <a:cxn ang="0">
                        <a:pos x="T6" y="T7"/>
                      </a:cxn>
                      <a:cxn ang="0">
                        <a:pos x="T8" y="T9"/>
                      </a:cxn>
                    </a:cxnLst>
                    <a:rect l="0" t="0" r="r" b="b"/>
                    <a:pathLst>
                      <a:path w="139" h="178">
                        <a:moveTo>
                          <a:pt x="139" y="0"/>
                        </a:moveTo>
                        <a:cubicBezTo>
                          <a:pt x="124" y="3"/>
                          <a:pt x="68" y="15"/>
                          <a:pt x="45" y="29"/>
                        </a:cubicBezTo>
                        <a:cubicBezTo>
                          <a:pt x="22" y="43"/>
                          <a:pt x="1" y="66"/>
                          <a:pt x="1" y="85"/>
                        </a:cubicBezTo>
                        <a:cubicBezTo>
                          <a:pt x="0" y="106"/>
                          <a:pt x="23" y="126"/>
                          <a:pt x="46" y="141"/>
                        </a:cubicBezTo>
                        <a:cubicBezTo>
                          <a:pt x="69" y="156"/>
                          <a:pt x="120" y="170"/>
                          <a:pt x="139" y="17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0" name="Group 67"/>
                <p:cNvGrpSpPr>
                  <a:grpSpLocks noChangeAspect="1"/>
                </p:cNvGrpSpPr>
                <p:nvPr/>
              </p:nvGrpSpPr>
              <p:grpSpPr bwMode="auto">
                <a:xfrm>
                  <a:off x="7895" y="8985"/>
                  <a:ext cx="125" cy="918"/>
                  <a:chOff x="7763" y="9761"/>
                  <a:chExt cx="181" cy="975"/>
                </a:xfrm>
              </p:grpSpPr>
              <p:sp>
                <p:nvSpPr>
                  <p:cNvPr id="45" name="Line 68"/>
                  <p:cNvSpPr>
                    <a:spLocks noChangeAspect="1" noChangeShapeType="1"/>
                  </p:cNvSpPr>
                  <p:nvPr/>
                </p:nvSpPr>
                <p:spPr bwMode="auto">
                  <a:xfrm>
                    <a:off x="7763" y="9761"/>
                    <a:ext cx="1" cy="9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6" name="Line 69"/>
                  <p:cNvSpPr>
                    <a:spLocks noChangeAspect="1" noChangeShapeType="1"/>
                  </p:cNvSpPr>
                  <p:nvPr/>
                </p:nvSpPr>
                <p:spPr bwMode="auto">
                  <a:xfrm>
                    <a:off x="7943" y="9761"/>
                    <a:ext cx="1" cy="9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7" name="Line 70"/>
                  <p:cNvSpPr>
                    <a:spLocks noChangeAspect="1" noChangeShapeType="1"/>
                  </p:cNvSpPr>
                  <p:nvPr/>
                </p:nvSpPr>
                <p:spPr bwMode="auto">
                  <a:xfrm>
                    <a:off x="7763" y="10733"/>
                    <a:ext cx="1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Line 71"/>
                  <p:cNvSpPr>
                    <a:spLocks noChangeAspect="1" noChangeShapeType="1"/>
                  </p:cNvSpPr>
                  <p:nvPr/>
                </p:nvSpPr>
                <p:spPr bwMode="auto">
                  <a:xfrm>
                    <a:off x="7763" y="9761"/>
                    <a:ext cx="1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1" name="Group 72"/>
                <p:cNvGrpSpPr>
                  <a:grpSpLocks noChangeAspect="1"/>
                </p:cNvGrpSpPr>
                <p:nvPr/>
              </p:nvGrpSpPr>
              <p:grpSpPr bwMode="auto">
                <a:xfrm>
                  <a:off x="8027" y="9405"/>
                  <a:ext cx="360" cy="91"/>
                  <a:chOff x="4589" y="10199"/>
                  <a:chExt cx="360" cy="91"/>
                </a:xfrm>
              </p:grpSpPr>
              <p:sp>
                <p:nvSpPr>
                  <p:cNvPr id="43" name="Line 73"/>
                  <p:cNvSpPr>
                    <a:spLocks noChangeAspect="1" noChangeShapeType="1"/>
                  </p:cNvSpPr>
                  <p:nvPr/>
                </p:nvSpPr>
                <p:spPr bwMode="auto">
                  <a:xfrm>
                    <a:off x="4589" y="10199"/>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4" name="Line 74"/>
                  <p:cNvSpPr>
                    <a:spLocks noChangeAspect="1" noChangeShapeType="1"/>
                  </p:cNvSpPr>
                  <p:nvPr/>
                </p:nvSpPr>
                <p:spPr bwMode="auto">
                  <a:xfrm>
                    <a:off x="4589" y="10289"/>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2" name="Group 75"/>
                <p:cNvGrpSpPr>
                  <a:grpSpLocks noChangeAspect="1"/>
                </p:cNvGrpSpPr>
                <p:nvPr/>
              </p:nvGrpSpPr>
              <p:grpSpPr bwMode="auto">
                <a:xfrm>
                  <a:off x="8615" y="9417"/>
                  <a:ext cx="193" cy="91"/>
                  <a:chOff x="4589" y="10199"/>
                  <a:chExt cx="360" cy="91"/>
                </a:xfrm>
              </p:grpSpPr>
              <p:sp>
                <p:nvSpPr>
                  <p:cNvPr id="41" name="Line 76"/>
                  <p:cNvSpPr>
                    <a:spLocks noChangeAspect="1" noChangeShapeType="1"/>
                  </p:cNvSpPr>
                  <p:nvPr/>
                </p:nvSpPr>
                <p:spPr bwMode="auto">
                  <a:xfrm>
                    <a:off x="4589" y="10199"/>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2" name="Line 77"/>
                  <p:cNvSpPr>
                    <a:spLocks noChangeAspect="1" noChangeShapeType="1"/>
                  </p:cNvSpPr>
                  <p:nvPr/>
                </p:nvSpPr>
                <p:spPr bwMode="auto">
                  <a:xfrm>
                    <a:off x="4589" y="10289"/>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33" name="Line 78"/>
                <p:cNvSpPr>
                  <a:spLocks noChangeAspect="1" noChangeShapeType="1"/>
                </p:cNvSpPr>
                <p:nvPr/>
              </p:nvSpPr>
              <p:spPr bwMode="auto">
                <a:xfrm>
                  <a:off x="8819" y="9405"/>
                  <a:ext cx="1" cy="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 name="Line 79"/>
                <p:cNvSpPr>
                  <a:spLocks noChangeAspect="1" noChangeShapeType="1"/>
                </p:cNvSpPr>
                <p:nvPr/>
              </p:nvSpPr>
              <p:spPr bwMode="auto">
                <a:xfrm flipH="1">
                  <a:off x="6269" y="9549"/>
                  <a:ext cx="1638"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 name="Line 80"/>
                <p:cNvSpPr>
                  <a:spLocks noChangeAspect="1" noChangeShapeType="1"/>
                </p:cNvSpPr>
                <p:nvPr/>
              </p:nvSpPr>
              <p:spPr bwMode="auto">
                <a:xfrm flipH="1">
                  <a:off x="6251" y="9333"/>
                  <a:ext cx="1638" cy="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 name="Line 81"/>
                <p:cNvSpPr>
                  <a:spLocks noChangeAspect="1" noChangeShapeType="1"/>
                </p:cNvSpPr>
                <p:nvPr/>
              </p:nvSpPr>
              <p:spPr bwMode="auto">
                <a:xfrm>
                  <a:off x="6263" y="9321"/>
                  <a:ext cx="1" cy="2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106" name="Picture 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55" y="8906"/>
                  <a:ext cx="276" cy="276"/>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8" y="9722"/>
                  <a:ext cx="218" cy="276"/>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71" y="8409"/>
                  <a:ext cx="137" cy="257"/>
                </a:xfrm>
                <a:prstGeom prst="rect">
                  <a:avLst/>
                </a:prstGeom>
                <a:noFill/>
                <a:extLst>
                  <a:ext uri="{909E8E84-426E-40DD-AFC4-6F175D3DCCD1}">
                    <a14:hiddenFill xmlns:a14="http://schemas.microsoft.com/office/drawing/2010/main">
                      <a:solidFill>
                        <a:srgbClr val="FFFFFF"/>
                      </a:solidFill>
                    </a14:hiddenFill>
                  </a:ext>
                </a:extLst>
              </p:spPr>
            </p:pic>
            <p:sp>
              <p:nvSpPr>
                <p:cNvPr id="37" name="Line 85"/>
                <p:cNvSpPr>
                  <a:spLocks noChangeAspect="1" noChangeShapeType="1"/>
                </p:cNvSpPr>
                <p:nvPr/>
              </p:nvSpPr>
              <p:spPr bwMode="auto">
                <a:xfrm flipH="1">
                  <a:off x="5975" y="8661"/>
                  <a:ext cx="360" cy="36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110" name="Picture 8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34" y="8462"/>
                  <a:ext cx="197" cy="257"/>
                </a:xfrm>
                <a:prstGeom prst="rect">
                  <a:avLst/>
                </a:prstGeom>
                <a:noFill/>
                <a:extLst>
                  <a:ext uri="{909E8E84-426E-40DD-AFC4-6F175D3DCCD1}">
                    <a14:hiddenFill xmlns:a14="http://schemas.microsoft.com/office/drawing/2010/main">
                      <a:solidFill>
                        <a:srgbClr val="FFFFFF"/>
                      </a:solidFill>
                    </a14:hiddenFill>
                  </a:ext>
                </a:extLst>
              </p:spPr>
            </p:pic>
            <p:sp>
              <p:nvSpPr>
                <p:cNvPr id="38" name="Line 87"/>
                <p:cNvSpPr>
                  <a:spLocks noChangeAspect="1" noChangeShapeType="1"/>
                </p:cNvSpPr>
                <p:nvPr/>
              </p:nvSpPr>
              <p:spPr bwMode="auto">
                <a:xfrm flipV="1">
                  <a:off x="7955" y="8757"/>
                  <a:ext cx="360"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9" name="Line 88"/>
                <p:cNvSpPr>
                  <a:spLocks noChangeAspect="1" noChangeShapeType="1"/>
                </p:cNvSpPr>
                <p:nvPr/>
              </p:nvSpPr>
              <p:spPr bwMode="auto">
                <a:xfrm>
                  <a:off x="6270" y="9411"/>
                  <a:ext cx="1620" cy="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0" name="Line 89"/>
                <p:cNvSpPr>
                  <a:spLocks noChangeAspect="1" noChangeShapeType="1"/>
                </p:cNvSpPr>
                <p:nvPr/>
              </p:nvSpPr>
              <p:spPr bwMode="auto">
                <a:xfrm>
                  <a:off x="6270" y="9471"/>
                  <a:ext cx="1620" cy="0"/>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8" name="Freeform 90"/>
              <p:cNvSpPr>
                <a:spLocks noChangeAspect="1"/>
              </p:cNvSpPr>
              <p:nvPr/>
            </p:nvSpPr>
            <p:spPr bwMode="auto">
              <a:xfrm>
                <a:off x="3352" y="4902"/>
                <a:ext cx="320" cy="628"/>
              </a:xfrm>
              <a:custGeom>
                <a:avLst/>
                <a:gdLst>
                  <a:gd name="T0" fmla="*/ 0 w 320"/>
                  <a:gd name="T1" fmla="*/ 190 h 628"/>
                  <a:gd name="T2" fmla="*/ 219 w 320"/>
                  <a:gd name="T3" fmla="*/ 29 h 628"/>
                  <a:gd name="T4" fmla="*/ 311 w 320"/>
                  <a:gd name="T5" fmla="*/ 363 h 628"/>
                  <a:gd name="T6" fmla="*/ 276 w 320"/>
                  <a:gd name="T7" fmla="*/ 628 h 628"/>
                </a:gdLst>
                <a:ahLst/>
                <a:cxnLst>
                  <a:cxn ang="0">
                    <a:pos x="T0" y="T1"/>
                  </a:cxn>
                  <a:cxn ang="0">
                    <a:pos x="T2" y="T3"/>
                  </a:cxn>
                  <a:cxn ang="0">
                    <a:pos x="T4" y="T5"/>
                  </a:cxn>
                  <a:cxn ang="0">
                    <a:pos x="T6" y="T7"/>
                  </a:cxn>
                </a:cxnLst>
                <a:rect l="0" t="0" r="r" b="b"/>
                <a:pathLst>
                  <a:path w="320" h="628">
                    <a:moveTo>
                      <a:pt x="0" y="190"/>
                    </a:moveTo>
                    <a:cubicBezTo>
                      <a:pt x="36" y="163"/>
                      <a:pt x="167" y="0"/>
                      <a:pt x="219" y="29"/>
                    </a:cubicBezTo>
                    <a:cubicBezTo>
                      <a:pt x="271" y="58"/>
                      <a:pt x="302" y="263"/>
                      <a:pt x="311" y="363"/>
                    </a:cubicBezTo>
                    <a:cubicBezTo>
                      <a:pt x="320" y="463"/>
                      <a:pt x="283" y="573"/>
                      <a:pt x="276" y="628"/>
                    </a:cubicBezTo>
                  </a:path>
                </a:pathLst>
              </a:custGeom>
              <a:noFill/>
              <a:ln w="9525">
                <a:solidFill>
                  <a:srgbClr val="000000"/>
                </a:solidFill>
                <a:round/>
                <a:headEnd/>
                <a:tailEnd type="arrow" w="sm" len="lg"/>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6" name="Rectangle 91"/>
            <p:cNvSpPr>
              <a:spLocks noChangeAspect="1" noChangeArrowheads="1"/>
            </p:cNvSpPr>
            <p:nvPr/>
          </p:nvSpPr>
          <p:spPr bwMode="auto">
            <a:xfrm>
              <a:off x="6011" y="4431"/>
              <a:ext cx="1463" cy="36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1118" name="Прямоугольник 1117"/>
          <p:cNvSpPr/>
          <p:nvPr/>
        </p:nvSpPr>
        <p:spPr>
          <a:xfrm>
            <a:off x="36994" y="5586224"/>
            <a:ext cx="5215787" cy="400110"/>
          </a:xfrm>
          <a:prstGeom prst="rect">
            <a:avLst/>
          </a:prstGeom>
        </p:spPr>
        <p:txBody>
          <a:bodyPr wrap="none">
            <a:spAutoFit/>
          </a:bodyPr>
          <a:lstStyle/>
          <a:p>
            <a:pPr marL="6350" indent="-6350" algn="ctr">
              <a:spcAft>
                <a:spcPts val="0"/>
              </a:spcAft>
            </a:pPr>
            <a:r>
              <a:rPr lang="hr-HR" sz="2000" spc="-40" dirty="0" smtClean="0">
                <a:effectLst/>
                <a:latin typeface="Times New Roman" panose="02020603050405020304" pitchFamily="18" charset="0"/>
                <a:ea typeface="Times New Roman" panose="02020603050405020304" pitchFamily="18" charset="0"/>
              </a:rPr>
              <a:t>2.47-nji surat.  </a:t>
            </a:r>
            <a:r>
              <a:rPr lang="hr-HR" sz="2000" spc="-30" dirty="0" smtClean="0">
                <a:effectLst/>
                <a:latin typeface="Times New Roman" panose="02020603050405020304" pitchFamily="18" charset="0"/>
                <a:ea typeface="Times New Roman" panose="02020603050405020304" pitchFamily="18" charset="0"/>
              </a:rPr>
              <a:t>Asinhron elektromagnit mehanizmi.</a:t>
            </a:r>
            <a:endParaRPr lang="ru-RU"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0063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2192001" cy="6858000"/>
          </a:xfrm>
        </p:spPr>
        <p:txBody>
          <a:bodyPr>
            <a:noAutofit/>
          </a:bodyPr>
          <a:lstStyle/>
          <a:p>
            <a:r>
              <a:rPr lang="tk-TM" sz="3600" dirty="0" smtClean="0">
                <a:solidFill>
                  <a:schemeClr val="accent1">
                    <a:lumMod val="50000"/>
                  </a:schemeClr>
                </a:solidFill>
              </a:rPr>
              <a:t>Nal şekilli hemişelik magnit 1 deňölçegli herekete getirlen wagtynda, onuň döredýan aýlanýan magnit meýdanynyň güýç çyzyklary, iki polýusyň arasynda ýerleşen rotoryň 2 metaldan ýasalan sterženlerini (simlerini) kesip geçýär we olarda elektrik hereketlendiriji güýçleri indusirleýär. Indusirlenen elektrik hereketlendiriji güýçler rotoryň ýapyk zynjyrlarynda tok döredýär. Magnit meýdanynda ýerleşdirilen tokly geçirijä täsir edýän elektromagnit güýç rotory aýlanmaga mejbur edýän aýlaýjy momenti döredýär. Rotoryň aýlaw ýygylygynyň ýokarlanmagy rotoryň  sterženlerinde indusirlenyan elektrik hereketlendiriji güýçleriň ululygynyň kemelmegine getirýär. </a:t>
            </a:r>
            <a:endParaRPr lang="tk-TM" sz="3600" dirty="0">
              <a:solidFill>
                <a:schemeClr val="accent1">
                  <a:lumMod val="50000"/>
                </a:schemeClr>
              </a:solidFill>
            </a:endParaRPr>
          </a:p>
        </p:txBody>
      </p:sp>
    </p:spTree>
    <p:extLst>
      <p:ext uri="{BB962C8B-B14F-4D97-AF65-F5344CB8AC3E}">
        <p14:creationId xmlns:p14="http://schemas.microsoft.com/office/powerpoint/2010/main" val="682783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tk-TM" sz="3600" dirty="0" smtClean="0">
                <a:solidFill>
                  <a:schemeClr val="accent1">
                    <a:lumMod val="50000"/>
                  </a:schemeClr>
                </a:solidFill>
              </a:rPr>
              <a:t>Dwigateliň aýlaýjy momentine onuň herekete getirýän işçi mehanizmi we rotory saklaýan podşipnikler hem-de howa garşylyk momentlerini döredýärler. M</a:t>
            </a:r>
            <a:r>
              <a:rPr lang="tk-TM" dirty="0" smtClean="0">
                <a:solidFill>
                  <a:schemeClr val="accent1">
                    <a:lumMod val="50000"/>
                  </a:schemeClr>
                </a:solidFill>
              </a:rPr>
              <a:t>st</a:t>
            </a:r>
            <a:r>
              <a:rPr lang="tk-TM" sz="3600" dirty="0" smtClean="0">
                <a:solidFill>
                  <a:schemeClr val="accent1">
                    <a:lumMod val="50000"/>
                  </a:schemeClr>
                </a:solidFill>
              </a:rPr>
              <a:t> statiki garşylyk momentler bilen aýlaýjy moment özara deňleşen wagtynda rotor belli bir aýlaw ýygylyk bilen aýlanyp başlaýar. M</a:t>
            </a:r>
            <a:r>
              <a:rPr lang="tk-TM" dirty="0" smtClean="0">
                <a:solidFill>
                  <a:schemeClr val="accent1">
                    <a:lumMod val="50000"/>
                  </a:schemeClr>
                </a:solidFill>
              </a:rPr>
              <a:t>st </a:t>
            </a:r>
            <a:r>
              <a:rPr lang="tk-TM" sz="3600" dirty="0" smtClean="0">
                <a:solidFill>
                  <a:schemeClr val="accent1">
                    <a:lumMod val="50000"/>
                  </a:schemeClr>
                </a:solidFill>
              </a:rPr>
              <a:t>statiki garşylyk momentiniň ululygynyň üytgemegi rotoryň aýlaw ýygylygynyň üytgemegine getirýär.</a:t>
            </a:r>
          </a:p>
          <a:p>
            <a:r>
              <a:rPr lang="tk-TM" sz="3600" dirty="0" smtClean="0">
                <a:solidFill>
                  <a:schemeClr val="accent1">
                    <a:lumMod val="50000"/>
                  </a:schemeClr>
                </a:solidFill>
              </a:rPr>
              <a:t>Asinhron maşyn dwigatel hökmünde ulanylýan wagtynda rotoryň bir minudyň dowamynda ýerine ýetirýän n</a:t>
            </a:r>
            <a:r>
              <a:rPr lang="tk-TM" sz="2000" dirty="0" smtClean="0">
                <a:solidFill>
                  <a:schemeClr val="accent1">
                    <a:lumMod val="50000"/>
                  </a:schemeClr>
                </a:solidFill>
              </a:rPr>
              <a:t>2</a:t>
            </a:r>
            <a:r>
              <a:rPr lang="tk-TM" sz="3600" dirty="0" smtClean="0">
                <a:solidFill>
                  <a:schemeClr val="accent1">
                    <a:lumMod val="50000"/>
                  </a:schemeClr>
                </a:solidFill>
              </a:rPr>
              <a:t> aýlaw ýygylygy, aýlanýan magnit meýdanynyň şol wagt aralygynda ýerine ýetirýän n</a:t>
            </a:r>
            <a:r>
              <a:rPr lang="tk-TM" sz="2000" dirty="0" smtClean="0">
                <a:solidFill>
                  <a:schemeClr val="accent1">
                    <a:lumMod val="50000"/>
                  </a:schemeClr>
                </a:solidFill>
              </a:rPr>
              <a:t>1</a:t>
            </a:r>
            <a:r>
              <a:rPr lang="tk-TM" sz="3600" dirty="0" smtClean="0">
                <a:solidFill>
                  <a:schemeClr val="accent1">
                    <a:lumMod val="50000"/>
                  </a:schemeClr>
                </a:solidFill>
              </a:rPr>
              <a:t> aýlaw ýygylygyndan mydama kiçidir (n</a:t>
            </a:r>
            <a:r>
              <a:rPr lang="tk-TM" sz="2400" dirty="0" smtClean="0">
                <a:solidFill>
                  <a:schemeClr val="accent1">
                    <a:lumMod val="50000"/>
                  </a:schemeClr>
                </a:solidFill>
              </a:rPr>
              <a:t>2</a:t>
            </a:r>
            <a:r>
              <a:rPr lang="tk-TM" sz="3600" dirty="0" smtClean="0">
                <a:solidFill>
                  <a:schemeClr val="accent1">
                    <a:lumMod val="50000"/>
                  </a:schemeClr>
                </a:solidFill>
              </a:rPr>
              <a:t>&lt;n</a:t>
            </a:r>
            <a:r>
              <a:rPr lang="tk-TM" sz="2400" dirty="0" smtClean="0">
                <a:solidFill>
                  <a:schemeClr val="accent1">
                    <a:lumMod val="50000"/>
                  </a:schemeClr>
                </a:solidFill>
              </a:rPr>
              <a:t>1</a:t>
            </a:r>
            <a:r>
              <a:rPr lang="tk-TM" sz="3600" dirty="0" smtClean="0">
                <a:solidFill>
                  <a:schemeClr val="accent1">
                    <a:lumMod val="50000"/>
                  </a:schemeClr>
                </a:solidFill>
              </a:rPr>
              <a:t>).</a:t>
            </a:r>
            <a:endParaRPr lang="tk-TM" sz="3600" dirty="0">
              <a:solidFill>
                <a:schemeClr val="accent1">
                  <a:lumMod val="50000"/>
                </a:schemeClr>
              </a:solidFill>
            </a:endParaRPr>
          </a:p>
        </p:txBody>
      </p:sp>
    </p:spTree>
    <p:extLst>
      <p:ext uri="{BB962C8B-B14F-4D97-AF65-F5344CB8AC3E}">
        <p14:creationId xmlns:p14="http://schemas.microsoft.com/office/powerpoint/2010/main" val="378884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chemeClr val="accent1">
                    <a:lumMod val="50000"/>
                  </a:schemeClr>
                </a:solidFill>
              </a:rPr>
              <a:t>Şol sebäpli bu dwigatellere asinhron (ýagny sinhron däl ýa-da deň aýlaw ýygylyksyz  dwigateller) diýlip at berilýär. Rotoryň aýlaw ýygylygynyň statoryň magnit meýdanynyň aýlaw ýygylygyndan näderejede yza galýandygyny görkezýän ululyga typma koeffisiýenti diýilýär. Ol s harpy bilen belgilenýär we aşakdaky görnüşde kesgitlenýär:</a:t>
            </a:r>
          </a:p>
          <a:p>
            <a:r>
              <a:rPr lang="en-US" sz="3600" dirty="0" smtClean="0">
                <a:solidFill>
                  <a:schemeClr val="accent1">
                    <a:lumMod val="50000"/>
                  </a:schemeClr>
                </a:solidFill>
              </a:rPr>
              <a:t>                     		                     </a:t>
            </a:r>
            <a:r>
              <a:rPr lang="tk-TM" sz="3600" dirty="0" smtClean="0">
                <a:solidFill>
                  <a:schemeClr val="accent1">
                    <a:lumMod val="50000"/>
                  </a:schemeClr>
                </a:solidFill>
              </a:rPr>
              <a:t>                </a:t>
            </a:r>
            <a:r>
              <a:rPr lang="en-US" sz="3600" dirty="0" smtClean="0">
                <a:solidFill>
                  <a:schemeClr val="accent1">
                    <a:lumMod val="50000"/>
                  </a:schemeClr>
                </a:solidFill>
              </a:rPr>
              <a:t>(2.63)</a:t>
            </a:r>
          </a:p>
          <a:p>
            <a:r>
              <a:rPr lang="en-US" sz="3600" dirty="0" smtClean="0">
                <a:solidFill>
                  <a:schemeClr val="accent1">
                    <a:lumMod val="50000"/>
                  </a:schemeClr>
                </a:solidFill>
              </a:rPr>
              <a:t>Bu </a:t>
            </a:r>
            <a:r>
              <a:rPr lang="tk-TM" sz="3600" dirty="0" smtClean="0">
                <a:solidFill>
                  <a:schemeClr val="accent1">
                    <a:lumMod val="50000"/>
                  </a:schemeClr>
                </a:solidFill>
              </a:rPr>
              <a:t>ýerden aşakdaky baglanyşygy hem alyp bileris</a:t>
            </a:r>
            <a:r>
              <a:rPr lang="en-US" sz="3600" dirty="0" smtClean="0">
                <a:solidFill>
                  <a:schemeClr val="accent1">
                    <a:lumMod val="50000"/>
                  </a:schemeClr>
                </a:solidFill>
              </a:rPr>
              <a:t>:</a:t>
            </a:r>
          </a:p>
          <a:p>
            <a:pPr marL="0" indent="0">
              <a:buNone/>
            </a:pPr>
            <a:r>
              <a:rPr lang="en-US" sz="3600" dirty="0" smtClean="0">
                <a:solidFill>
                  <a:schemeClr val="accent1">
                    <a:lumMod val="50000"/>
                  </a:schemeClr>
                </a:solidFill>
              </a:rPr>
              <a:t> </a:t>
            </a:r>
            <a:r>
              <a:rPr lang="tk-TM" sz="3600" dirty="0" smtClean="0">
                <a:solidFill>
                  <a:schemeClr val="accent1">
                    <a:lumMod val="50000"/>
                  </a:schemeClr>
                </a:solidFill>
              </a:rPr>
              <a:t>    </a:t>
            </a:r>
            <a:r>
              <a:rPr lang="en-US" sz="3600" dirty="0" smtClean="0">
                <a:solidFill>
                  <a:schemeClr val="accent1">
                    <a:lumMod val="50000"/>
                  </a:schemeClr>
                </a:solidFill>
              </a:rPr>
              <a:t>             		                 </a:t>
            </a:r>
            <a:r>
              <a:rPr lang="tk-TM" sz="3600" dirty="0" smtClean="0">
                <a:solidFill>
                  <a:schemeClr val="accent1">
                    <a:lumMod val="50000"/>
                  </a:schemeClr>
                </a:solidFill>
              </a:rPr>
              <a:t>                   </a:t>
            </a:r>
            <a:r>
              <a:rPr lang="en-US" sz="3600" dirty="0" smtClean="0">
                <a:solidFill>
                  <a:schemeClr val="accent1">
                    <a:lumMod val="50000"/>
                  </a:schemeClr>
                </a:solidFill>
              </a:rPr>
              <a:t> (2.64)</a:t>
            </a:r>
            <a:endParaRPr lang="tk-TM" sz="3600" dirty="0" smtClean="0">
              <a:solidFill>
                <a:schemeClr val="accent1">
                  <a:lumMod val="50000"/>
                </a:schemeClr>
              </a:solidFill>
            </a:endParaRPr>
          </a:p>
          <a:p>
            <a:pPr marL="0" indent="0">
              <a:buNone/>
            </a:pPr>
            <a:endParaRPr lang="en-US" sz="3600" dirty="0" smtClean="0">
              <a:solidFill>
                <a:schemeClr val="accent1">
                  <a:lumMod val="50000"/>
                </a:schemeClr>
              </a:solidFill>
            </a:endParaRPr>
          </a:p>
          <a:p>
            <a:r>
              <a:rPr lang="tk-TM" sz="3600" dirty="0" smtClean="0">
                <a:solidFill>
                  <a:schemeClr val="accent1">
                    <a:lumMod val="50000"/>
                  </a:schemeClr>
                </a:solidFill>
              </a:rPr>
              <a:t>Rotoryň aýlaw ýygylygynyň n</a:t>
            </a:r>
            <a:r>
              <a:rPr lang="tk-TM" sz="2400" dirty="0" smtClean="0">
                <a:solidFill>
                  <a:schemeClr val="accent1">
                    <a:lumMod val="50000"/>
                  </a:schemeClr>
                </a:solidFill>
              </a:rPr>
              <a:t>2</a:t>
            </a:r>
            <a:r>
              <a:rPr lang="tk-TM" sz="3600" dirty="0" smtClean="0">
                <a:solidFill>
                  <a:schemeClr val="accent1">
                    <a:lumMod val="50000"/>
                  </a:schemeClr>
                </a:solidFill>
              </a:rPr>
              <a:t>=0÷n</a:t>
            </a:r>
            <a:r>
              <a:rPr lang="tk-TM" sz="2400" dirty="0" smtClean="0">
                <a:solidFill>
                  <a:schemeClr val="accent1">
                    <a:lumMod val="50000"/>
                  </a:schemeClr>
                </a:solidFill>
              </a:rPr>
              <a:t>1</a:t>
            </a:r>
            <a:r>
              <a:rPr lang="tk-TM" sz="3600" dirty="0" smtClean="0">
                <a:solidFill>
                  <a:schemeClr val="accent1">
                    <a:lumMod val="50000"/>
                  </a:schemeClr>
                </a:solidFill>
              </a:rPr>
              <a:t> aralykda üýtgäp bilýändigi sebäpli, typma koeffisiýentiniň ululygy s=1÷0 aralykda üýtgeý</a:t>
            </a:r>
            <a:r>
              <a:rPr lang="en-US" sz="3600" dirty="0" err="1" smtClean="0">
                <a:solidFill>
                  <a:schemeClr val="accent1">
                    <a:lumMod val="50000"/>
                  </a:schemeClr>
                </a:solidFill>
              </a:rPr>
              <a:t>är</a:t>
            </a:r>
            <a:r>
              <a:rPr lang="en-US" sz="3600" dirty="0" smtClean="0">
                <a:solidFill>
                  <a:schemeClr val="accent1">
                    <a:lumMod val="50000"/>
                  </a:schemeClr>
                </a:solidFill>
              </a:rPr>
              <a:t>.</a:t>
            </a:r>
            <a:endParaRPr lang="ru-RU" sz="3600" dirty="0">
              <a:solidFill>
                <a:schemeClr val="accent1">
                  <a:lumMod val="50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0203" y="2916232"/>
            <a:ext cx="1535340" cy="102553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6405" y="4272220"/>
            <a:ext cx="2388508" cy="651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1232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chemeClr val="accent1">
                    <a:lumMod val="50000"/>
                  </a:schemeClr>
                </a:solidFill>
              </a:rPr>
              <a:t>Asinhron dwigateliň gurluşy.</a:t>
            </a:r>
          </a:p>
          <a:p>
            <a:r>
              <a:rPr lang="tk-TM" sz="3600" dirty="0" smtClean="0">
                <a:solidFill>
                  <a:schemeClr val="accent1">
                    <a:lumMod val="50000"/>
                  </a:schemeClr>
                </a:solidFill>
              </a:rPr>
              <a:t>Asinhron dwigateller praktikada ulanylýan dwigatelleriň beýleki görnüşlerine garanyňda öz gurluşy boýunça ýönekeýligi, mehaniki taýdan berkligi we ykdysady taýdan amatlylygy bilen tapawutlanýar. Ol edil beýleki elektrik maşynlary ýaly statordan we rotordan ybaratdyr (2.48-nji surat). </a:t>
            </a:r>
          </a:p>
          <a:p>
            <a:endParaRPr lang="tk-TM" sz="3600" dirty="0">
              <a:solidFill>
                <a:schemeClr val="accent1">
                  <a:lumMod val="50000"/>
                </a:schemeClr>
              </a:solidFill>
            </a:endParaRPr>
          </a:p>
        </p:txBody>
      </p:sp>
      <p:pic>
        <p:nvPicPr>
          <p:cNvPr id="4" name="Рисунок 3"/>
          <p:cNvPicPr>
            <a:picLocks noChangeAspect="1"/>
          </p:cNvPicPr>
          <p:nvPr/>
        </p:nvPicPr>
        <p:blipFill>
          <a:blip r:embed="rId2"/>
          <a:stretch>
            <a:fillRect/>
          </a:stretch>
        </p:blipFill>
        <p:spPr>
          <a:xfrm>
            <a:off x="1359143" y="3187833"/>
            <a:ext cx="9473714" cy="3529424"/>
          </a:xfrm>
          <a:prstGeom prst="rect">
            <a:avLst/>
          </a:prstGeom>
        </p:spPr>
      </p:pic>
    </p:spTree>
    <p:extLst>
      <p:ext uri="{BB962C8B-B14F-4D97-AF65-F5344CB8AC3E}">
        <p14:creationId xmlns:p14="http://schemas.microsoft.com/office/powerpoint/2010/main" val="954471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 y="0"/>
            <a:ext cx="5916004" cy="2569029"/>
          </a:xfrm>
          <a:prstGeom prst="rect">
            <a:avLst/>
          </a:prstGeom>
        </p:spPr>
      </p:pic>
      <p:pic>
        <p:nvPicPr>
          <p:cNvPr id="5" name="Рисунок 4"/>
          <p:cNvPicPr>
            <a:picLocks noChangeAspect="1"/>
          </p:cNvPicPr>
          <p:nvPr/>
        </p:nvPicPr>
        <p:blipFill>
          <a:blip r:embed="rId2"/>
          <a:stretch>
            <a:fillRect/>
          </a:stretch>
        </p:blipFill>
        <p:spPr>
          <a:xfrm>
            <a:off x="6019314" y="0"/>
            <a:ext cx="6172686" cy="2680493"/>
          </a:xfrm>
          <a:prstGeom prst="rect">
            <a:avLst/>
          </a:prstGeom>
        </p:spPr>
      </p:pic>
      <p:sp>
        <p:nvSpPr>
          <p:cNvPr id="6" name="Прямоугольник 5"/>
          <p:cNvSpPr/>
          <p:nvPr/>
        </p:nvSpPr>
        <p:spPr>
          <a:xfrm>
            <a:off x="203201" y="2680493"/>
            <a:ext cx="11988799" cy="4031873"/>
          </a:xfrm>
          <a:prstGeom prst="rect">
            <a:avLst/>
          </a:prstGeom>
        </p:spPr>
        <p:txBody>
          <a:bodyPr wrap="square">
            <a:spAutoFit/>
          </a:bodyPr>
          <a:lstStyle/>
          <a:p>
            <a:r>
              <a:rPr lang="tk-TM" sz="3200" dirty="0" smtClean="0">
                <a:solidFill>
                  <a:srgbClr val="7030A0"/>
                </a:solidFill>
              </a:rPr>
              <a:t>Üçfazaly üýtgeýän toguň elektrik energiýasyny üç sany hereketsiz sarymyň kömegi arkaly aýlanýan magnit meýdanynyň energiýasyna öwürýän stator çoýundan, polatdan ýa-da alýuminden ýasalan korpusdan 3 we 10, ýukajyk polat plastinkalardan ýygnalan magnitgeçiriji silindirden 9 we onuň iç ýüzinde oýulyp ýasalan pazlardan 4 hem-de olaryň içinde ýerleşdirilen oklary töwerek boýunça biri-birine görä deň aralyga süýşürilen üç sany hereketsiz 1 faza sarymlardan ybaratdyr. </a:t>
            </a:r>
            <a:endParaRPr lang="tk-TM" sz="3200" dirty="0">
              <a:solidFill>
                <a:srgbClr val="7030A0"/>
              </a:solidFill>
            </a:endParaRPr>
          </a:p>
        </p:txBody>
      </p:sp>
    </p:spTree>
    <p:extLst>
      <p:ext uri="{BB962C8B-B14F-4D97-AF65-F5344CB8AC3E}">
        <p14:creationId xmlns:p14="http://schemas.microsoft.com/office/powerpoint/2010/main" val="27379228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385</Words>
  <Application>Microsoft Office PowerPoint</Application>
  <PresentationFormat>Широкоэкранный</PresentationFormat>
  <Paragraphs>18</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Asinhron  elektrodwigateller.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Asinhron  elektrodwigateller</dc:title>
  <dc:creator>Lenovo</dc:creator>
  <cp:lastModifiedBy>Lenovo</cp:lastModifiedBy>
  <cp:revision>12</cp:revision>
  <dcterms:created xsi:type="dcterms:W3CDTF">2020-02-01T06:20:37Z</dcterms:created>
  <dcterms:modified xsi:type="dcterms:W3CDTF">2020-02-05T06:53:35Z</dcterms:modified>
</cp:coreProperties>
</file>