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6E20333-BC42-48EF-AFF2-ADB6922A598C}" type="datetimeFigureOut">
              <a:rPr lang="ru-RU" smtClean="0"/>
              <a:t>вт 03.11.20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238684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E20333-BC42-48EF-AFF2-ADB6922A598C}" type="datetimeFigureOut">
              <a:rPr lang="ru-RU" smtClean="0"/>
              <a:t>вт 03.11.20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279416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E20333-BC42-48EF-AFF2-ADB6922A598C}" type="datetimeFigureOut">
              <a:rPr lang="ru-RU" smtClean="0"/>
              <a:t>вт 03.11.20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1A7236-FEB1-42C1-A520-7ED144BD4A55}"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90777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E20333-BC42-48EF-AFF2-ADB6922A598C}" type="datetimeFigureOut">
              <a:rPr lang="ru-RU" smtClean="0"/>
              <a:t>вт 03.11.20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424593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E20333-BC42-48EF-AFF2-ADB6922A598C}" type="datetimeFigureOut">
              <a:rPr lang="ru-RU" smtClean="0"/>
              <a:t>вт 03.11.20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1A7236-FEB1-42C1-A520-7ED144BD4A55}"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8519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E20333-BC42-48EF-AFF2-ADB6922A598C}" type="datetimeFigureOut">
              <a:rPr lang="ru-RU" smtClean="0"/>
              <a:t>вт 03.11.20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180333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6E20333-BC42-48EF-AFF2-ADB6922A598C}" type="datetimeFigureOut">
              <a:rPr lang="ru-RU" smtClean="0"/>
              <a:t>вт 03.11.20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1519856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6E20333-BC42-48EF-AFF2-ADB6922A598C}" type="datetimeFigureOut">
              <a:rPr lang="ru-RU" smtClean="0"/>
              <a:t>вт 03.11.20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100701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6E20333-BC42-48EF-AFF2-ADB6922A598C}" type="datetimeFigureOut">
              <a:rPr lang="ru-RU" smtClean="0"/>
              <a:t>вт 03.11.20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165105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E20333-BC42-48EF-AFF2-ADB6922A598C}" type="datetimeFigureOut">
              <a:rPr lang="ru-RU" smtClean="0"/>
              <a:t>вт 03.11.20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392181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6E20333-BC42-48EF-AFF2-ADB6922A598C}" type="datetimeFigureOut">
              <a:rPr lang="ru-RU" smtClean="0"/>
              <a:t>вт 03.11.20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372414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6E20333-BC42-48EF-AFF2-ADB6922A598C}" type="datetimeFigureOut">
              <a:rPr lang="ru-RU" smtClean="0"/>
              <a:t>вт 03.11.20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51567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6E20333-BC42-48EF-AFF2-ADB6922A598C}" type="datetimeFigureOut">
              <a:rPr lang="ru-RU" smtClean="0"/>
              <a:t>вт 03.11.20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254055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20333-BC42-48EF-AFF2-ADB6922A598C}" type="datetimeFigureOut">
              <a:rPr lang="ru-RU" smtClean="0"/>
              <a:t>вт 03.11.20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57465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6E20333-BC42-48EF-AFF2-ADB6922A598C}" type="datetimeFigureOut">
              <a:rPr lang="ru-RU" smtClean="0"/>
              <a:t>вт 03.11.20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82651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6E20333-BC42-48EF-AFF2-ADB6922A598C}" type="datetimeFigureOut">
              <a:rPr lang="ru-RU" smtClean="0"/>
              <a:t>вт 03.11.20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1A7236-FEB1-42C1-A520-7ED144BD4A55}" type="slidenum">
              <a:rPr lang="ru-RU" smtClean="0"/>
              <a:t>‹#›</a:t>
            </a:fld>
            <a:endParaRPr lang="ru-RU"/>
          </a:p>
        </p:txBody>
      </p:sp>
    </p:spTree>
    <p:extLst>
      <p:ext uri="{BB962C8B-B14F-4D97-AF65-F5344CB8AC3E}">
        <p14:creationId xmlns:p14="http://schemas.microsoft.com/office/powerpoint/2010/main" val="47269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E20333-BC42-48EF-AFF2-ADB6922A598C}" type="datetimeFigureOut">
              <a:rPr lang="ru-RU" smtClean="0"/>
              <a:t>вт 03.11.20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1A7236-FEB1-42C1-A520-7ED144BD4A55}" type="slidenum">
              <a:rPr lang="ru-RU" smtClean="0"/>
              <a:t>‹#›</a:t>
            </a:fld>
            <a:endParaRPr lang="ru-RU"/>
          </a:p>
        </p:txBody>
      </p:sp>
    </p:spTree>
    <p:extLst>
      <p:ext uri="{BB962C8B-B14F-4D97-AF65-F5344CB8AC3E}">
        <p14:creationId xmlns:p14="http://schemas.microsoft.com/office/powerpoint/2010/main" val="86222202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5CF9D2-1733-4067-A578-F6F065B10FA4}"/>
              </a:ext>
            </a:extLst>
          </p:cNvPr>
          <p:cNvSpPr>
            <a:spLocks noGrp="1"/>
          </p:cNvSpPr>
          <p:nvPr>
            <p:ph type="title"/>
          </p:nvPr>
        </p:nvSpPr>
        <p:spPr>
          <a:xfrm>
            <a:off x="677334" y="609600"/>
            <a:ext cx="9117830" cy="1320800"/>
          </a:xfrm>
        </p:spPr>
        <p:txBody>
          <a:bodyPr>
            <a:normAutofit fontScale="90000"/>
          </a:bodyPr>
          <a:lstStyle/>
          <a:p>
            <a:pPr algn="ctr"/>
            <a:r>
              <a:rPr lang="tk-TM" sz="4000" b="1" dirty="0">
                <a:solidFill>
                  <a:schemeClr val="tx1"/>
                </a:solidFill>
                <a:latin typeface="Times New Roman" panose="02020603050405020304" pitchFamily="18" charset="0"/>
                <a:cs typeface="Times New Roman" panose="02020603050405020304" pitchFamily="18" charset="0"/>
              </a:rPr>
              <a:t>Tema: </a:t>
            </a:r>
            <a:r>
              <a:rPr lang="ru-RU" sz="4000" b="1" dirty="0" err="1">
                <a:solidFill>
                  <a:schemeClr val="tx1"/>
                </a:solidFill>
                <a:latin typeface="Times New Roman" panose="02020603050405020304" pitchFamily="18" charset="0"/>
                <a:cs typeface="Times New Roman" panose="02020603050405020304" pitchFamily="18" charset="0"/>
              </a:rPr>
              <a:t>Taslama</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çýzgynyň</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geçirilişi</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Taslama</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uzynlygynyň</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beýan</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edilişi</a:t>
            </a:r>
            <a:br>
              <a:rPr lang="ru-RU" dirty="0"/>
            </a:br>
            <a:endParaRPr lang="ru-RU" dirty="0"/>
          </a:p>
        </p:txBody>
      </p:sp>
      <p:sp>
        <p:nvSpPr>
          <p:cNvPr id="3" name="Объект 2">
            <a:extLst>
              <a:ext uri="{FF2B5EF4-FFF2-40B4-BE49-F238E27FC236}">
                <a16:creationId xmlns:a16="http://schemas.microsoft.com/office/drawing/2014/main" id="{021AF118-914D-44F4-BD83-F429AEB6A3B4}"/>
              </a:ext>
            </a:extLst>
          </p:cNvPr>
          <p:cNvSpPr>
            <a:spLocks noGrp="1"/>
          </p:cNvSpPr>
          <p:nvPr>
            <p:ph idx="1"/>
          </p:nvPr>
        </p:nvSpPr>
        <p:spPr>
          <a:xfrm>
            <a:off x="677334" y="2160589"/>
            <a:ext cx="9685866" cy="4087811"/>
          </a:xfrm>
        </p:spPr>
        <p:txBody>
          <a:bodyPr/>
          <a:lstStyle/>
          <a:p>
            <a:r>
              <a:rPr lang="tk-TM" sz="3600" b="1" dirty="0">
                <a:latin typeface="Times New Roman" panose="02020603050405020304" pitchFamily="18" charset="0"/>
                <a:cs typeface="Times New Roman" panose="02020603050405020304" pitchFamily="18" charset="0"/>
              </a:rPr>
              <a:t>Sapagyň meýilnamasy:</a:t>
            </a:r>
          </a:p>
          <a:p>
            <a:r>
              <a:rPr lang="hr-HR" sz="3600" b="1" dirty="0">
                <a:latin typeface="Times New Roman" panose="02020603050405020304" pitchFamily="18" charset="0"/>
                <a:cs typeface="Times New Roman" panose="02020603050405020304" pitchFamily="18" charset="0"/>
              </a:rPr>
              <a:t>1</a:t>
            </a:r>
            <a:r>
              <a:rPr lang="tk-TM" sz="3600" b="1" dirty="0">
                <a:latin typeface="Times New Roman" panose="02020603050405020304" pitchFamily="18" charset="0"/>
                <a:cs typeface="Times New Roman" panose="02020603050405020304" pitchFamily="18" charset="0"/>
              </a:rPr>
              <a:t>.</a:t>
            </a:r>
            <a:r>
              <a:rPr lang="ru-RU" sz="3600" b="1" dirty="0" err="1">
                <a:latin typeface="Times New Roman" panose="02020603050405020304" pitchFamily="18" charset="0"/>
                <a:cs typeface="Times New Roman" panose="02020603050405020304" pitchFamily="18" charset="0"/>
              </a:rPr>
              <a:t>Uzynlygyna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kesiş</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şekliniň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taslama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çyzgysynyň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esasy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talaplary</a:t>
            </a:r>
            <a:r>
              <a:rPr lang="ru-RU" sz="3600" b="1"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r>
              <a:rPr lang="hr-HR" sz="3600" b="1" dirty="0">
                <a:latin typeface="Times New Roman" panose="02020603050405020304" pitchFamily="18" charset="0"/>
                <a:cs typeface="Times New Roman" panose="02020603050405020304" pitchFamily="18" charset="0"/>
              </a:rPr>
              <a:t>2. Taslama çyzygyny geçirilişiniň görnüşleri.</a:t>
            </a:r>
            <a:endParaRPr lang="ru-RU" sz="3600" dirty="0">
              <a:latin typeface="Times New Roman" panose="02020603050405020304" pitchFamily="18" charset="0"/>
              <a:cs typeface="Times New Roman" panose="02020603050405020304" pitchFamily="18" charset="0"/>
            </a:endParaRPr>
          </a:p>
          <a:p>
            <a:r>
              <a:rPr lang="ru-RU" sz="3600" b="1" dirty="0">
                <a:latin typeface="Times New Roman" panose="02020603050405020304" pitchFamily="18" charset="0"/>
                <a:cs typeface="Times New Roman" panose="02020603050405020304" pitchFamily="18" charset="0"/>
              </a:rPr>
              <a:t>3. </a:t>
            </a:r>
            <a:r>
              <a:rPr lang="ru-RU" sz="3600" b="1" dirty="0" err="1">
                <a:latin typeface="Times New Roman" panose="02020603050405020304" pitchFamily="18" charset="0"/>
                <a:cs typeface="Times New Roman" panose="02020603050405020304" pitchFamily="18" charset="0"/>
              </a:rPr>
              <a:t>Taslama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çyzygyny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beýan</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edilişi</a:t>
            </a:r>
            <a:r>
              <a:rPr lang="ru-RU" sz="3600" b="1"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76285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834" y="0"/>
            <a:ext cx="10219266" cy="647700"/>
          </a:xfrm>
        </p:spPr>
        <p:txBody>
          <a:bodyPr/>
          <a:lstStyle/>
          <a:p>
            <a:pPr algn="ctr"/>
            <a:r>
              <a:rPr lang="sq-AL" b="1" dirty="0">
                <a:solidFill>
                  <a:srgbClr val="FFFF00"/>
                </a:solidFill>
                <a:latin typeface="Times New Roman" panose="02020603050405020304" pitchFamily="18" charset="0"/>
                <a:cs typeface="Times New Roman" panose="02020603050405020304" pitchFamily="18" charset="0"/>
              </a:rPr>
              <a:t>Uzaboýuna profilinde esasy şertli belgileri:</a:t>
            </a:r>
            <a:endParaRPr lang="ru-RU" dirty="0">
              <a:solidFill>
                <a:srgbClr val="FFFF00"/>
              </a:solidFill>
              <a:latin typeface="Times New Roman" panose="02020603050405020304" pitchFamily="18" charset="0"/>
              <a:cs typeface="Times New Roman" panose="02020603050405020304" pitchFamily="18" charset="0"/>
            </a:endParaRPr>
          </a:p>
        </p:txBody>
      </p:sp>
      <p:pic>
        <p:nvPicPr>
          <p:cNvPr id="3074" name="Рисунок 2" descr="C:\Documents and Settings\User.HOME-BDFFC8D136\Мои документы\Мои рисунки\Изображение\Изображение 048.jpg"/>
          <p:cNvPicPr>
            <a:picLocks noChangeArrowheads="1"/>
          </p:cNvPicPr>
          <p:nvPr/>
        </p:nvPicPr>
        <p:blipFill>
          <a:blip r:embed="rId2">
            <a:biLevel thresh="7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95300" y="876300"/>
            <a:ext cx="89662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758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279400" y="342900"/>
            <a:ext cx="10312400" cy="6375400"/>
          </a:xfrm>
        </p:spPr>
        <p:txBody>
          <a:bodyPr>
            <a:normAutofit/>
          </a:bodyPr>
          <a:lstStyle/>
          <a:p>
            <a:r>
              <a:rPr lang="sq-AL" sz="2400" b="1" dirty="0">
                <a:latin typeface="Times New Roman" panose="02020603050405020304" pitchFamily="18" charset="0"/>
                <a:cs typeface="Times New Roman" panose="02020603050405020304" pitchFamily="18" charset="0"/>
              </a:rPr>
              <a:t>1-dikleýin egrilikler (a-aşaklaýan güberçek egrilik;</a:t>
            </a:r>
            <a:r>
              <a:rPr lang="cs-CZ" sz="2400" b="1" dirty="0">
                <a:latin typeface="Times New Roman" panose="02020603050405020304" pitchFamily="18" charset="0"/>
                <a:cs typeface="Times New Roman" panose="02020603050405020304" pitchFamily="18" charset="0"/>
              </a:rPr>
              <a:t> b-ýokarlanýan oýukluk egrilik ç- aşaklaýan güberçek egrilikden oýukluk egrilige geçmegi</a:t>
            </a:r>
            <a:r>
              <a:rPr lang="sq-AL"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sq-AL" sz="2400" b="1" dirty="0">
                <a:latin typeface="Times New Roman" panose="02020603050405020304" pitchFamily="18" charset="0"/>
                <a:cs typeface="Times New Roman" panose="02020603050405020304" pitchFamily="18" charset="0"/>
              </a:rPr>
              <a:t> 2- 537,211 belentlik bellikli 7-nji reper; </a:t>
            </a:r>
            <a:endParaRPr lang="en-US" sz="2400" b="1" dirty="0">
              <a:latin typeface="Times New Roman" panose="02020603050405020304" pitchFamily="18" charset="0"/>
              <a:cs typeface="Times New Roman" panose="02020603050405020304" pitchFamily="18" charset="0"/>
            </a:endParaRPr>
          </a:p>
          <a:p>
            <a:r>
              <a:rPr lang="sq-AL" sz="2400" b="1" dirty="0">
                <a:latin typeface="Times New Roman" panose="02020603050405020304" pitchFamily="18" charset="0"/>
                <a:cs typeface="Times New Roman" panose="02020603050405020304" pitchFamily="18" charset="0"/>
              </a:rPr>
              <a:t>3- ýoly sowmak: (a- çepe, piketiň başynda 98m-de II</a:t>
            </a:r>
            <a:r>
              <a:rPr lang="cs-CZ" sz="2400" b="1" dirty="0">
                <a:latin typeface="Times New Roman" panose="02020603050405020304" pitchFamily="18" charset="0"/>
                <a:cs typeface="Times New Roman" panose="02020603050405020304" pitchFamily="18" charset="0"/>
              </a:rPr>
              <a:t>-</a:t>
            </a:r>
            <a:r>
              <a:rPr lang="sq-AL" sz="2400" b="1" dirty="0">
                <a:latin typeface="Times New Roman" panose="02020603050405020304" pitchFamily="18" charset="0"/>
                <a:cs typeface="Times New Roman" panose="02020603050405020304" pitchFamily="18" charset="0"/>
              </a:rPr>
              <a:t>a taslama görnüşi boýunça; b- piketiň başynda 60m-de başka ýol bilen kesişmesi); </a:t>
            </a:r>
            <a:endParaRPr lang="en-US" sz="2400" b="1" dirty="0">
              <a:latin typeface="Times New Roman" panose="02020603050405020304" pitchFamily="18" charset="0"/>
              <a:cs typeface="Times New Roman" panose="02020603050405020304" pitchFamily="18" charset="0"/>
            </a:endParaRPr>
          </a:p>
          <a:p>
            <a:r>
              <a:rPr lang="sq-AL" sz="2400" b="1" dirty="0">
                <a:latin typeface="Times New Roman" panose="02020603050405020304" pitchFamily="18" charset="0"/>
                <a:cs typeface="Times New Roman" panose="02020603050405020304" pitchFamily="18" charset="0"/>
              </a:rPr>
              <a:t>4- demirýol geçelgesi (a- goralmaýan geçelge, piketiň başynda 27m); </a:t>
            </a:r>
            <a:endParaRPr lang="en-US" sz="2400" b="1" dirty="0">
              <a:latin typeface="Times New Roman" panose="02020603050405020304" pitchFamily="18" charset="0"/>
              <a:cs typeface="Times New Roman" panose="02020603050405020304" pitchFamily="18" charset="0"/>
            </a:endParaRPr>
          </a:p>
          <a:p>
            <a:pPr marL="0" indent="0">
              <a:buNone/>
            </a:pPr>
            <a:r>
              <a:rPr lang="sq-AL" sz="2400" b="1" dirty="0">
                <a:latin typeface="Times New Roman" panose="02020603050405020304" pitchFamily="18" charset="0"/>
                <a:cs typeface="Times New Roman" panose="02020603050405020304" pitchFamily="18" charset="0"/>
              </a:rPr>
              <a:t>b-goralýan geçelge; baýdajyklaryň aşagyndaky sanlar, geçelgäniň derejesini aňladýar);</a:t>
            </a:r>
            <a:endParaRPr lang="en-US" sz="2400" b="1" dirty="0">
              <a:latin typeface="Times New Roman" panose="02020603050405020304" pitchFamily="18" charset="0"/>
              <a:cs typeface="Times New Roman" panose="02020603050405020304" pitchFamily="18" charset="0"/>
            </a:endParaRPr>
          </a:p>
          <a:p>
            <a:r>
              <a:rPr lang="sq-AL" sz="2400" b="1" dirty="0">
                <a:latin typeface="Times New Roman" panose="02020603050405020304" pitchFamily="18" charset="0"/>
                <a:cs typeface="Times New Roman" panose="02020603050405020304" pitchFamily="18" charset="0"/>
              </a:rPr>
              <a:t>  5- kilometriň şertli belligi; </a:t>
            </a:r>
            <a:endParaRPr lang="en-US" sz="2400" b="1" dirty="0">
              <a:latin typeface="Times New Roman" panose="02020603050405020304" pitchFamily="18" charset="0"/>
              <a:cs typeface="Times New Roman" panose="02020603050405020304" pitchFamily="18" charset="0"/>
            </a:endParaRPr>
          </a:p>
          <a:p>
            <a:r>
              <a:rPr lang="sq-AL" sz="2400" b="1" dirty="0">
                <a:latin typeface="Times New Roman" panose="02020603050405020304" pitchFamily="18" charset="0"/>
                <a:cs typeface="Times New Roman" panose="02020603050405020304" pitchFamily="18" charset="0"/>
              </a:rPr>
              <a:t>6- köprüler we turbalar (a- demirbeton köpri ýa-da ýolgeçelgesi; b- diametri 1,5m-lik tegelek turba; ç- gönüburçly turba); </a:t>
            </a:r>
            <a:endParaRPr lang="en-US" sz="2400" b="1" dirty="0">
              <a:latin typeface="Times New Roman" panose="02020603050405020304" pitchFamily="18" charset="0"/>
              <a:cs typeface="Times New Roman" panose="02020603050405020304" pitchFamily="18" charset="0"/>
            </a:endParaRPr>
          </a:p>
          <a:p>
            <a:r>
              <a:rPr lang="sq-AL" sz="2400" b="1" dirty="0">
                <a:latin typeface="Times New Roman" panose="02020603050405020304" pitchFamily="18" charset="0"/>
                <a:cs typeface="Times New Roman" panose="02020603050405020304" pitchFamily="18" charset="0"/>
              </a:rPr>
              <a:t>7- suw ugrukdyryjy kanawalar; </a:t>
            </a:r>
            <a:endParaRPr lang="ru-RU" sz="2400" b="1" dirty="0">
              <a:latin typeface="Times New Roman" panose="02020603050405020304" pitchFamily="18" charset="0"/>
              <a:cs typeface="Times New Roman" panose="02020603050405020304" pitchFamily="18" charset="0"/>
            </a:endParaRPr>
          </a:p>
          <a:p>
            <a:r>
              <a:rPr lang="sq-AL" sz="2400" b="1" dirty="0">
                <a:latin typeface="Times New Roman" panose="02020603050405020304" pitchFamily="18" charset="0"/>
                <a:cs typeface="Times New Roman" panose="02020603050405020304" pitchFamily="18" charset="0"/>
              </a:rPr>
              <a:t>8-goşmaça nokatlaryň bellenşi; </a:t>
            </a:r>
            <a:endParaRPr lang="en-US" sz="2400" b="1" dirty="0">
              <a:latin typeface="Times New Roman" panose="02020603050405020304" pitchFamily="18" charset="0"/>
              <a:cs typeface="Times New Roman" panose="02020603050405020304" pitchFamily="18" charset="0"/>
            </a:endParaRPr>
          </a:p>
          <a:p>
            <a:r>
              <a:rPr lang="sq-AL" sz="2400" b="1" dirty="0">
                <a:latin typeface="Times New Roman" panose="02020603050405020304" pitchFamily="18" charset="0"/>
                <a:cs typeface="Times New Roman" panose="02020603050405020304" pitchFamily="18" charset="0"/>
              </a:rPr>
              <a:t>9-ikisimli aragatnaşyk liniýasy.</a:t>
            </a:r>
            <a:endParaRPr lang="ru-RU" sz="2400" b="1"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709889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431866" cy="685800"/>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3. </a:t>
            </a:r>
            <a:r>
              <a:rPr lang="ru-RU" b="1" dirty="0" err="1">
                <a:solidFill>
                  <a:srgbClr val="FFFF00"/>
                </a:solidFill>
                <a:latin typeface="Times New Roman" panose="02020603050405020304" pitchFamily="18" charset="0"/>
                <a:cs typeface="Times New Roman" panose="02020603050405020304" pitchFamily="18" charset="0"/>
              </a:rPr>
              <a:t>Taslama</a:t>
            </a:r>
            <a:r>
              <a:rPr lang="ru-RU" b="1" dirty="0">
                <a:solidFill>
                  <a:srgbClr val="FFFF00"/>
                </a:solidFill>
                <a:latin typeface="Times New Roman" panose="02020603050405020304" pitchFamily="18" charset="0"/>
                <a:cs typeface="Times New Roman" panose="02020603050405020304" pitchFamily="18" charset="0"/>
              </a:rPr>
              <a:t> </a:t>
            </a:r>
            <a:r>
              <a:rPr lang="ru-RU" b="1" dirty="0" err="1">
                <a:solidFill>
                  <a:srgbClr val="FFFF00"/>
                </a:solidFill>
                <a:latin typeface="Times New Roman" panose="02020603050405020304" pitchFamily="18" charset="0"/>
                <a:cs typeface="Times New Roman" panose="02020603050405020304" pitchFamily="18" charset="0"/>
              </a:rPr>
              <a:t>çyzygyny</a:t>
            </a:r>
            <a:r>
              <a:rPr lang="ru-RU" b="1" dirty="0">
                <a:solidFill>
                  <a:srgbClr val="FFFF00"/>
                </a:solidFill>
                <a:latin typeface="Times New Roman" panose="02020603050405020304" pitchFamily="18" charset="0"/>
                <a:cs typeface="Times New Roman" panose="02020603050405020304" pitchFamily="18" charset="0"/>
              </a:rPr>
              <a:t> </a:t>
            </a:r>
            <a:r>
              <a:rPr lang="ru-RU" b="1" dirty="0" err="1">
                <a:solidFill>
                  <a:srgbClr val="FFFF00"/>
                </a:solidFill>
                <a:latin typeface="Times New Roman" panose="02020603050405020304" pitchFamily="18" charset="0"/>
                <a:cs typeface="Times New Roman" panose="02020603050405020304" pitchFamily="18" charset="0"/>
              </a:rPr>
              <a:t>beýan</a:t>
            </a:r>
            <a:r>
              <a:rPr lang="ru-RU" b="1" dirty="0">
                <a:solidFill>
                  <a:srgbClr val="FFFF00"/>
                </a:solidFill>
                <a:latin typeface="Times New Roman" panose="02020603050405020304" pitchFamily="18" charset="0"/>
                <a:cs typeface="Times New Roman" panose="02020603050405020304" pitchFamily="18" charset="0"/>
              </a:rPr>
              <a:t> </a:t>
            </a:r>
            <a:r>
              <a:rPr lang="ru-RU" b="1" dirty="0" err="1">
                <a:solidFill>
                  <a:srgbClr val="FFFF00"/>
                </a:solidFill>
                <a:latin typeface="Times New Roman" panose="02020603050405020304" pitchFamily="18" charset="0"/>
                <a:cs typeface="Times New Roman" panose="02020603050405020304" pitchFamily="18" charset="0"/>
              </a:rPr>
              <a:t>edilişi</a:t>
            </a:r>
            <a:r>
              <a:rPr lang="ru-RU" b="1" dirty="0">
                <a:solidFill>
                  <a:srgbClr val="FFFF00"/>
                </a:solidFill>
                <a:latin typeface="Times New Roman" panose="02020603050405020304" pitchFamily="18" charset="0"/>
                <a:cs typeface="Times New Roman" panose="02020603050405020304" pitchFamily="18" charset="0"/>
              </a:rPr>
              <a:t>.</a:t>
            </a:r>
            <a:endParaRPr lang="ru-RU" dirty="0">
              <a:solidFill>
                <a:srgbClr val="FFFF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0634" y="1320801"/>
            <a:ext cx="9647766" cy="5219700"/>
          </a:xfrm>
        </p:spPr>
        <p:txBody>
          <a:bodyPr/>
          <a:lstStyle/>
          <a:p>
            <a:r>
              <a:rPr lang="sq-AL" sz="2800" b="1" dirty="0">
                <a:latin typeface="Times New Roman" panose="02020603050405020304" pitchFamily="18" charset="0"/>
                <a:cs typeface="Times New Roman" panose="02020603050405020304" pitchFamily="18" charset="0"/>
              </a:rPr>
              <a:t>Uzaboýuna şekiliniň hemme görnüşleri (döwüklikleri) we taslamada durýan desgalaryň hemmesi aýdyň bolar ýaly beýiklik masştabyny kese masştabdan 10 esse uly edip alynýar. Düzgün boýunça ýoluň uzaboýuna şekili indiki masştabda düzülýär</a:t>
            </a:r>
            <a:r>
              <a:rPr lang="cs-CZ" sz="2800" b="1" dirty="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r>
              <a:rPr lang="cs-CZ" sz="2800" b="1" dirty="0">
                <a:latin typeface="Times New Roman" panose="02020603050405020304" pitchFamily="18" charset="0"/>
                <a:cs typeface="Times New Roman" panose="02020603050405020304" pitchFamily="18" charset="0"/>
              </a:rPr>
              <a:t>keseligine  1</a:t>
            </a:r>
            <a:r>
              <a:rPr lang="sq-AL" sz="2800" b="1" dirty="0">
                <a:latin typeface="Times New Roman" panose="02020603050405020304" pitchFamily="18" charset="0"/>
                <a:cs typeface="Times New Roman" panose="02020603050405020304" pitchFamily="18" charset="0"/>
              </a:rPr>
              <a:t>:5000;</a:t>
            </a:r>
            <a:endParaRPr lang="ru-RU" sz="2800" b="1" dirty="0">
              <a:latin typeface="Times New Roman" panose="02020603050405020304" pitchFamily="18" charset="0"/>
              <a:cs typeface="Times New Roman" panose="02020603050405020304" pitchFamily="18" charset="0"/>
            </a:endParaRPr>
          </a:p>
          <a:p>
            <a:r>
              <a:rPr lang="sq-AL" sz="2800" b="1" dirty="0">
                <a:latin typeface="Times New Roman" panose="02020603050405020304" pitchFamily="18" charset="0"/>
                <a:cs typeface="Times New Roman" panose="02020603050405020304" pitchFamily="18" charset="0"/>
              </a:rPr>
              <a:t>beýikligine 1:500.</a:t>
            </a:r>
            <a:endParaRPr lang="ru-RU" sz="2800" b="1" dirty="0">
              <a:latin typeface="Times New Roman" panose="02020603050405020304" pitchFamily="18" charset="0"/>
              <a:cs typeface="Times New Roman" panose="02020603050405020304" pitchFamily="18" charset="0"/>
            </a:endParaRPr>
          </a:p>
          <a:p>
            <a:r>
              <a:rPr lang="sq-AL" sz="2800" b="1" dirty="0">
                <a:latin typeface="Times New Roman" panose="02020603050405020304" pitchFamily="18" charset="0"/>
                <a:cs typeface="Times New Roman" panose="02020603050405020304" pitchFamily="18" charset="0"/>
              </a:rPr>
              <a:t>Daglyk </a:t>
            </a:r>
            <a:r>
              <a:rPr lang="cs-CZ" sz="2800" b="1" dirty="0">
                <a:latin typeface="Times New Roman" panose="02020603050405020304" pitchFamily="18" charset="0"/>
                <a:cs typeface="Times New Roman" panose="02020603050405020304" pitchFamily="18" charset="0"/>
              </a:rPr>
              <a:t>ýerlerde kiçeldilen görnüşinde kese </a:t>
            </a:r>
            <a:r>
              <a:rPr lang="sq-AL" sz="2800" b="1" dirty="0">
                <a:latin typeface="Times New Roman" panose="02020603050405020304" pitchFamily="18" charset="0"/>
                <a:cs typeface="Times New Roman" panose="02020603050405020304" pitchFamily="18" charset="0"/>
              </a:rPr>
              <a:t>masştaby </a:t>
            </a:r>
            <a:r>
              <a:rPr lang="cs-CZ" sz="2800" b="1" dirty="0">
                <a:latin typeface="Times New Roman" panose="02020603050405020304" pitchFamily="18" charset="0"/>
                <a:cs typeface="Times New Roman" panose="02020603050405020304" pitchFamily="18" charset="0"/>
              </a:rPr>
              <a:t>1</a:t>
            </a:r>
            <a:r>
              <a:rPr lang="sq-AL" sz="2800" b="1" dirty="0">
                <a:latin typeface="Times New Roman" panose="02020603050405020304" pitchFamily="18" charset="0"/>
                <a:cs typeface="Times New Roman" panose="02020603050405020304" pitchFamily="18" charset="0"/>
              </a:rPr>
              <a:t>:2000 we beýiklik masştaby </a:t>
            </a:r>
            <a:r>
              <a:rPr lang="cs-CZ" sz="2800" b="1" dirty="0">
                <a:latin typeface="Times New Roman" panose="02020603050405020304" pitchFamily="18" charset="0"/>
                <a:cs typeface="Times New Roman" panose="02020603050405020304" pitchFamily="18" charset="0"/>
              </a:rPr>
              <a:t>1</a:t>
            </a:r>
            <a:r>
              <a:rPr lang="sq-AL" sz="2800" b="1" dirty="0">
                <a:latin typeface="Times New Roman" panose="02020603050405020304" pitchFamily="18" charset="0"/>
                <a:cs typeface="Times New Roman" panose="02020603050405020304" pitchFamily="18" charset="0"/>
              </a:rPr>
              <a:t>:200 we tekiz ýerlerde ulaldylyp keseligine masştaby </a:t>
            </a:r>
            <a:r>
              <a:rPr lang="cs-CZ" sz="2800" b="1" dirty="0">
                <a:latin typeface="Times New Roman" panose="02020603050405020304" pitchFamily="18" charset="0"/>
                <a:cs typeface="Times New Roman" panose="02020603050405020304" pitchFamily="18" charset="0"/>
              </a:rPr>
              <a:t>1</a:t>
            </a:r>
            <a:r>
              <a:rPr lang="sq-AL" sz="2800" b="1" dirty="0">
                <a:latin typeface="Times New Roman" panose="02020603050405020304" pitchFamily="18" charset="0"/>
                <a:cs typeface="Times New Roman" panose="02020603050405020304" pitchFamily="18" charset="0"/>
              </a:rPr>
              <a:t>:10000 we beýikligine </a:t>
            </a:r>
            <a:r>
              <a:rPr lang="cs-CZ" sz="2800" b="1" dirty="0">
                <a:latin typeface="Times New Roman" panose="02020603050405020304" pitchFamily="18" charset="0"/>
                <a:cs typeface="Times New Roman" panose="02020603050405020304" pitchFamily="18" charset="0"/>
              </a:rPr>
              <a:t>1</a:t>
            </a:r>
            <a:r>
              <a:rPr lang="sq-AL" sz="2800" b="1" dirty="0">
                <a:latin typeface="Times New Roman" panose="02020603050405020304" pitchFamily="18" charset="0"/>
                <a:cs typeface="Times New Roman" panose="02020603050405020304" pitchFamily="18" charset="0"/>
              </a:rPr>
              <a:t>:1000 masştabda düzülýär.</a:t>
            </a:r>
            <a:endParaRPr lang="ru-RU" sz="2800" b="1"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942820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BCB3F01-762B-4CA5-AD16-39147E8232BE}"/>
              </a:ext>
            </a:extLst>
          </p:cNvPr>
          <p:cNvPicPr>
            <a:picLocks noChangeAspect="1"/>
          </p:cNvPicPr>
          <p:nvPr/>
        </p:nvPicPr>
        <p:blipFill>
          <a:blip r:embed="rId2"/>
          <a:stretch>
            <a:fillRect/>
          </a:stretch>
        </p:blipFill>
        <p:spPr>
          <a:xfrm>
            <a:off x="677334" y="1772536"/>
            <a:ext cx="9660466" cy="2387510"/>
          </a:xfrm>
          <a:prstGeom prst="rect">
            <a:avLst/>
          </a:prstGeom>
        </p:spPr>
      </p:pic>
      <p:sp>
        <p:nvSpPr>
          <p:cNvPr id="2" name="Заголовок 1">
            <a:extLst>
              <a:ext uri="{FF2B5EF4-FFF2-40B4-BE49-F238E27FC236}">
                <a16:creationId xmlns:a16="http://schemas.microsoft.com/office/drawing/2014/main" id="{6D36BC57-6F9F-4D04-96D6-4A9EFB17933A}"/>
              </a:ext>
            </a:extLst>
          </p:cNvPr>
          <p:cNvSpPr>
            <a:spLocks noGrp="1"/>
          </p:cNvSpPr>
          <p:nvPr>
            <p:ph type="title"/>
          </p:nvPr>
        </p:nvSpPr>
        <p:spPr>
          <a:xfrm>
            <a:off x="677334" y="609600"/>
            <a:ext cx="9355666" cy="977990"/>
          </a:xfrm>
        </p:spPr>
        <p:txBody>
          <a:bodyPr>
            <a:noAutofit/>
          </a:bodyPr>
          <a:lstStyle/>
          <a:p>
            <a:pPr algn="ctr"/>
            <a:r>
              <a:rPr lang="tk-TM" sz="3200" b="1" dirty="0">
                <a:solidFill>
                  <a:schemeClr val="tx1"/>
                </a:solidFill>
                <a:latin typeface="Times New Roman" panose="02020603050405020304" pitchFamily="18" charset="0"/>
                <a:cs typeface="Times New Roman" panose="02020603050405020304" pitchFamily="18" charset="0"/>
              </a:rPr>
              <a:t>Niwelirlemedäki trassanyň meýilnamasy </a:t>
            </a:r>
            <a:br>
              <a:rPr lang="tk-TM" sz="3200" b="1" dirty="0">
                <a:solidFill>
                  <a:schemeClr val="tx1"/>
                </a:solidFill>
                <a:latin typeface="Times New Roman" panose="02020603050405020304" pitchFamily="18" charset="0"/>
                <a:cs typeface="Times New Roman" panose="02020603050405020304" pitchFamily="18" charset="0"/>
              </a:rPr>
            </a:br>
            <a:r>
              <a:rPr lang="tk-TM" sz="3200" b="1" dirty="0">
                <a:solidFill>
                  <a:schemeClr val="tx1"/>
                </a:solidFill>
                <a:latin typeface="Times New Roman" panose="02020603050405020304" pitchFamily="18" charset="0"/>
                <a:cs typeface="Times New Roman" panose="02020603050405020304" pitchFamily="18" charset="0"/>
              </a:rPr>
              <a:t>we uzaboýuna profili</a:t>
            </a:r>
            <a:endParaRPr lang="ru-RU" sz="3200" b="1" dirty="0">
              <a:solidFill>
                <a:schemeClr val="tx1"/>
              </a:solidFill>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89F74727-C731-43E7-A357-3BF2DD4BCF50}"/>
              </a:ext>
            </a:extLst>
          </p:cNvPr>
          <p:cNvPicPr>
            <a:picLocks noChangeAspect="1"/>
          </p:cNvPicPr>
          <p:nvPr/>
        </p:nvPicPr>
        <p:blipFill>
          <a:blip r:embed="rId3"/>
          <a:stretch>
            <a:fillRect/>
          </a:stretch>
        </p:blipFill>
        <p:spPr>
          <a:xfrm>
            <a:off x="677334" y="4160046"/>
            <a:ext cx="9660466" cy="2576327"/>
          </a:xfrm>
          <a:prstGeom prst="rect">
            <a:avLst/>
          </a:prstGeom>
        </p:spPr>
      </p:pic>
    </p:spTree>
    <p:extLst>
      <p:ext uri="{BB962C8B-B14F-4D97-AF65-F5344CB8AC3E}">
        <p14:creationId xmlns:p14="http://schemas.microsoft.com/office/powerpoint/2010/main" val="1372100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48899A-D6D3-47E7-A12D-0EFDB41C7D14}"/>
              </a:ext>
            </a:extLst>
          </p:cNvPr>
          <p:cNvSpPr>
            <a:spLocks noGrp="1"/>
          </p:cNvSpPr>
          <p:nvPr>
            <p:ph type="title"/>
          </p:nvPr>
        </p:nvSpPr>
        <p:spPr>
          <a:xfrm>
            <a:off x="677333" y="609600"/>
            <a:ext cx="9006993" cy="1320800"/>
          </a:xfrm>
        </p:spPr>
        <p:txBody>
          <a:bodyPr/>
          <a:lstStyle/>
          <a:p>
            <a:pPr algn="ctr"/>
            <a:r>
              <a:rPr lang="tk-TM" b="1" dirty="0">
                <a:solidFill>
                  <a:srgbClr val="FFFF00"/>
                </a:solidFill>
                <a:latin typeface="Times New Roman" panose="02020603050405020304" pitchFamily="18" charset="0"/>
                <a:cs typeface="Times New Roman" panose="02020603050405020304" pitchFamily="18" charset="0"/>
              </a:rPr>
              <a:t>1.</a:t>
            </a:r>
            <a:r>
              <a:rPr lang="ru-RU" b="1" dirty="0" err="1">
                <a:solidFill>
                  <a:srgbClr val="FFFF00"/>
                </a:solidFill>
                <a:latin typeface="Times New Roman" panose="02020603050405020304" pitchFamily="18" charset="0"/>
                <a:cs typeface="Times New Roman" panose="02020603050405020304" pitchFamily="18" charset="0"/>
              </a:rPr>
              <a:t>Uzynlygyna</a:t>
            </a:r>
            <a:r>
              <a:rPr lang="ru-RU" b="1" dirty="0">
                <a:solidFill>
                  <a:srgbClr val="FFFF00"/>
                </a:solidFill>
                <a:latin typeface="Times New Roman" panose="02020603050405020304" pitchFamily="18" charset="0"/>
                <a:cs typeface="Times New Roman" panose="02020603050405020304" pitchFamily="18" charset="0"/>
              </a:rPr>
              <a:t> </a:t>
            </a:r>
            <a:r>
              <a:rPr lang="ru-RU" b="1" dirty="0" err="1">
                <a:solidFill>
                  <a:srgbClr val="FFFF00"/>
                </a:solidFill>
                <a:latin typeface="Times New Roman" panose="02020603050405020304" pitchFamily="18" charset="0"/>
                <a:cs typeface="Times New Roman" panose="02020603050405020304" pitchFamily="18" charset="0"/>
              </a:rPr>
              <a:t>kesiş</a:t>
            </a:r>
            <a:r>
              <a:rPr lang="ru-RU" b="1" dirty="0">
                <a:solidFill>
                  <a:srgbClr val="FFFF00"/>
                </a:solidFill>
                <a:latin typeface="Times New Roman" panose="02020603050405020304" pitchFamily="18" charset="0"/>
                <a:cs typeface="Times New Roman" panose="02020603050405020304" pitchFamily="18" charset="0"/>
              </a:rPr>
              <a:t> </a:t>
            </a:r>
            <a:r>
              <a:rPr lang="ru-RU" b="1" dirty="0" err="1">
                <a:solidFill>
                  <a:srgbClr val="FFFF00"/>
                </a:solidFill>
                <a:latin typeface="Times New Roman" panose="02020603050405020304" pitchFamily="18" charset="0"/>
                <a:cs typeface="Times New Roman" panose="02020603050405020304" pitchFamily="18" charset="0"/>
              </a:rPr>
              <a:t>şekliniň</a:t>
            </a:r>
            <a:r>
              <a:rPr lang="ru-RU" b="1" dirty="0">
                <a:solidFill>
                  <a:srgbClr val="FFFF00"/>
                </a:solidFill>
                <a:latin typeface="Times New Roman" panose="02020603050405020304" pitchFamily="18" charset="0"/>
                <a:cs typeface="Times New Roman" panose="02020603050405020304" pitchFamily="18" charset="0"/>
              </a:rPr>
              <a:t> </a:t>
            </a:r>
            <a:r>
              <a:rPr lang="ru-RU" b="1" dirty="0" err="1">
                <a:solidFill>
                  <a:srgbClr val="FFFF00"/>
                </a:solidFill>
                <a:latin typeface="Times New Roman" panose="02020603050405020304" pitchFamily="18" charset="0"/>
                <a:cs typeface="Times New Roman" panose="02020603050405020304" pitchFamily="18" charset="0"/>
              </a:rPr>
              <a:t>taslama</a:t>
            </a:r>
            <a:r>
              <a:rPr lang="ru-RU" b="1" dirty="0">
                <a:solidFill>
                  <a:srgbClr val="FFFF00"/>
                </a:solidFill>
                <a:latin typeface="Times New Roman" panose="02020603050405020304" pitchFamily="18" charset="0"/>
                <a:cs typeface="Times New Roman" panose="02020603050405020304" pitchFamily="18" charset="0"/>
              </a:rPr>
              <a:t> </a:t>
            </a:r>
            <a:r>
              <a:rPr lang="ru-RU" b="1" dirty="0" err="1">
                <a:solidFill>
                  <a:srgbClr val="FFFF00"/>
                </a:solidFill>
                <a:latin typeface="Times New Roman" panose="02020603050405020304" pitchFamily="18" charset="0"/>
                <a:cs typeface="Times New Roman" panose="02020603050405020304" pitchFamily="18" charset="0"/>
              </a:rPr>
              <a:t>çyzgysynyň</a:t>
            </a:r>
            <a:r>
              <a:rPr lang="ru-RU" b="1" dirty="0">
                <a:solidFill>
                  <a:srgbClr val="FFFF00"/>
                </a:solidFill>
                <a:latin typeface="Times New Roman" panose="02020603050405020304" pitchFamily="18" charset="0"/>
                <a:cs typeface="Times New Roman" panose="02020603050405020304" pitchFamily="18" charset="0"/>
              </a:rPr>
              <a:t> </a:t>
            </a:r>
            <a:r>
              <a:rPr lang="ru-RU" b="1" dirty="0" err="1">
                <a:solidFill>
                  <a:srgbClr val="FFFF00"/>
                </a:solidFill>
                <a:latin typeface="Times New Roman" panose="02020603050405020304" pitchFamily="18" charset="0"/>
                <a:cs typeface="Times New Roman" panose="02020603050405020304" pitchFamily="18" charset="0"/>
              </a:rPr>
              <a:t>esasy</a:t>
            </a:r>
            <a:r>
              <a:rPr lang="ru-RU" b="1" dirty="0">
                <a:solidFill>
                  <a:srgbClr val="FFFF00"/>
                </a:solidFill>
                <a:latin typeface="Times New Roman" panose="02020603050405020304" pitchFamily="18" charset="0"/>
                <a:cs typeface="Times New Roman" panose="02020603050405020304" pitchFamily="18" charset="0"/>
              </a:rPr>
              <a:t> </a:t>
            </a:r>
            <a:r>
              <a:rPr lang="ru-RU" b="1" dirty="0" err="1">
                <a:solidFill>
                  <a:srgbClr val="FFFF00"/>
                </a:solidFill>
                <a:latin typeface="Times New Roman" panose="02020603050405020304" pitchFamily="18" charset="0"/>
                <a:cs typeface="Times New Roman" panose="02020603050405020304" pitchFamily="18" charset="0"/>
              </a:rPr>
              <a:t>talaplary</a:t>
            </a:r>
            <a:endParaRPr lang="ru-RU" dirty="0">
              <a:solidFill>
                <a:srgbClr val="FFFF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9936D91-A501-418A-B851-472CB34377E8}"/>
              </a:ext>
            </a:extLst>
          </p:cNvPr>
          <p:cNvSpPr>
            <a:spLocks noGrp="1"/>
          </p:cNvSpPr>
          <p:nvPr>
            <p:ph idx="1"/>
          </p:nvPr>
        </p:nvSpPr>
        <p:spPr>
          <a:xfrm>
            <a:off x="677334" y="1930401"/>
            <a:ext cx="9952566" cy="4673600"/>
          </a:xfrm>
        </p:spPr>
        <p:txBody>
          <a:bodyPr>
            <a:normAutofit lnSpcReduction="10000"/>
          </a:bodyPr>
          <a:lstStyle/>
          <a:p>
            <a:r>
              <a:rPr lang="cs-CZ" sz="2800" b="1" dirty="0">
                <a:latin typeface="Times New Roman" panose="02020603050405020304" pitchFamily="18" charset="0"/>
                <a:cs typeface="Times New Roman" panose="02020603050405020304" pitchFamily="18" charset="0"/>
              </a:rPr>
              <a:t>Taslama çyzygyny geçirmek üçin diňe bir ulag hereket şertlerini göz öňünde tutulman, topografik,  ýerasty, gidrologik we beýleki tebigy şertleri hem-de önümçilik iş şertleriniň gurlyşyk bahalary alynýar. </a:t>
            </a:r>
            <a:endParaRPr lang="ru-RU" sz="2800" b="1" dirty="0">
              <a:latin typeface="Times New Roman" panose="02020603050405020304" pitchFamily="18" charset="0"/>
              <a:cs typeface="Times New Roman" panose="02020603050405020304" pitchFamily="18" charset="0"/>
            </a:endParaRPr>
          </a:p>
          <a:p>
            <a:r>
              <a:rPr lang="cs-CZ" sz="2800" b="1" dirty="0">
                <a:latin typeface="Times New Roman" panose="02020603050405020304" pitchFamily="18" charset="0"/>
                <a:cs typeface="Times New Roman" panose="02020603050405020304" pitchFamily="18" charset="0"/>
              </a:rPr>
              <a:t>Taslama çyzygyny geçirmek iki usula bölünýär</a:t>
            </a:r>
            <a:r>
              <a:rPr lang="tk-TM" sz="2800" b="1" dirty="0">
                <a:latin typeface="Times New Roman" panose="02020603050405020304" pitchFamily="18" charset="0"/>
                <a:cs typeface="Times New Roman" panose="02020603050405020304" pitchFamily="18" charset="0"/>
              </a:rPr>
              <a:t>:</a:t>
            </a:r>
          </a:p>
          <a:p>
            <a:r>
              <a:rPr lang="cs-CZ" sz="2800" b="1" dirty="0">
                <a:latin typeface="Times New Roman" panose="02020603050405020304" pitchFamily="18" charset="0"/>
                <a:cs typeface="Times New Roman" panose="02020603050405020304" pitchFamily="18" charset="0"/>
              </a:rPr>
              <a:t> </a:t>
            </a:r>
            <a:r>
              <a:rPr lang="tk-TM" sz="2800" b="1" dirty="0">
                <a:latin typeface="Times New Roman" panose="02020603050405020304" pitchFamily="18" charset="0"/>
                <a:cs typeface="Times New Roman" panose="02020603050405020304" pitchFamily="18" charset="0"/>
              </a:rPr>
              <a:t>B</a:t>
            </a:r>
            <a:r>
              <a:rPr lang="cs-CZ" sz="2800" b="1" dirty="0">
                <a:latin typeface="Times New Roman" panose="02020603050405020304" pitchFamily="18" charset="0"/>
                <a:cs typeface="Times New Roman" panose="02020603050405020304" pitchFamily="18" charset="0"/>
              </a:rPr>
              <a:t>irinji usul dolama usuly</a:t>
            </a:r>
            <a:r>
              <a:rPr lang="tk-TM" sz="2800" b="1" dirty="0">
                <a:latin typeface="Times New Roman" panose="02020603050405020304" pitchFamily="18" charset="0"/>
                <a:cs typeface="Times New Roman" panose="02020603050405020304" pitchFamily="18" charset="0"/>
              </a:rPr>
              <a:t>-</a:t>
            </a:r>
            <a:r>
              <a:rPr lang="cs-CZ" sz="2800" b="1" dirty="0">
                <a:latin typeface="Times New Roman" panose="02020603050405020304" pitchFamily="18" charset="0"/>
                <a:cs typeface="Times New Roman" panose="02020603050405020304" pitchFamily="18" charset="0"/>
              </a:rPr>
              <a:t>bu usulynda taslama çyzygyny ýer üstüniň bolşyna görä geçirmek. Emeli desgalaryň we döwük şekilleriň gabat gelýän ýerlerinde az üýtgeýär. Şeýle usul bilen taslananda ýer işiniň iň az çykdaýjysy we mukdary gazanylýar we bu usul diňe tekiz ýerlerde we az nätekizräk ýerlerde ulanylyp bilner. </a:t>
            </a:r>
            <a:endParaRPr lang="ru-RU" sz="28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70362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CBDD86-7FBC-4D6F-A9FC-3F8A4D3A3AE9}"/>
              </a:ext>
            </a:extLst>
          </p:cNvPr>
          <p:cNvSpPr>
            <a:spLocks noGrp="1"/>
          </p:cNvSpPr>
          <p:nvPr>
            <p:ph type="title"/>
          </p:nvPr>
        </p:nvSpPr>
        <p:spPr>
          <a:xfrm>
            <a:off x="389605" y="93228"/>
            <a:ext cx="10565192" cy="1442375"/>
          </a:xfrm>
        </p:spPr>
        <p:txBody>
          <a:bodyPr>
            <a:noAutofit/>
          </a:bodyPr>
          <a:lstStyle/>
          <a:p>
            <a:r>
              <a:rPr lang="cs-CZ" sz="2800" b="1" dirty="0">
                <a:solidFill>
                  <a:schemeClr val="tx1"/>
                </a:solidFill>
                <a:latin typeface="Times New Roman" panose="02020603050405020304" pitchFamily="18" charset="0"/>
                <a:cs typeface="Times New Roman" panose="02020603050405020304" pitchFamily="18" charset="0"/>
              </a:rPr>
              <a:t>ikinji </a:t>
            </a:r>
            <a:r>
              <a:rPr lang="tk-TM" sz="2800" b="1" dirty="0">
                <a:solidFill>
                  <a:schemeClr val="tx1"/>
                </a:solidFill>
                <a:latin typeface="Times New Roman" panose="02020603050405020304" pitchFamily="18" charset="0"/>
                <a:cs typeface="Times New Roman" panose="02020603050405020304" pitchFamily="18" charset="0"/>
              </a:rPr>
              <a:t>usul </a:t>
            </a:r>
            <a:r>
              <a:rPr lang="cs-CZ" sz="2800" b="1" dirty="0">
                <a:solidFill>
                  <a:schemeClr val="tx1"/>
                </a:solidFill>
                <a:latin typeface="Times New Roman" panose="02020603050405020304" pitchFamily="18" charset="0"/>
                <a:cs typeface="Times New Roman" panose="02020603050405020304" pitchFamily="18" charset="0"/>
              </a:rPr>
              <a:t>kesiji usuly</a:t>
            </a:r>
            <a:r>
              <a:rPr lang="tk-TM" sz="2800" b="1" dirty="0">
                <a:solidFill>
                  <a:schemeClr val="tx1"/>
                </a:solidFill>
                <a:latin typeface="Times New Roman" panose="02020603050405020304" pitchFamily="18" charset="0"/>
                <a:cs typeface="Times New Roman" panose="02020603050405020304" pitchFamily="18" charset="0"/>
              </a:rPr>
              <a:t> –  b</a:t>
            </a:r>
            <a:r>
              <a:rPr lang="cs-CZ" sz="2800" b="1" dirty="0">
                <a:solidFill>
                  <a:schemeClr val="tx1"/>
                </a:solidFill>
                <a:latin typeface="Times New Roman" panose="02020603050405020304" pitchFamily="18" charset="0"/>
                <a:cs typeface="Times New Roman" panose="02020603050405020304" pitchFamily="18" charset="0"/>
              </a:rPr>
              <a:t>eýikli-pesli ýerlerde ýokary derejeli ýollar taslananda ulag hereketleriniň ýokary tizliklerini howpsuz üpjün etmek üçin taslama çyz</a:t>
            </a:r>
            <a:r>
              <a:rPr lang="tk-TM" sz="2800" b="1" dirty="0">
                <a:solidFill>
                  <a:schemeClr val="tx1"/>
                </a:solidFill>
                <a:latin typeface="Times New Roman" panose="02020603050405020304" pitchFamily="18" charset="0"/>
                <a:cs typeface="Times New Roman" panose="02020603050405020304" pitchFamily="18" charset="0"/>
              </a:rPr>
              <a:t>ygynyň kesiji usulyny saýlanylýar</a:t>
            </a:r>
            <a:r>
              <a:rPr lang="cs-CZ" sz="2800" b="1" dirty="0">
                <a:solidFill>
                  <a:schemeClr val="tx1"/>
                </a:solidFill>
                <a:latin typeface="Times New Roman" panose="02020603050405020304" pitchFamily="18" charset="0"/>
                <a:cs typeface="Times New Roman" panose="02020603050405020304" pitchFamily="18" charset="0"/>
              </a:rPr>
              <a:t> </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3E89D8FD-983E-4421-9C66-09B49542A141}"/>
              </a:ext>
            </a:extLst>
          </p:cNvPr>
          <p:cNvSpPr>
            <a:spLocks noGrp="1"/>
          </p:cNvSpPr>
          <p:nvPr>
            <p:ph idx="1"/>
          </p:nvPr>
        </p:nvSpPr>
        <p:spPr>
          <a:xfrm>
            <a:off x="533585" y="1535603"/>
            <a:ext cx="9424609" cy="4666341"/>
          </a:xfrm>
        </p:spPr>
        <p:txBody>
          <a:bodyPr>
            <a:normAutofit/>
          </a:bodyPr>
          <a:lstStyle/>
          <a:p>
            <a:pPr algn="ctr"/>
            <a:r>
              <a:rPr lang="hr-HR" sz="2800" b="1" dirty="0">
                <a:solidFill>
                  <a:srgbClr val="FFFF00"/>
                </a:solidFill>
                <a:latin typeface="Times New Roman" panose="02020603050405020304" pitchFamily="18" charset="0"/>
                <a:cs typeface="Times New Roman" panose="02020603050405020304" pitchFamily="18" charset="0"/>
              </a:rPr>
              <a:t>2. Taslama çyzygyny geçirilişiniň görnüşleri.</a:t>
            </a:r>
            <a:endParaRPr lang="ru-RU" sz="2800" b="1" dirty="0">
              <a:solidFill>
                <a:srgbClr val="FFFF00"/>
              </a:solidFill>
              <a:latin typeface="Times New Roman" panose="02020603050405020304" pitchFamily="18" charset="0"/>
              <a:cs typeface="Times New Roman" panose="02020603050405020304" pitchFamily="18" charset="0"/>
            </a:endParaRPr>
          </a:p>
        </p:txBody>
      </p:sp>
      <p:pic>
        <p:nvPicPr>
          <p:cNvPr id="1026" name="Рисунок 9" descr="C:\Documents and Settings\User.HOME-BDFFC8D136\Мои документы\Мои рисунки\Изображение\Изображение 061.jpg">
            <a:extLst>
              <a:ext uri="{FF2B5EF4-FFF2-40B4-BE49-F238E27FC236}">
                <a16:creationId xmlns:a16="http://schemas.microsoft.com/office/drawing/2014/main" id="{F6D133FD-03A2-4588-ABF0-33AA3186DE99}"/>
              </a:ext>
            </a:extLst>
          </p:cNvPr>
          <p:cNvPicPr>
            <a:picLocks noChangeArrowheads="1"/>
          </p:cNvPicPr>
          <p:nvPr/>
        </p:nvPicPr>
        <p:blipFill>
          <a:blip r:embed="rId2">
            <a:biLevel thresh="7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42421" y="2237032"/>
            <a:ext cx="11182652" cy="365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ACC2F4B5-BC91-440E-8D1A-0D288AED560E}"/>
              </a:ext>
            </a:extLst>
          </p:cNvPr>
          <p:cNvSpPr/>
          <p:nvPr/>
        </p:nvSpPr>
        <p:spPr>
          <a:xfrm>
            <a:off x="691847" y="6091674"/>
            <a:ext cx="7987696" cy="613245"/>
          </a:xfrm>
          <a:prstGeom prst="rect">
            <a:avLst/>
          </a:prstGeom>
        </p:spPr>
        <p:txBody>
          <a:bodyPr wrap="square">
            <a:spAutoFit/>
          </a:bodyPr>
          <a:lstStyle/>
          <a:p>
            <a:pPr marL="342900" lvl="0" indent="-342900">
              <a:lnSpc>
                <a:spcPct val="115000"/>
              </a:lnSpc>
              <a:spcAft>
                <a:spcPts val="0"/>
              </a:spcAft>
              <a:buFont typeface="+mj-lt"/>
              <a:buAutoNum type="arabicPeriod"/>
            </a:pPr>
            <a:r>
              <a:rPr lang="cs-CZ" sz="3200" b="1" dirty="0">
                <a:solidFill>
                  <a:srgbClr val="FFFF00"/>
                </a:solidFill>
                <a:latin typeface="Times New Roman" panose="02020603050405020304" pitchFamily="18" charset="0"/>
                <a:ea typeface="Times New Roman" panose="02020603050405020304" pitchFamily="18" charset="0"/>
              </a:rPr>
              <a:t>dolama usul; 2- kesiji usul.</a:t>
            </a:r>
            <a:endParaRPr lang="ru-RU" sz="3200" b="1"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9296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0DCBAA96-FF15-42A7-BEB9-CE1A779C5630}"/>
              </a:ext>
            </a:extLst>
          </p:cNvPr>
          <p:cNvSpPr>
            <a:spLocks noGrp="1"/>
          </p:cNvSpPr>
          <p:nvPr>
            <p:ph idx="1"/>
          </p:nvPr>
        </p:nvSpPr>
        <p:spPr>
          <a:xfrm>
            <a:off x="677863" y="406400"/>
            <a:ext cx="8596312" cy="6143869"/>
          </a:xfrm>
        </p:spPr>
        <p:txBody>
          <a:bodyPr>
            <a:normAutofit lnSpcReduction="10000"/>
          </a:bodyPr>
          <a:lstStyle/>
          <a:p>
            <a:r>
              <a:rPr lang="cs-CZ" sz="2400" b="1" i="1" dirty="0">
                <a:solidFill>
                  <a:srgbClr val="FFFF00"/>
                </a:solidFill>
                <a:latin typeface="Times New Roman" panose="02020603050405020304" pitchFamily="18" charset="0"/>
                <a:cs typeface="Times New Roman" panose="02020603050405020304" pitchFamily="18" charset="0"/>
              </a:rPr>
              <a:t>Ýol taslamaklyk ýerli şertlere görä beýikligine barlag nokatlary bellemeklikden başlanýar</a:t>
            </a:r>
            <a:r>
              <a:rPr lang="tk-TM" sz="2400" b="1" i="1" dirty="0">
                <a:solidFill>
                  <a:srgbClr val="FFFF00"/>
                </a:solidFill>
                <a:latin typeface="Times New Roman" panose="02020603050405020304" pitchFamily="18" charset="0"/>
                <a:cs typeface="Times New Roman" panose="02020603050405020304" pitchFamily="18" charset="0"/>
              </a:rPr>
              <a:t>:</a:t>
            </a:r>
          </a:p>
          <a:p>
            <a:r>
              <a:rPr lang="tk-TM" sz="2800" b="1" dirty="0">
                <a:latin typeface="Times New Roman" panose="02020603050405020304" pitchFamily="18" charset="0"/>
                <a:cs typeface="Times New Roman" panose="02020603050405020304" pitchFamily="18" charset="0"/>
              </a:rPr>
              <a:t>- </a:t>
            </a:r>
            <a:r>
              <a:rPr lang="cs-CZ" sz="2800" b="1" dirty="0">
                <a:latin typeface="Times New Roman" panose="02020603050405020304" pitchFamily="18" charset="0"/>
                <a:cs typeface="Times New Roman" panose="02020603050405020304" pitchFamily="18" charset="0"/>
              </a:rPr>
              <a:t>köprüniň gatnaw bölekdäki belliginiň ýol bilen sepleşýän nokady. </a:t>
            </a:r>
            <a:endParaRPr lang="tk-TM" sz="2800" b="1" dirty="0">
              <a:latin typeface="Times New Roman" panose="02020603050405020304" pitchFamily="18" charset="0"/>
              <a:cs typeface="Times New Roman" panose="02020603050405020304" pitchFamily="18" charset="0"/>
            </a:endParaRPr>
          </a:p>
          <a:p>
            <a:r>
              <a:rPr lang="tk-TM" sz="2800" b="1" dirty="0">
                <a:latin typeface="Times New Roman" panose="02020603050405020304" pitchFamily="18" charset="0"/>
                <a:cs typeface="Times New Roman" panose="02020603050405020304" pitchFamily="18" charset="0"/>
              </a:rPr>
              <a:t>-ý</a:t>
            </a:r>
            <a:r>
              <a:rPr lang="cs-CZ" sz="2800" b="1" dirty="0">
                <a:latin typeface="Times New Roman" panose="02020603050405020304" pitchFamily="18" charset="0"/>
                <a:cs typeface="Times New Roman" panose="02020603050405020304" pitchFamily="18" charset="0"/>
              </a:rPr>
              <a:t>oluň aşagyndaky suw geçirýän turbanyň üst belligi</a:t>
            </a:r>
            <a:endParaRPr lang="tk-TM" sz="2800" b="1" dirty="0">
              <a:latin typeface="Times New Roman" panose="02020603050405020304" pitchFamily="18" charset="0"/>
              <a:cs typeface="Times New Roman" panose="02020603050405020304" pitchFamily="18" charset="0"/>
            </a:endParaRPr>
          </a:p>
          <a:p>
            <a:r>
              <a:rPr lang="tk-TM" sz="2800" b="1" dirty="0">
                <a:latin typeface="Times New Roman" panose="02020603050405020304" pitchFamily="18" charset="0"/>
                <a:cs typeface="Times New Roman" panose="02020603050405020304" pitchFamily="18" charset="0"/>
              </a:rPr>
              <a:t>-</a:t>
            </a:r>
            <a:r>
              <a:rPr lang="cs-CZ" sz="2800" b="1" dirty="0">
                <a:latin typeface="Times New Roman" panose="02020603050405020304" pitchFamily="18" charset="0"/>
                <a:cs typeface="Times New Roman" panose="02020603050405020304" pitchFamily="18" charset="0"/>
              </a:rPr>
              <a:t> ýoluň sepleşmegi  demir ýol geçelgeleri belläp, olaryň aralarynda gyzyl çyzygy geçirmäge başlaýarlar.</a:t>
            </a:r>
            <a:endParaRPr lang="tk-TM"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-g</a:t>
            </a:r>
            <a:r>
              <a:rPr lang="cs-CZ" sz="2800" b="1" dirty="0">
                <a:latin typeface="Times New Roman" panose="02020603050405020304" pitchFamily="18" charset="0"/>
                <a:cs typeface="Times New Roman" panose="02020603050405020304" pitchFamily="18" charset="0"/>
              </a:rPr>
              <a:t>örijiligi azaldýan, duýdansyz öwrümleriniň, artykmaç egriligiň az bolmaklygyna çalşylýar. Şeýle ýagdaýlary çözmek üçin beýikligine egriligi sudurynda geçirýärler. Oýulma ýerlerde suw akymyny üpjün etmek üçin 5‰-den kiçi bolmadyk ýapgytlyk edýärler TG</a:t>
            </a:r>
            <a:r>
              <a:rPr lang="ru-RU" sz="2800" b="1" dirty="0">
                <a:latin typeface="Times New Roman" panose="02020603050405020304" pitchFamily="18" charset="0"/>
                <a:cs typeface="Times New Roman" panose="02020603050405020304" pitchFamily="18" charset="0"/>
              </a:rPr>
              <a:t>N</a:t>
            </a:r>
            <a:r>
              <a:rPr lang="cs-CZ" sz="2800" b="1" dirty="0">
                <a:latin typeface="Times New Roman" panose="02020603050405020304" pitchFamily="18" charset="0"/>
                <a:cs typeface="Times New Roman" panose="02020603050405020304" pitchFamily="18" charset="0"/>
              </a:rPr>
              <a:t> 2.05.02-2001 kabul edilen.</a:t>
            </a:r>
            <a:endParaRPr lang="ru-RU" sz="2800" b="1"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3933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86154"/>
          </a:xfrm>
        </p:spPr>
        <p:txBody>
          <a:bodyPr>
            <a:normAutofit fontScale="90000"/>
          </a:bodyPr>
          <a:lstStyle/>
          <a:p>
            <a:r>
              <a:rPr lang="sq-AL" b="1" dirty="0">
                <a:solidFill>
                  <a:schemeClr val="tx1"/>
                </a:solidFill>
                <a:latin typeface="Times New Roman" panose="02020603050405020304" pitchFamily="18" charset="0"/>
                <a:cs typeface="Times New Roman" panose="02020603050405020304" pitchFamily="18" charset="0"/>
              </a:rPr>
              <a:t>Ýoluň uzaboýundaky şekiline edilýän talaplar:</a:t>
            </a:r>
            <a:br>
              <a:rPr lang="ru-RU" dirty="0"/>
            </a:br>
            <a:endParaRPr lang="ru-RU" dirty="0"/>
          </a:p>
        </p:txBody>
      </p:sp>
      <p:sp>
        <p:nvSpPr>
          <p:cNvPr id="3" name="Объект 2"/>
          <p:cNvSpPr>
            <a:spLocks noGrp="1"/>
          </p:cNvSpPr>
          <p:nvPr>
            <p:ph idx="1"/>
          </p:nvPr>
        </p:nvSpPr>
        <p:spPr>
          <a:xfrm>
            <a:off x="677334" y="1195754"/>
            <a:ext cx="9908604" cy="5152291"/>
          </a:xfrm>
        </p:spPr>
        <p:txBody>
          <a:bodyPr>
            <a:normAutofit/>
          </a:bodyPr>
          <a:lstStyle/>
          <a:p>
            <a:pPr lvl="2"/>
            <a:r>
              <a:rPr lang="sq-AL" sz="3200" b="1" dirty="0">
                <a:latin typeface="Times New Roman" panose="02020603050405020304" pitchFamily="18" charset="0"/>
                <a:cs typeface="Times New Roman" panose="02020603050405020304" pitchFamily="18" charset="0"/>
              </a:rPr>
              <a:t>30‰-den köp bolmadyk kese ýapgytlary;</a:t>
            </a:r>
            <a:endParaRPr lang="ru-RU" sz="3200" b="1" dirty="0">
              <a:latin typeface="Times New Roman" panose="02020603050405020304" pitchFamily="18" charset="0"/>
              <a:cs typeface="Times New Roman" panose="02020603050405020304" pitchFamily="18" charset="0"/>
            </a:endParaRPr>
          </a:p>
          <a:p>
            <a:pPr lvl="2"/>
            <a:r>
              <a:rPr lang="sq-AL" sz="3200" b="1" dirty="0">
                <a:latin typeface="Times New Roman" panose="02020603050405020304" pitchFamily="18" charset="0"/>
                <a:cs typeface="Times New Roman" panose="02020603050405020304" pitchFamily="18" charset="0"/>
              </a:rPr>
              <a:t>awtomobil duralgalaryna çenli gözýetim aralygy – 450 m;</a:t>
            </a:r>
            <a:endParaRPr lang="ru-RU" sz="3200" b="1" dirty="0">
              <a:latin typeface="Times New Roman" panose="02020603050405020304" pitchFamily="18" charset="0"/>
              <a:cs typeface="Times New Roman" panose="02020603050405020304" pitchFamily="18" charset="0"/>
            </a:endParaRPr>
          </a:p>
          <a:p>
            <a:pPr lvl="2"/>
            <a:r>
              <a:rPr lang="sq-AL" sz="3200" b="1" dirty="0">
                <a:latin typeface="Times New Roman" panose="02020603050405020304" pitchFamily="18" charset="0"/>
                <a:cs typeface="Times New Roman" panose="02020603050405020304" pitchFamily="18" charset="0"/>
              </a:rPr>
              <a:t>meýilnamada egremleriň ýaýrawy - 3000 m-den kem bolmadyk ;</a:t>
            </a:r>
            <a:endParaRPr lang="ru-RU" sz="3200" b="1" dirty="0">
              <a:latin typeface="Times New Roman" panose="02020603050405020304" pitchFamily="18" charset="0"/>
              <a:cs typeface="Times New Roman" panose="02020603050405020304" pitchFamily="18" charset="0"/>
            </a:endParaRPr>
          </a:p>
          <a:p>
            <a:pPr lvl="2"/>
            <a:r>
              <a:rPr lang="sq-AL" sz="3200" b="1" dirty="0">
                <a:latin typeface="Times New Roman" panose="02020603050405020304" pitchFamily="18" charset="0"/>
                <a:cs typeface="Times New Roman" panose="02020603050405020304" pitchFamily="18" charset="0"/>
              </a:rPr>
              <a:t>kese gapdal görnüşde egremiň ýaýrawlary:</a:t>
            </a:r>
            <a:endParaRPr lang="ru-RU" sz="3200" b="1" dirty="0">
              <a:latin typeface="Times New Roman" panose="02020603050405020304" pitchFamily="18" charset="0"/>
              <a:cs typeface="Times New Roman" panose="02020603050405020304" pitchFamily="18" charset="0"/>
            </a:endParaRPr>
          </a:p>
          <a:p>
            <a:pPr marL="0" indent="0">
              <a:buNone/>
            </a:pPr>
            <a:r>
              <a:rPr lang="sq-AL"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70.000 m-den kem bolmadyk güberçekli;</a:t>
            </a:r>
            <a:endParaRPr lang="ru-RU" sz="3200" b="1" dirty="0">
              <a:latin typeface="Times New Roman" panose="02020603050405020304" pitchFamily="18" charset="0"/>
              <a:cs typeface="Times New Roman" panose="02020603050405020304" pitchFamily="18" charset="0"/>
            </a:endParaRPr>
          </a:p>
          <a:p>
            <a:pPr marL="0" indent="0">
              <a:buNone/>
            </a:pPr>
            <a:r>
              <a:rPr lang="sq-AL"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8.000 m-den kem bolmadyk oýuk.</a:t>
            </a:r>
            <a:endParaRPr lang="ru-RU" sz="3200" b="1"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297331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2" y="169984"/>
            <a:ext cx="11840308" cy="1562101"/>
          </a:xfrm>
        </p:spPr>
        <p:txBody>
          <a:bodyPr>
            <a:noAutofit/>
          </a:bodyPr>
          <a:lstStyle/>
          <a:p>
            <a:r>
              <a:rPr lang="cs-CZ" sz="2400" b="1" dirty="0">
                <a:solidFill>
                  <a:schemeClr val="tx1"/>
                </a:solidFill>
                <a:latin typeface="Times New Roman" panose="02020603050405020304" pitchFamily="18" charset="0"/>
                <a:cs typeface="Times New Roman" panose="02020603050405020304" pitchFamily="18" charset="0"/>
              </a:rPr>
              <a:t>Trassanyň çyzygy yzygiderli birleşmegi we görüjiligi gowylandyrmak üçin beýikligine egrilik mümkin boldugyça uly bolmalydyr. Ýöne bu şerti ýerine ýetirmek hemme wagtlarda mümkinçilik bermeýär. Şonuň üçin hem hasaply tizlige baglylykda beýikligine egrilik radiusy şu aşakdaky tablisada berlendir</a:t>
            </a:r>
            <a:r>
              <a:rPr lang="en-US" sz="2400" b="1" dirty="0">
                <a:solidFill>
                  <a:schemeClr val="tx1"/>
                </a:solidFill>
                <a:latin typeface="Times New Roman" panose="02020603050405020304" pitchFamily="18" charset="0"/>
                <a:cs typeface="Times New Roman" panose="02020603050405020304" pitchFamily="18" charset="0"/>
              </a:rPr>
              <a:t>, </a:t>
            </a:r>
            <a:r>
              <a:rPr lang="cs-CZ" sz="2400" b="1" dirty="0">
                <a:solidFill>
                  <a:schemeClr val="tx1"/>
                </a:solidFill>
                <a:latin typeface="Times New Roman" panose="02020603050405020304" pitchFamily="18" charset="0"/>
                <a:cs typeface="Times New Roman" panose="02020603050405020304" pitchFamily="18" charset="0"/>
              </a:rPr>
              <a:t>TG</a:t>
            </a:r>
            <a:r>
              <a:rPr lang="ru-RU" sz="2400" b="1" dirty="0">
                <a:solidFill>
                  <a:schemeClr val="tx1"/>
                </a:solidFill>
                <a:latin typeface="Times New Roman" panose="02020603050405020304" pitchFamily="18" charset="0"/>
                <a:cs typeface="Times New Roman" panose="02020603050405020304" pitchFamily="18" charset="0"/>
              </a:rPr>
              <a:t>N</a:t>
            </a:r>
            <a:r>
              <a:rPr lang="cs-CZ" sz="2400" b="1" dirty="0">
                <a:solidFill>
                  <a:schemeClr val="tx1"/>
                </a:solidFill>
                <a:latin typeface="Times New Roman" panose="02020603050405020304" pitchFamily="18" charset="0"/>
                <a:cs typeface="Times New Roman" panose="02020603050405020304" pitchFamily="18" charset="0"/>
              </a:rPr>
              <a:t> 2.05.02-2001 kabul edilen.</a:t>
            </a:r>
            <a:br>
              <a:rPr lang="ru-RU" dirty="0"/>
            </a:b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371616845"/>
              </p:ext>
            </p:extLst>
          </p:nvPr>
        </p:nvGraphicFramePr>
        <p:xfrm>
          <a:off x="457199" y="1732084"/>
          <a:ext cx="10871200" cy="4855348"/>
        </p:xfrm>
        <a:graphic>
          <a:graphicData uri="http://schemas.openxmlformats.org/drawingml/2006/table">
            <a:tbl>
              <a:tblPr>
                <a:tableStyleId>{5C22544A-7EE6-4342-B048-85BDC9FD1C3A}</a:tableStyleId>
              </a:tblPr>
              <a:tblGrid>
                <a:gridCol w="1772006">
                  <a:extLst>
                    <a:ext uri="{9D8B030D-6E8A-4147-A177-3AD203B41FA5}">
                      <a16:colId xmlns:a16="http://schemas.microsoft.com/office/drawing/2014/main" val="1337474762"/>
                    </a:ext>
                  </a:extLst>
                </a:gridCol>
                <a:gridCol w="1541534">
                  <a:extLst>
                    <a:ext uri="{9D8B030D-6E8A-4147-A177-3AD203B41FA5}">
                      <a16:colId xmlns:a16="http://schemas.microsoft.com/office/drawing/2014/main" val="1800432233"/>
                    </a:ext>
                  </a:extLst>
                </a:gridCol>
                <a:gridCol w="1772006">
                  <a:extLst>
                    <a:ext uri="{9D8B030D-6E8A-4147-A177-3AD203B41FA5}">
                      <a16:colId xmlns:a16="http://schemas.microsoft.com/office/drawing/2014/main" val="875621032"/>
                    </a:ext>
                  </a:extLst>
                </a:gridCol>
                <a:gridCol w="1772006">
                  <a:extLst>
                    <a:ext uri="{9D8B030D-6E8A-4147-A177-3AD203B41FA5}">
                      <a16:colId xmlns:a16="http://schemas.microsoft.com/office/drawing/2014/main" val="4138169589"/>
                    </a:ext>
                  </a:extLst>
                </a:gridCol>
                <a:gridCol w="1239316">
                  <a:extLst>
                    <a:ext uri="{9D8B030D-6E8A-4147-A177-3AD203B41FA5}">
                      <a16:colId xmlns:a16="http://schemas.microsoft.com/office/drawing/2014/main" val="708156251"/>
                    </a:ext>
                  </a:extLst>
                </a:gridCol>
                <a:gridCol w="1387166">
                  <a:extLst>
                    <a:ext uri="{9D8B030D-6E8A-4147-A177-3AD203B41FA5}">
                      <a16:colId xmlns:a16="http://schemas.microsoft.com/office/drawing/2014/main" val="740033977"/>
                    </a:ext>
                  </a:extLst>
                </a:gridCol>
                <a:gridCol w="1387166">
                  <a:extLst>
                    <a:ext uri="{9D8B030D-6E8A-4147-A177-3AD203B41FA5}">
                      <a16:colId xmlns:a16="http://schemas.microsoft.com/office/drawing/2014/main" val="3513035720"/>
                    </a:ext>
                  </a:extLst>
                </a:gridCol>
              </a:tblGrid>
              <a:tr h="706001">
                <a:tc rowSpan="3">
                  <a:txBody>
                    <a:bodyPr/>
                    <a:lstStyle/>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Hasapla</a:t>
                      </a:r>
                      <a:endParaRPr lang="ru-RU"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nan</a:t>
                      </a:r>
                      <a:endParaRPr lang="ru-RU"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tizlik,</a:t>
                      </a:r>
                      <a:endParaRPr lang="ru-RU"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km/sag</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3">
                  <a:txBody>
                    <a:bodyPr/>
                    <a:lstStyle/>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Has uly</a:t>
                      </a:r>
                      <a:endParaRPr lang="ru-RU"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uza</a:t>
                      </a:r>
                      <a:endParaRPr lang="ru-RU"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boýuna</a:t>
                      </a:r>
                      <a:endParaRPr lang="ru-RU"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ýapgyt,</a:t>
                      </a:r>
                      <a:r>
                        <a:rPr lang="en-US"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2">
                  <a:txBody>
                    <a:bodyPr/>
                    <a:lstStyle/>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Meýilnamada gözýetimiň</a:t>
                      </a:r>
                      <a:endParaRPr lang="ru-RU" sz="2000" dirty="0">
                        <a:effectLst/>
                        <a:latin typeface="Times New Roman" panose="02020603050405020304" pitchFamily="18" charset="0"/>
                        <a:cs typeface="Times New Roman" panose="02020603050405020304" pitchFamily="18" charset="0"/>
                      </a:endParaRPr>
                    </a:p>
                    <a:p>
                      <a:pPr algn="ctr">
                        <a:lnSpc>
                          <a:spcPct val="115000"/>
                        </a:lnSpc>
                        <a:spcBef>
                          <a:spcPts val="400"/>
                        </a:spcBef>
                        <a:spcAft>
                          <a:spcPts val="0"/>
                        </a:spcAft>
                      </a:pPr>
                      <a:r>
                        <a:rPr lang="sq-AL" sz="2000" dirty="0">
                          <a:effectLst/>
                          <a:latin typeface="Times New Roman" panose="02020603050405020304" pitchFamily="18" charset="0"/>
                          <a:cs typeface="Times New Roman" panose="02020603050405020304" pitchFamily="18" charset="0"/>
                        </a:rPr>
                        <a:t>kiçi aralygy, m</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gridSpan="3">
                  <a:txBody>
                    <a:bodyPr/>
                    <a:lstStyle/>
                    <a:p>
                      <a:pPr algn="ctr">
                        <a:lnSpc>
                          <a:spcPct val="115000"/>
                        </a:lnSpc>
                        <a:spcBef>
                          <a:spcPts val="400"/>
                        </a:spcBef>
                        <a:spcAft>
                          <a:spcPts val="0"/>
                        </a:spcAft>
                      </a:pPr>
                      <a:r>
                        <a:rPr lang="sq-AL" sz="2000" dirty="0">
                          <a:effectLst/>
                          <a:latin typeface="Times New Roman" panose="02020603050405020304" pitchFamily="18" charset="0"/>
                          <a:cs typeface="Times New Roman" panose="02020603050405020304" pitchFamily="18" charset="0"/>
                        </a:rPr>
                        <a:t>Egremiň kiçi ýaýrawy, m</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77950094"/>
                  </a:ext>
                </a:extLst>
              </a:tr>
              <a:tr h="658298">
                <a:tc vMerge="1">
                  <a:txBody>
                    <a:bodyPr/>
                    <a:lstStyle/>
                    <a:p>
                      <a:endParaRPr lang="ru-RU"/>
                    </a:p>
                  </a:txBody>
                  <a:tcPr/>
                </a:tc>
                <a:tc vMerge="1">
                  <a:txBody>
                    <a:bodyPr/>
                    <a:lstStyle/>
                    <a:p>
                      <a:endParaRPr lang="ru-RU"/>
                    </a:p>
                  </a:txBody>
                  <a:tcPr/>
                </a:tc>
                <a:tc rowSpan="2">
                  <a:txBody>
                    <a:bodyPr/>
                    <a:lstStyle/>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saklanmak üçin</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garşydan gelýän ulag üçin</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meýil</a:t>
                      </a:r>
                      <a:endParaRPr lang="ru-RU"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nama</a:t>
                      </a:r>
                      <a:endParaRPr lang="ru-RU"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da</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2">
                  <a:txBody>
                    <a:bodyPr/>
                    <a:lstStyle/>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uzaboýuna dikleýin egriligiň görnüşleri</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extLst>
                  <a:ext uri="{0D108BD9-81ED-4DB2-BD59-A6C34878D82A}">
                    <a16:rowId xmlns:a16="http://schemas.microsoft.com/office/drawing/2014/main" val="1053028449"/>
                  </a:ext>
                </a:extLst>
              </a:tr>
              <a:tr h="65829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güber</a:t>
                      </a:r>
                      <a:endParaRPr lang="ru-RU"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çek</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sq-AL" sz="2000" dirty="0">
                          <a:effectLst/>
                          <a:latin typeface="Times New Roman" panose="02020603050405020304" pitchFamily="18" charset="0"/>
                          <a:cs typeface="Times New Roman" panose="02020603050405020304" pitchFamily="18" charset="0"/>
                        </a:rPr>
                        <a:t>oýuk</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428281220"/>
                  </a:ext>
                </a:extLst>
              </a:tr>
              <a:tr h="397974">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120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40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250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450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800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15000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5000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325973229"/>
                  </a:ext>
                </a:extLst>
              </a:tr>
              <a:tr h="397974">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100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50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200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350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600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10000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3000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824520192"/>
                  </a:ext>
                </a:extLst>
              </a:tr>
              <a:tr h="397974">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80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60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150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250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300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5000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2000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96931219"/>
                  </a:ext>
                </a:extLst>
              </a:tr>
              <a:tr h="397974">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60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70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85</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170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150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2500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1500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115950853"/>
                  </a:ext>
                </a:extLst>
              </a:tr>
              <a:tr h="397974">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50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80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75</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130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100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1500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1000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119174573"/>
                  </a:ext>
                </a:extLst>
              </a:tr>
              <a:tr h="397974">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40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90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55</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110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60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1000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600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24513821"/>
                  </a:ext>
                </a:extLst>
              </a:tr>
              <a:tr h="397974">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30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100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45</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90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30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600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200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73" marR="47873"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430544107"/>
                  </a:ext>
                </a:extLst>
              </a:tr>
            </a:tbl>
          </a:graphicData>
        </a:graphic>
      </p:graphicFrame>
    </p:spTree>
    <p:extLst>
      <p:ext uri="{BB962C8B-B14F-4D97-AF65-F5344CB8AC3E}">
        <p14:creationId xmlns:p14="http://schemas.microsoft.com/office/powerpoint/2010/main" val="2614526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766" y="622300"/>
            <a:ext cx="9939866" cy="749300"/>
          </a:xfrm>
        </p:spPr>
        <p:txBody>
          <a:bodyPr>
            <a:normAutofit fontScale="90000"/>
          </a:bodyPr>
          <a:lstStyle/>
          <a:p>
            <a:pPr algn="ctr"/>
            <a:r>
              <a:rPr lang="hr-HR" b="1" dirty="0">
                <a:solidFill>
                  <a:srgbClr val="FFFF00"/>
                </a:solidFill>
                <a:latin typeface="Times New Roman" panose="02020603050405020304" pitchFamily="18" charset="0"/>
                <a:cs typeface="Times New Roman" panose="02020603050405020304" pitchFamily="18" charset="0"/>
              </a:rPr>
              <a:t>Taslama çyzygyny geçirilişiniň görnüşi.</a:t>
            </a:r>
            <a:br>
              <a:rPr lang="ru-RU" dirty="0"/>
            </a:br>
            <a:endParaRPr lang="ru-RU" dirty="0"/>
          </a:p>
        </p:txBody>
      </p:sp>
      <p:sp>
        <p:nvSpPr>
          <p:cNvPr id="3" name="Объект 2"/>
          <p:cNvSpPr>
            <a:spLocks noGrp="1"/>
          </p:cNvSpPr>
          <p:nvPr>
            <p:ph idx="1"/>
          </p:nvPr>
        </p:nvSpPr>
        <p:spPr>
          <a:xfrm>
            <a:off x="677334" y="2108199"/>
            <a:ext cx="8596668" cy="3933163"/>
          </a:xfrm>
        </p:spPr>
        <p:txBody>
          <a:bodyPr>
            <a:normAutofit/>
          </a:bodyPr>
          <a:lstStyle/>
          <a:p>
            <a:r>
              <a:rPr lang="sq-AL" sz="3200" b="1" dirty="0">
                <a:latin typeface="Times New Roman" panose="02020603050405020304" pitchFamily="18" charset="0"/>
                <a:cs typeface="Times New Roman" panose="02020603050405020304" pitchFamily="18" charset="0"/>
              </a:rPr>
              <a:t>Türkmenistanyň ýer üstüniň gurluşy bir meňzeşräk relýefi bolan giň düzlükden ybaratdyr. </a:t>
            </a:r>
            <a:endParaRPr lang="en-US" sz="3200" b="1" dirty="0">
              <a:latin typeface="Times New Roman" panose="02020603050405020304" pitchFamily="18" charset="0"/>
              <a:cs typeface="Times New Roman" panose="02020603050405020304" pitchFamily="18" charset="0"/>
            </a:endParaRPr>
          </a:p>
          <a:p>
            <a:r>
              <a:rPr lang="sq-AL" sz="3200" b="1" dirty="0">
                <a:latin typeface="Times New Roman" panose="02020603050405020304" pitchFamily="18" charset="0"/>
                <a:cs typeface="Times New Roman" panose="02020603050405020304" pitchFamily="18" charset="0"/>
              </a:rPr>
              <a:t>Ýoluň uzaboýuna şekili zerur taslama resminamasy bolup durýar we gurluşyk üçin esasy bölekleri öz içine alýar.</a:t>
            </a:r>
            <a:endParaRPr lang="en-US" sz="3200" b="1" dirty="0">
              <a:latin typeface="Times New Roman" panose="02020603050405020304" pitchFamily="18" charset="0"/>
              <a:cs typeface="Times New Roman" panose="02020603050405020304" pitchFamily="18" charset="0"/>
            </a:endParaRPr>
          </a:p>
          <a:p>
            <a:r>
              <a:rPr lang="sq-AL" sz="3200" b="1" dirty="0">
                <a:latin typeface="Times New Roman" panose="02020603050405020304" pitchFamily="18" charset="0"/>
                <a:cs typeface="Times New Roman" panose="02020603050405020304" pitchFamily="18" charset="0"/>
              </a:rPr>
              <a:t> Ony belli bir görnüşde gurýarlar </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712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234" y="0"/>
            <a:ext cx="8596668" cy="584200"/>
          </a:xfrm>
        </p:spPr>
        <p:txBody>
          <a:bodyPr>
            <a:normAutofit fontScale="90000"/>
          </a:bodyPr>
          <a:lstStyle/>
          <a:p>
            <a:pPr algn="ctr"/>
            <a:r>
              <a:rPr lang="sq-AL" b="1" dirty="0">
                <a:solidFill>
                  <a:srgbClr val="FFFF00"/>
                </a:solidFill>
                <a:latin typeface="Times New Roman" panose="02020603050405020304" pitchFamily="18" charset="0"/>
                <a:cs typeface="Times New Roman" panose="02020603050405020304" pitchFamily="18" charset="0"/>
              </a:rPr>
              <a:t>Uzaboýuna profiliniň shemasy</a:t>
            </a:r>
            <a:endParaRPr lang="ru-RU" dirty="0">
              <a:solidFill>
                <a:srgbClr val="FFFF00"/>
              </a:solidFill>
              <a:latin typeface="Times New Roman" panose="02020603050405020304" pitchFamily="18" charset="0"/>
              <a:cs typeface="Times New Roman" panose="02020603050405020304" pitchFamily="18" charset="0"/>
            </a:endParaRPr>
          </a:p>
        </p:txBody>
      </p:sp>
      <p:pic>
        <p:nvPicPr>
          <p:cNvPr id="2050" name="Picture 50" descr="Изображение 047"/>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476818" y="609599"/>
            <a:ext cx="7175500" cy="62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690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Аспект">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195</TotalTime>
  <Words>695</Words>
  <Application>Microsoft Office PowerPoint</Application>
  <PresentationFormat>Широкоэкранный</PresentationFormat>
  <Paragraphs>116</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Times New Roman</vt:lpstr>
      <vt:lpstr>Trebuchet MS</vt:lpstr>
      <vt:lpstr>Wingdings 3</vt:lpstr>
      <vt:lpstr>Аспект</vt:lpstr>
      <vt:lpstr>Tema: Taslama çýzgynyň geçirilişi. Taslama uzynlygynyň beýan edilişi </vt:lpstr>
      <vt:lpstr>Niwelirlemedäki trassanyň meýilnamasy  we uzaboýuna profili</vt:lpstr>
      <vt:lpstr>1.Uzynlygyna kesiş şekliniň taslama çyzgysynyň esasy talaplary</vt:lpstr>
      <vt:lpstr>ikinji usul kesiji usuly –  beýikli-pesli ýerlerde ýokary derejeli ýollar taslananda ulag hereketleriniň ýokary tizliklerini howpsuz üpjün etmek üçin taslama çyzygynyň kesiji usulyny saýlanylýar </vt:lpstr>
      <vt:lpstr>Презентация PowerPoint</vt:lpstr>
      <vt:lpstr>Ýoluň uzaboýundaky şekiline edilýän talaplar: </vt:lpstr>
      <vt:lpstr>Trassanyň çyzygy yzygiderli birleşmegi we görüjiligi gowylandyrmak üçin beýikligine egrilik mümkin boldugyça uly bolmalydyr. Ýöne bu şerti ýerine ýetirmek hemme wagtlarda mümkinçilik bermeýär. Şonuň üçin hem hasaply tizlige baglylykda beýikligine egrilik radiusy şu aşakdaky tablisada berlendir, TGN 2.05.02-2001 kabul edilen. </vt:lpstr>
      <vt:lpstr>Taslama çyzygyny geçirilişiniň görnüşi. </vt:lpstr>
      <vt:lpstr>Uzaboýuna profiliniň shemasy</vt:lpstr>
      <vt:lpstr>Uzaboýuna profilinde esasy şertli belgileri:</vt:lpstr>
      <vt:lpstr>Презентация PowerPoint</vt:lpstr>
      <vt:lpstr>3. Taslama çyzygyny beýan edilişi.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Taslama çýzgynyň geçirilişi. Taslama uzynlygynyň beýan edilişi </dc:title>
  <dc:creator>Пользователь</dc:creator>
  <cp:lastModifiedBy>Пользователь</cp:lastModifiedBy>
  <cp:revision>13</cp:revision>
  <dcterms:created xsi:type="dcterms:W3CDTF">2020-11-03T04:43:58Z</dcterms:created>
  <dcterms:modified xsi:type="dcterms:W3CDTF">2020-11-03T09:07:19Z</dcterms:modified>
</cp:coreProperties>
</file>