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1" d="100"/>
          <a:sy n="71" d="100"/>
        </p:scale>
        <p:origin x="672" y="6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05.04.2021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922994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05.04.2021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430878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05.04.2021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609860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FD6E3AF-3E2C-4E9E-B8AB-DE8D233F2F69}" type="datetimeFigureOut">
              <a:rPr lang="ru-RU" smtClean="0"/>
              <a:t>05.04.2021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504604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FD6E3AF-3E2C-4E9E-B8AB-DE8D233F2F69}" type="datetimeFigureOut">
              <a:rPr lang="ru-RU" smtClean="0"/>
              <a:t>05.04.2021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82449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FD6E3AF-3E2C-4E9E-B8AB-DE8D233F2F69}" type="datetimeFigureOut">
              <a:rPr lang="ru-RU" smtClean="0"/>
              <a:t>05.04.2021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066477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FD6E3AF-3E2C-4E9E-B8AB-DE8D233F2F69}" type="datetimeFigureOut">
              <a:rPr lang="ru-RU" smtClean="0"/>
              <a:t>05.04.2021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738550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FD6E3AF-3E2C-4E9E-B8AB-DE8D233F2F69}" type="datetimeFigureOut">
              <a:rPr lang="ru-RU" smtClean="0"/>
              <a:t>05.04.2021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269932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D6E3AF-3E2C-4E9E-B8AB-DE8D233F2F69}" type="datetimeFigureOut">
              <a:rPr lang="ru-RU" smtClean="0"/>
              <a:t>05.04.2021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1356677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05.04.2021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948027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FD6E3AF-3E2C-4E9E-B8AB-DE8D233F2F69}" type="datetimeFigureOut">
              <a:rPr lang="ru-RU" smtClean="0"/>
              <a:t>05.04.2021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746CABF-148D-4377-A371-2004BCFC0B33}" type="slidenum">
              <a:rPr lang="ru-RU" smtClean="0"/>
              <a:t>‹#›</a:t>
            </a:fld>
            <a:endParaRPr lang="ru-RU"/>
          </a:p>
        </p:txBody>
      </p:sp>
    </p:spTree>
    <p:extLst>
      <p:ext uri="{BB962C8B-B14F-4D97-AF65-F5344CB8AC3E}">
        <p14:creationId xmlns:p14="http://schemas.microsoft.com/office/powerpoint/2010/main" val="2820472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D6E3AF-3E2C-4E9E-B8AB-DE8D233F2F69}" type="datetimeFigureOut">
              <a:rPr lang="ru-RU" smtClean="0"/>
              <a:t>05.04.2021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46CABF-148D-4377-A371-2004BCFC0B33}" type="slidenum">
              <a:rPr lang="ru-RU" smtClean="0"/>
              <a:t>‹#›</a:t>
            </a:fld>
            <a:endParaRPr lang="ru-RU"/>
          </a:p>
        </p:txBody>
      </p:sp>
    </p:spTree>
    <p:extLst>
      <p:ext uri="{BB962C8B-B14F-4D97-AF65-F5344CB8AC3E}">
        <p14:creationId xmlns:p14="http://schemas.microsoft.com/office/powerpoint/2010/main" val="554068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7576609"/>
              </p:ext>
            </p:extLst>
          </p:nvPr>
        </p:nvGraphicFramePr>
        <p:xfrm>
          <a:off x="277090" y="471055"/>
          <a:ext cx="11563927" cy="6031345"/>
        </p:xfrm>
        <a:graphic>
          <a:graphicData uri="http://schemas.openxmlformats.org/drawingml/2006/table">
            <a:tbl>
              <a:tblPr>
                <a:tableStyleId>{5C22544A-7EE6-4342-B048-85BDC9FD1C3A}</a:tableStyleId>
              </a:tblPr>
              <a:tblGrid>
                <a:gridCol w="11563927">
                  <a:extLst>
                    <a:ext uri="{9D8B030D-6E8A-4147-A177-3AD203B41FA5}">
                      <a16:colId xmlns:a16="http://schemas.microsoft.com/office/drawing/2014/main" val="1200676204"/>
                    </a:ext>
                  </a:extLst>
                </a:gridCol>
              </a:tblGrid>
              <a:tr h="6031345">
                <a:tc>
                  <a:txBody>
                    <a:bodyPr/>
                    <a:lstStyle/>
                    <a:p>
                      <a:pPr algn="ctr"/>
                      <a:r>
                        <a:rPr lang="tk-TM" sz="4800" b="1" dirty="0" smtClean="0">
                          <a:effectLst/>
                          <a:latin typeface="Times New Roman" panose="02020603050405020304" pitchFamily="18" charset="0"/>
                          <a:cs typeface="Times New Roman" panose="02020603050405020304" pitchFamily="18" charset="0"/>
                        </a:rPr>
                        <a:t>Umumy okuw№5</a:t>
                      </a:r>
                    </a:p>
                    <a:p>
                      <a:r>
                        <a:rPr lang="tk-TM" sz="4400" b="1" dirty="0" smtClean="0">
                          <a:effectLst/>
                          <a:latin typeface="Times New Roman" panose="02020603050405020304" pitchFamily="18" charset="0"/>
                          <a:cs typeface="Times New Roman" panose="02020603050405020304" pitchFamily="18" charset="0"/>
                        </a:rPr>
                        <a:t>Tema</a:t>
                      </a:r>
                      <a:r>
                        <a:rPr lang="tk-TM" sz="4000" b="1" dirty="0" smtClean="0">
                          <a:effectLst/>
                          <a:latin typeface="Times New Roman" panose="02020603050405020304" pitchFamily="18" charset="0"/>
                          <a:cs typeface="Times New Roman" panose="02020603050405020304" pitchFamily="18" charset="0"/>
                        </a:rPr>
                        <a:t>:</a:t>
                      </a:r>
                      <a:r>
                        <a:rPr lang="hr-HR" sz="4400" b="1" kern="1200" dirty="0" smtClean="0">
                          <a:solidFill>
                            <a:schemeClr val="dk1"/>
                          </a:solidFill>
                          <a:effectLst/>
                          <a:latin typeface="Times New Roman" panose="02020603050405020304" pitchFamily="18" charset="0"/>
                          <a:ea typeface="+mn-ea"/>
                          <a:cs typeface="Times New Roman" panose="02020603050405020304" pitchFamily="18" charset="0"/>
                        </a:rPr>
                        <a:t>Ýagtylygyň elektrik çeşmeleri</a:t>
                      </a:r>
                      <a:endParaRPr lang="ru-RU" sz="44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tk-TM" sz="4400" kern="1200" dirty="0" smtClean="0">
                          <a:solidFill>
                            <a:schemeClr val="dk1"/>
                          </a:solidFill>
                          <a:effectLst/>
                          <a:latin typeface="Times New Roman" panose="02020603050405020304" pitchFamily="18" charset="0"/>
                          <a:ea typeface="+mn-ea"/>
                          <a:cs typeface="Times New Roman" panose="02020603050405020304" pitchFamily="18" charset="0"/>
                        </a:rPr>
                        <a:t>1.</a:t>
                      </a:r>
                      <a:r>
                        <a:rPr lang="tk-TM" sz="440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sq-AL" sz="4400" kern="1200" dirty="0" smtClean="0">
                          <a:solidFill>
                            <a:schemeClr val="dk1"/>
                          </a:solidFill>
                          <a:effectLst/>
                          <a:latin typeface="Times New Roman" panose="02020603050405020304" pitchFamily="18" charset="0"/>
                          <a:ea typeface="+mn-ea"/>
                          <a:cs typeface="Times New Roman" panose="02020603050405020304" pitchFamily="18" charset="0"/>
                        </a:rPr>
                        <a:t>Gazy zarýadsyzlanýan ýagtylygyň çeşmeleri</a:t>
                      </a:r>
                      <a:r>
                        <a:rPr lang="ru-RU" sz="4400" kern="1200" dirty="0" smtClean="0">
                          <a:solidFill>
                            <a:schemeClr val="dk1"/>
                          </a:solidFill>
                          <a:effectLst/>
                          <a:latin typeface="Times New Roman" panose="02020603050405020304" pitchFamily="18" charset="0"/>
                          <a:ea typeface="+mn-ea"/>
                          <a:cs typeface="Times New Roman" panose="02020603050405020304" pitchFamily="18" charset="0"/>
                        </a:rPr>
                        <a:t>.</a:t>
                      </a:r>
                    </a:p>
                    <a:p>
                      <a:r>
                        <a:rPr lang="tk-TM" sz="4400" kern="1200" dirty="0" smtClean="0">
                          <a:solidFill>
                            <a:schemeClr val="dk1"/>
                          </a:solidFill>
                          <a:effectLst/>
                          <a:latin typeface="Times New Roman" panose="02020603050405020304" pitchFamily="18" charset="0"/>
                          <a:ea typeface="+mn-ea"/>
                          <a:cs typeface="Times New Roman" panose="02020603050405020304" pitchFamily="18" charset="0"/>
                        </a:rPr>
                        <a:t>2. </a:t>
                      </a:r>
                      <a:r>
                        <a:rPr lang="sq-AL" sz="4400" kern="1200" dirty="0" smtClean="0">
                          <a:solidFill>
                            <a:schemeClr val="dk1"/>
                          </a:solidFill>
                          <a:effectLst/>
                          <a:latin typeface="Times New Roman" panose="02020603050405020304" pitchFamily="18" charset="0"/>
                          <a:ea typeface="+mn-ea"/>
                          <a:cs typeface="Times New Roman" panose="02020603050405020304" pitchFamily="18" charset="0"/>
                        </a:rPr>
                        <a:t>Lýuminesent hem-de </a:t>
                      </a:r>
                      <a:r>
                        <a:rPr lang="ru-RU" sz="4400" kern="1200" dirty="0" smtClean="0">
                          <a:solidFill>
                            <a:schemeClr val="dk1"/>
                          </a:solidFill>
                          <a:effectLst/>
                          <a:latin typeface="Times New Roman" panose="02020603050405020304" pitchFamily="18" charset="0"/>
                          <a:ea typeface="+mn-ea"/>
                          <a:cs typeface="Times New Roman" panose="02020603050405020304" pitchFamily="18" charset="0"/>
                        </a:rPr>
                        <a:t>Д Р Л </a:t>
                      </a:r>
                      <a:r>
                        <a:rPr lang="sq-AL" sz="4400" kern="1200" dirty="0" smtClean="0">
                          <a:solidFill>
                            <a:schemeClr val="dk1"/>
                          </a:solidFill>
                          <a:effectLst/>
                          <a:latin typeface="Times New Roman" panose="02020603050405020304" pitchFamily="18" charset="0"/>
                          <a:ea typeface="+mn-ea"/>
                          <a:cs typeface="Times New Roman" panose="02020603050405020304" pitchFamily="18" charset="0"/>
                        </a:rPr>
                        <a:t>çyralary. </a:t>
                      </a:r>
                      <a:endParaRPr lang="ru-RU" sz="44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tk-TM" sz="4400" kern="1200" dirty="0" smtClean="0">
                          <a:solidFill>
                            <a:schemeClr val="dk1"/>
                          </a:solidFill>
                          <a:effectLst/>
                          <a:latin typeface="Times New Roman" panose="02020603050405020304" pitchFamily="18" charset="0"/>
                          <a:ea typeface="+mn-ea"/>
                          <a:cs typeface="Times New Roman" panose="02020603050405020304" pitchFamily="18" charset="0"/>
                        </a:rPr>
                        <a:t>3. </a:t>
                      </a:r>
                      <a:r>
                        <a:rPr lang="sq-AL" sz="4400" kern="1200" dirty="0" smtClean="0">
                          <a:solidFill>
                            <a:schemeClr val="dk1"/>
                          </a:solidFill>
                          <a:effectLst/>
                          <a:latin typeface="Times New Roman" panose="02020603050405020304" pitchFamily="18" charset="0"/>
                          <a:ea typeface="+mn-ea"/>
                          <a:cs typeface="Times New Roman" panose="02020603050405020304" pitchFamily="18" charset="0"/>
                        </a:rPr>
                        <a:t>Shema birleşmeleri</a:t>
                      </a:r>
                      <a:r>
                        <a:rPr lang="ru-RU" sz="4400" kern="1200" dirty="0" smtClean="0">
                          <a:solidFill>
                            <a:schemeClr val="dk1"/>
                          </a:solidFill>
                          <a:effectLst/>
                          <a:latin typeface="Times New Roman" panose="02020603050405020304" pitchFamily="18" charset="0"/>
                          <a:ea typeface="+mn-ea"/>
                          <a:cs typeface="Times New Roman" panose="02020603050405020304" pitchFamily="18" charset="0"/>
                        </a:rPr>
                        <a:t>.</a:t>
                      </a:r>
                      <a:endParaRPr lang="ru-RU" sz="496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accent4">
                        <a:lumMod val="40000"/>
                        <a:lumOff val="60000"/>
                      </a:schemeClr>
                    </a:solidFill>
                  </a:tcPr>
                </a:tc>
                <a:extLst>
                  <a:ext uri="{0D108BD9-81ED-4DB2-BD59-A6C34878D82A}">
                    <a16:rowId xmlns:a16="http://schemas.microsoft.com/office/drawing/2014/main" val="134526892"/>
                  </a:ext>
                </a:extLst>
              </a:tr>
            </a:tbl>
          </a:graphicData>
        </a:graphic>
      </p:graphicFrame>
    </p:spTree>
    <p:extLst>
      <p:ext uri="{BB962C8B-B14F-4D97-AF65-F5344CB8AC3E}">
        <p14:creationId xmlns:p14="http://schemas.microsoft.com/office/powerpoint/2010/main" val="10739149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9594" y="-1"/>
            <a:ext cx="11438792" cy="6758610"/>
          </a:xfrm>
          <a:solidFill>
            <a:schemeClr val="accent4">
              <a:lumMod val="40000"/>
              <a:lumOff val="60000"/>
            </a:schemeClr>
          </a:solidFill>
        </p:spPr>
        <p:txBody>
          <a:bodyPr>
            <a:noAutofit/>
          </a:bodyPr>
          <a:lstStyle/>
          <a:p>
            <a:pPr marL="457200" lvl="1" indent="0" algn="just">
              <a:buNone/>
            </a:pPr>
            <a:r>
              <a:rPr lang="sq-AL" sz="3200" b="1" dirty="0">
                <a:latin typeface="Times New Roman" panose="02020603050405020304" pitchFamily="18" charset="0"/>
                <a:cs typeface="Times New Roman" panose="02020603050405020304" pitchFamily="18" charset="0"/>
              </a:rPr>
              <a:t>Gazy zarýadsyzlanýan ýagtylygyň çeşmeleri </a:t>
            </a:r>
            <a:endParaRPr lang="ru-RU" sz="3200" dirty="0">
              <a:latin typeface="Times New Roman" panose="02020603050405020304" pitchFamily="18" charset="0"/>
              <a:cs typeface="Times New Roman" panose="02020603050405020304" pitchFamily="18" charset="0"/>
            </a:endParaRPr>
          </a:p>
          <a:p>
            <a:pPr algn="just"/>
            <a:r>
              <a:rPr lang="sq-AL" sz="3200" dirty="0">
                <a:latin typeface="Times New Roman" panose="02020603050405020304" pitchFamily="18" charset="0"/>
                <a:cs typeface="Times New Roman" panose="02020603050405020304" pitchFamily="18" charset="0"/>
              </a:rPr>
              <a:t>Elektroenergiýany az harçlaýan, ykdysady taýdan tygşytly çyralaryň gözlegi gazy zarýadsyzlanýan çyralaryň oýlanyp tapylmagyna getirdi. Gazy zarýadsyzlanýan çyralar nakally çyralardan düýp göter tapawutlanýarlar. Bu çyralarda elektrigiň zarýadsyzlanmagy (metallaryň bugarmagy netijesinde) görünýän ýagtylyklaryň dürli reňklerde şöhlelenmeleri bolup geçýär. Şeýle usulda işleýän çyralara lýminesetli çyralar diýilýär. Lýuminesent çyralaryň işlemek möhleti nakally çyralardan has (ençeme esse) köpdügi, elektrik energiýany az harçlaýanlygy, </a:t>
            </a:r>
            <a:r>
              <a:rPr lang="sq-AL" sz="3200" dirty="0" smtClean="0">
                <a:latin typeface="Times New Roman" panose="02020603050405020304" pitchFamily="18" charset="0"/>
                <a:cs typeface="Times New Roman" panose="02020603050405020304" pitchFamily="18" charset="0"/>
              </a:rPr>
              <a:t>ak </a:t>
            </a:r>
            <a:r>
              <a:rPr lang="sq-AL" sz="3200" dirty="0">
                <a:latin typeface="Times New Roman" panose="02020603050405020304" pitchFamily="18" charset="0"/>
                <a:cs typeface="Times New Roman" panose="02020603050405020304" pitchFamily="18" charset="0"/>
              </a:rPr>
              <a:t>(Günüň) şöhlesine ýakyn şöhläni döredýänligi we başga-da birnäçe amatlylyklary bilen önümçilikde we jemgyýetde tiz ornaşdy. Şeýle çyralaryň gurluşy uzyn silindr şekiline eýe bolup, içine gerek mukdarda simap damjasy hem-de lýuminfor bilen doldurýarlar.</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8281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7160" y="230910"/>
            <a:ext cx="11456377" cy="6428508"/>
          </a:xfrm>
          <a:solidFill>
            <a:schemeClr val="accent4">
              <a:lumMod val="40000"/>
              <a:lumOff val="60000"/>
            </a:schemeClr>
          </a:solidFill>
        </p:spPr>
        <p:txBody>
          <a:bodyPr>
            <a:noAutofit/>
          </a:bodyPr>
          <a:lstStyle/>
          <a:p>
            <a:pPr algn="just"/>
            <a:endParaRPr lang="tk-TM" sz="3200" dirty="0" smtClean="0"/>
          </a:p>
          <a:p>
            <a:pPr algn="just"/>
            <a:endParaRPr lang="tk-TM" sz="3200" dirty="0"/>
          </a:p>
          <a:p>
            <a:pPr algn="just"/>
            <a:endParaRPr lang="tk-TM" sz="3200" dirty="0" smtClean="0"/>
          </a:p>
          <a:p>
            <a:pPr algn="just"/>
            <a:endParaRPr lang="tk-TM" sz="3200" dirty="0"/>
          </a:p>
          <a:p>
            <a:pPr algn="just"/>
            <a:endParaRPr lang="tk-TM" sz="3200" dirty="0" smtClean="0"/>
          </a:p>
          <a:p>
            <a:pPr algn="just"/>
            <a:endParaRPr lang="tk-TM" sz="3200" dirty="0"/>
          </a:p>
          <a:p>
            <a:pPr algn="just"/>
            <a:r>
              <a:rPr lang="sq-AL" sz="3400" dirty="0" smtClean="0">
                <a:latin typeface="Times New Roman" panose="02020603050405020304" pitchFamily="18" charset="0"/>
                <a:cs typeface="Times New Roman" panose="02020603050405020304" pitchFamily="18" charset="0"/>
              </a:rPr>
              <a:t>Şular </a:t>
            </a:r>
            <a:r>
              <a:rPr lang="sq-AL" sz="3400" dirty="0">
                <a:latin typeface="Times New Roman" panose="02020603050405020304" pitchFamily="18" charset="0"/>
                <a:cs typeface="Times New Roman" panose="02020603050405020304" pitchFamily="18" charset="0"/>
              </a:rPr>
              <a:t>ýaly çyralar pes, ýa-da ýokary basyşlarda işläp bilýän görnüşlerinden peýdalanýarlar. Şeýle lýuminesent çyralar ДРЛ- harplar bilen belgilenýärler.     2.2-nji çyzgyda uzyn silindr görnüşli lýuminesent çyranyň geometriýasy şekillendirildi. </a:t>
            </a:r>
            <a:endParaRPr lang="ru-RU" sz="3400" dirty="0">
              <a:latin typeface="Times New Roman" panose="02020603050405020304" pitchFamily="18" charset="0"/>
              <a:cs typeface="Times New Roman" panose="02020603050405020304" pitchFamily="18" charset="0"/>
            </a:endParaRPr>
          </a:p>
        </p:txBody>
      </p:sp>
      <p:sp>
        <p:nvSpPr>
          <p:cNvPr id="18" name="Rectangle 16"/>
          <p:cNvSpPr>
            <a:spLocks noChangeArrowheads="1"/>
          </p:cNvSpPr>
          <p:nvPr/>
        </p:nvSpPr>
        <p:spPr bwMode="auto">
          <a:xfrm>
            <a:off x="-230909"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9" name="Rectangle 22"/>
          <p:cNvSpPr>
            <a:spLocks noChangeArrowheads="1"/>
          </p:cNvSpPr>
          <p:nvPr/>
        </p:nvSpPr>
        <p:spPr bwMode="auto">
          <a:xfrm>
            <a:off x="-230909"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Rectangle 68"/>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73" name="Rectangle 74"/>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pic>
        <p:nvPicPr>
          <p:cNvPr id="4" name="Рисунок 3"/>
          <p:cNvPicPr>
            <a:picLocks noChangeAspect="1"/>
          </p:cNvPicPr>
          <p:nvPr/>
        </p:nvPicPr>
        <p:blipFill>
          <a:blip r:embed="rId2"/>
          <a:stretch>
            <a:fillRect/>
          </a:stretch>
        </p:blipFill>
        <p:spPr>
          <a:xfrm>
            <a:off x="728870" y="614671"/>
            <a:ext cx="9409043" cy="2870651"/>
          </a:xfrm>
          <a:prstGeom prst="rect">
            <a:avLst/>
          </a:prstGeom>
        </p:spPr>
      </p:pic>
    </p:spTree>
    <p:extLst>
      <p:ext uri="{BB962C8B-B14F-4D97-AF65-F5344CB8AC3E}">
        <p14:creationId xmlns:p14="http://schemas.microsoft.com/office/powerpoint/2010/main" val="26924801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p:cNvSpPr>
                <a:spLocks noGrp="1"/>
              </p:cNvSpPr>
              <p:nvPr>
                <p:ph idx="1"/>
              </p:nvPr>
            </p:nvSpPr>
            <p:spPr>
              <a:xfrm>
                <a:off x="304800" y="106017"/>
                <a:ext cx="11648661" cy="6581110"/>
              </a:xfrm>
              <a:solidFill>
                <a:schemeClr val="accent4">
                  <a:lumMod val="40000"/>
                  <a:lumOff val="60000"/>
                </a:schemeClr>
              </a:solidFill>
            </p:spPr>
            <p:txBody>
              <a:bodyPr>
                <a:normAutofit lnSpcReduction="10000"/>
              </a:bodyPr>
              <a:lstStyle/>
              <a:p>
                <a:pPr algn="just"/>
                <a:r>
                  <a:rPr lang="sq-AL" sz="3600" dirty="0">
                    <a:latin typeface="Times New Roman" panose="02020603050405020304" pitchFamily="18" charset="0"/>
                    <a:cs typeface="Times New Roman" panose="02020603050405020304" pitchFamily="18" charset="0"/>
                  </a:rPr>
                  <a:t>Çyzgydan görnüşi ýaly lýuminesent çyralar çüýşe materialdan, uzyn silendr şekilli bolup, silindriň iki tarapy-da ýörite berkidiji elementler bilen sepleşdirilýär, onuň içki diwaryna örän ýuka lýuminofor çaýylýar. Iki gyraky çetlerinde wolframdan sapajygy (spiraly) ýörite tok geçiriji elektrodlara berkigilýär. Silindr şekilli çyranyň içki howasy sorulyp çykarylyp wakuum derejesine ýetenden soň gerek mukdarda arassa argon, çyra işledilýän wagty bugarýan simap damjasy bilen üpjün edilýär. Şeýle çyralar önümçilikde ЛД, ЛДЦ, ЛХБ, ЛТБ, ýaly şertli belgiler bilen belgilenip giňden ulanylýar. Bu çyralaryň iş möhleti 10000 sagatdan hem geçýär, diýmek nakally çyralardan 10 esseden-de geçýär. Lýuminisent çyralaryň ýagtylyk berijilik ukyby </a:t>
                </a:r>
                <a14:m>
                  <m:oMath xmlns:m="http://schemas.openxmlformats.org/officeDocument/2006/math">
                    <m:r>
                      <a:rPr lang="sq-AL" sz="3600" i="1">
                        <a:latin typeface="Cambria Math" panose="02040503050406030204" pitchFamily="18" charset="0"/>
                      </a:rPr>
                      <m:t>47÷75 </m:t>
                    </m:r>
                    <m:r>
                      <a:rPr lang="sq-AL" sz="3600" i="1">
                        <a:latin typeface="Cambria Math" panose="02040503050406030204" pitchFamily="18" charset="0"/>
                      </a:rPr>
                      <m:t>𝓁</m:t>
                    </m:r>
                    <m:r>
                      <a:rPr lang="sq-AL" sz="3600" i="1">
                        <a:latin typeface="Cambria Math" panose="02040503050406030204" pitchFamily="18" charset="0"/>
                      </a:rPr>
                      <m:t>𝑚</m:t>
                    </m:r>
                    <m:r>
                      <a:rPr lang="sq-AL" sz="3600" i="1">
                        <a:latin typeface="Cambria Math" panose="02040503050406030204" pitchFamily="18" charset="0"/>
                      </a:rPr>
                      <m:t>/</m:t>
                    </m:r>
                    <m:r>
                      <a:rPr lang="sq-AL" sz="3600" i="1">
                        <a:latin typeface="Cambria Math" panose="02040503050406030204" pitchFamily="18" charset="0"/>
                      </a:rPr>
                      <m:t>𝑤𝑡</m:t>
                    </m:r>
                  </m:oMath>
                </a14:m>
                <a:r>
                  <a:rPr lang="sq-AL" sz="3600" dirty="0">
                    <a:latin typeface="Times New Roman" panose="02020603050405020304" pitchFamily="18" charset="0"/>
                    <a:cs typeface="Times New Roman" panose="02020603050405020304" pitchFamily="18" charset="0"/>
                  </a:rPr>
                  <a:t> töweregi hasaplanylýar.</a:t>
                </a:r>
                <a:endParaRPr lang="ru-RU" sz="3600" dirty="0">
                  <a:latin typeface="Times New Roman" panose="02020603050405020304" pitchFamily="18" charset="0"/>
                  <a:cs typeface="Times New Roman" panose="02020603050405020304" pitchFamily="18" charset="0"/>
                </a:endParaRPr>
              </a:p>
              <a:p>
                <a:endParaRPr lang="ru-RU" sz="3200" dirty="0">
                  <a:latin typeface="Times New Roman" panose="02020603050405020304" pitchFamily="18" charset="0"/>
                  <a:cs typeface="Times New Roman" panose="02020603050405020304" pitchFamily="18" charset="0"/>
                </a:endParaRPr>
              </a:p>
            </p:txBody>
          </p:sp>
        </mc:Choice>
        <mc:Fallback xmlns="">
          <p:sp>
            <p:nvSpPr>
              <p:cNvPr id="3" name="Объект 2"/>
              <p:cNvSpPr>
                <a:spLocks noGrp="1" noRot="1" noChangeAspect="1" noMove="1" noResize="1" noEditPoints="1" noAdjustHandles="1" noChangeArrowheads="1" noChangeShapeType="1" noTextEdit="1"/>
              </p:cNvSpPr>
              <p:nvPr>
                <p:ph idx="1"/>
              </p:nvPr>
            </p:nvSpPr>
            <p:spPr>
              <a:xfrm>
                <a:off x="304800" y="106017"/>
                <a:ext cx="11648661" cy="6581110"/>
              </a:xfrm>
              <a:blipFill rotWithShape="0">
                <a:blip r:embed="rId2"/>
                <a:stretch>
                  <a:fillRect l="-1413" t="-3148" r="-1570"/>
                </a:stretch>
              </a:blipFill>
            </p:spPr>
            <p:txBody>
              <a:bodyPr/>
              <a:lstStyle/>
              <a:p>
                <a:r>
                  <a:rPr lang="ru-RU">
                    <a:noFill/>
                  </a:rPr>
                  <a:t> </a:t>
                </a:r>
              </a:p>
            </p:txBody>
          </p:sp>
        </mc:Fallback>
      </mc:AlternateContent>
    </p:spTree>
    <p:extLst>
      <p:ext uri="{BB962C8B-B14F-4D97-AF65-F5344CB8AC3E}">
        <p14:creationId xmlns:p14="http://schemas.microsoft.com/office/powerpoint/2010/main" val="10790218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30909" y="175491"/>
            <a:ext cx="11711709" cy="6511636"/>
          </a:xfrm>
          <a:solidFill>
            <a:schemeClr val="accent4">
              <a:lumMod val="40000"/>
              <a:lumOff val="60000"/>
            </a:schemeClr>
          </a:solidFill>
        </p:spPr>
        <p:txBody>
          <a:bodyPr>
            <a:noAutofit/>
          </a:bodyPr>
          <a:lstStyle/>
          <a:p>
            <a:pPr algn="just"/>
            <a:r>
              <a:rPr lang="sq-AL" sz="3400" dirty="0">
                <a:latin typeface="Times New Roman" panose="02020603050405020304" pitchFamily="18" charset="0"/>
                <a:cs typeface="Times New Roman" panose="02020603050405020304" pitchFamily="18" charset="0"/>
              </a:rPr>
              <a:t>Bulardan başga-da, lýuminesent çyralarda inert gazlaryndan başga-da az mukdarda arassa ýod we onuň bugy ulanylýar. Çyra işleýän wagty uly temperaturalarda ýoduň bugy wolframyň bugarýan bölejikleri bilen himiki reaksiýa girip kä birleşse, käte aýrylyşmak ýaly prosesler dynuwsyz gaýtalanyp dowam edýär.</a:t>
            </a:r>
            <a:endParaRPr lang="ru-RU" sz="3400" dirty="0">
              <a:latin typeface="Times New Roman" panose="02020603050405020304" pitchFamily="18" charset="0"/>
              <a:cs typeface="Times New Roman" panose="02020603050405020304" pitchFamily="18" charset="0"/>
            </a:endParaRPr>
          </a:p>
          <a:p>
            <a:pPr algn="just"/>
            <a:r>
              <a:rPr lang="sq-AL" sz="3400" dirty="0">
                <a:latin typeface="Times New Roman" panose="02020603050405020304" pitchFamily="18" charset="0"/>
                <a:cs typeface="Times New Roman" panose="02020603050405020304" pitchFamily="18" charset="0"/>
              </a:rPr>
              <a:t>Umuman, her ylmy-tehniki oýlap tapylmalarda olara mahsus gowy taraplary bilen bir hatarda kem taraplary-da ýüze çykýar. Meselem, ähli lýuminesent çyralarda stroboskopik effekt döremegi mümkin. Bu effekt üýtgeýän tok zerarly ýagtylygyň aýnamagy (oýnamagy) mümkin. Bu bolsa signallaryň ýoýulmagyna, nädogry maglumatlaryň döremegine has beteri-de uly (düzedip bolmajak) ýalňyşlyklaryň üstünden alyp barmagy mümkin.</a:t>
            </a:r>
            <a:endParaRPr lang="ru-RU" sz="3400" dirty="0">
              <a:latin typeface="Times New Roman" panose="02020603050405020304" pitchFamily="18" charset="0"/>
              <a:cs typeface="Times New Roman" panose="02020603050405020304" pitchFamily="18" charset="0"/>
            </a:endParaRPr>
          </a:p>
          <a:p>
            <a:pPr algn="just">
              <a:spcBef>
                <a:spcPts val="0"/>
              </a:spcBef>
            </a:pP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25371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49382" y="230909"/>
            <a:ext cx="11693236" cy="6400800"/>
          </a:xfrm>
          <a:solidFill>
            <a:schemeClr val="accent4">
              <a:lumMod val="40000"/>
              <a:lumOff val="60000"/>
            </a:schemeClr>
          </a:solidFill>
        </p:spPr>
        <p:txBody>
          <a:bodyPr>
            <a:normAutofit/>
          </a:bodyPr>
          <a:lstStyle/>
          <a:p>
            <a:pPr algn="just"/>
            <a:r>
              <a:rPr lang="sq-AL" sz="3600" dirty="0">
                <a:latin typeface="Times New Roman" panose="02020603050405020304" pitchFamily="18" charset="0"/>
                <a:cs typeface="Times New Roman" panose="02020603050405020304" pitchFamily="18" charset="0"/>
              </a:rPr>
              <a:t>Lýuminesent hem-de Д Р Л çyralaryny elektrik çeşmelerine ballist rezistor (çyranyň toguny çäklendiriji) bilen yzygider birleşdirilende durnukly iş düzgünini gazanyp bolýar. Üýtgeýän toguň zynjyrynda ballistik garşylyk hökmünde ýa drossel ýa-da kondensator ulanylýar.</a:t>
            </a:r>
            <a:endParaRPr lang="ru-RU" sz="3600" dirty="0">
              <a:latin typeface="Times New Roman" panose="02020603050405020304" pitchFamily="18" charset="0"/>
              <a:cs typeface="Times New Roman" panose="02020603050405020304" pitchFamily="18" charset="0"/>
            </a:endParaRPr>
          </a:p>
          <a:p>
            <a:pPr algn="just"/>
            <a:r>
              <a:rPr lang="sq-AL" sz="3600" dirty="0">
                <a:latin typeface="Times New Roman" panose="02020603050405020304" pitchFamily="18" charset="0"/>
                <a:cs typeface="Times New Roman" panose="02020603050405020304" pitchFamily="18" charset="0"/>
              </a:rPr>
              <a:t>Lýuminesent çyralarda ilkinji (başlangyç) naprýaženiýeni peseltmek üçin, ozaly bilen çyranyň içindäki wolframly elektrodlaryny 800-900</a:t>
            </a:r>
            <a:r>
              <a:rPr lang="sq-AL" sz="3600" baseline="30000" dirty="0">
                <a:latin typeface="Times New Roman" panose="02020603050405020304" pitchFamily="18" charset="0"/>
                <a:cs typeface="Times New Roman" panose="02020603050405020304" pitchFamily="18" charset="0"/>
              </a:rPr>
              <a:t>0</a:t>
            </a:r>
            <a:r>
              <a:rPr lang="sq-AL" sz="3600" dirty="0">
                <a:latin typeface="Times New Roman" panose="02020603050405020304" pitchFamily="18" charset="0"/>
                <a:cs typeface="Times New Roman" panose="02020603050405020304" pitchFamily="18" charset="0"/>
              </a:rPr>
              <a:t> С çenli gyzdyrylýar. Bu gyzgyn temperaturany startýoryň kömegi bilen amala aşyrylýar. Bir kolbaly lýuminesent çyranyň elektrik shemasy 2.3-nji a- çyzgyda görkezildi. (startýor – iňlis sözi, türkmençe ilkinji signaly beriji.)</a:t>
            </a:r>
            <a:endParaRPr lang="ru-RU" sz="36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4721939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033669" y="399956"/>
            <a:ext cx="9899373" cy="5722548"/>
          </a:xfrm>
          <a:prstGeom prst="rect">
            <a:avLst/>
          </a:prstGeom>
          <a:solidFill>
            <a:schemeClr val="accent4">
              <a:lumMod val="40000"/>
              <a:lumOff val="60000"/>
            </a:schemeClr>
          </a:solidFill>
        </p:spPr>
      </p:pic>
    </p:spTree>
    <p:extLst>
      <p:ext uri="{BB962C8B-B14F-4D97-AF65-F5344CB8AC3E}">
        <p14:creationId xmlns:p14="http://schemas.microsoft.com/office/powerpoint/2010/main" val="27717083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4313" y="185530"/>
            <a:ext cx="11489635" cy="6334540"/>
          </a:xfrm>
          <a:solidFill>
            <a:schemeClr val="accent1">
              <a:lumMod val="40000"/>
              <a:lumOff val="60000"/>
            </a:schemeClr>
          </a:solidFill>
        </p:spPr>
        <p:txBody>
          <a:bodyPr/>
          <a:lstStyle/>
          <a:p>
            <a:pPr algn="just"/>
            <a:r>
              <a:rPr lang="sq-AL" sz="3600" dirty="0">
                <a:latin typeface="Times New Roman" panose="02020603050405020304" pitchFamily="18" charset="0"/>
                <a:cs typeface="Times New Roman" panose="02020603050405020304" pitchFamily="18" charset="0"/>
              </a:rPr>
              <a:t>Startýoryň içinde gaz küräp ýanyp, zarýadsyzlanmak hadysasy başlanýar. Startýoryň içinde iki sany elektrod bolup olaryň  biri, hereketsiz ýagdaýda saklanýar, ikinjisi bimetaldan ýasalyp temperaturanyň täsirinden egilýär we kontakt döredýär, soňra temperatura pese gaçan soň öňki ýagdaýyna dolanyp gelýär.</a:t>
            </a:r>
            <a:endParaRPr lang="ru-RU" sz="3600" dirty="0">
              <a:latin typeface="Times New Roman" panose="02020603050405020304" pitchFamily="18" charset="0"/>
              <a:cs typeface="Times New Roman" panose="02020603050405020304" pitchFamily="18" charset="0"/>
            </a:endParaRPr>
          </a:p>
          <a:p>
            <a:pPr algn="just"/>
            <a:r>
              <a:rPr lang="sq-AL" sz="3600" dirty="0">
                <a:latin typeface="Times New Roman" panose="02020603050405020304" pitchFamily="18" charset="0"/>
                <a:cs typeface="Times New Roman" panose="02020603050405020304" pitchFamily="18" charset="0"/>
              </a:rPr>
              <a:t>Naprýaženiýe doly berlenden startýordaky gaz küräp zarýadsyzlanyp başlaýar we bimetall gyzyp-sowaýança lýumensent çyranyň içki temperasy wolframda gyzyp çyrany işledip başlaýar, sebäbi şol pursat wolframdan geçýän tok çyrany gyzdyrýar, soňra bimetall sowap öňki ýagdaýyny eýeleýär we çyra ýagtylyk saçyp başlaýar.</a:t>
            </a:r>
            <a:endParaRPr lang="ru-RU" sz="36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49719618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1663</TotalTime>
  <Words>564</Words>
  <Application>Microsoft Office PowerPoint</Application>
  <PresentationFormat>Широкоэкранный</PresentationFormat>
  <Paragraphs>21</Paragraphs>
  <Slides>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8</vt:i4>
      </vt:variant>
    </vt:vector>
  </HeadingPairs>
  <TitlesOfParts>
    <vt:vector size="14" baseType="lpstr">
      <vt:lpstr>Arial</vt:lpstr>
      <vt:lpstr>Calibri</vt:lpstr>
      <vt:lpstr>Calibri Light</vt:lpstr>
      <vt:lpstr>Cambria Math</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Metrologiki derňew shemalary 1. Döwlet metrologiki shema 2. Metrologiki derňew döwründe geçirilýän çäreler</dc:title>
  <dc:creator>Аманов Гуйчгельды</dc:creator>
  <cp:lastModifiedBy>Пользователь</cp:lastModifiedBy>
  <cp:revision>24</cp:revision>
  <dcterms:created xsi:type="dcterms:W3CDTF">2020-12-30T08:40:54Z</dcterms:created>
  <dcterms:modified xsi:type="dcterms:W3CDTF">2021-04-05T04:15:54Z</dcterms:modified>
</cp:coreProperties>
</file>