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282" r:id="rId2"/>
    <p:sldId id="286" r:id="rId3"/>
    <p:sldId id="287" r:id="rId4"/>
    <p:sldId id="288" r:id="rId5"/>
    <p:sldId id="289" r:id="rId6"/>
    <p:sldId id="290" r:id="rId7"/>
    <p:sldId id="291" r:id="rId8"/>
  </p:sldIdLst>
  <p:sldSz cx="9144000" cy="6858000" type="screen4x3"/>
  <p:notesSz cx="6815138" cy="99520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C8564F6E-3314-472E-97CE-55551D867CF0}">
          <p14:sldIdLst>
            <p14:sldId id="282"/>
            <p14:sldId id="286"/>
            <p14:sldId id="287"/>
            <p14:sldId id="288"/>
            <p14:sldId id="289"/>
            <p14:sldId id="290"/>
            <p14:sldId id="291"/>
          </p14:sldIdLst>
        </p14:section>
        <p14:section name="Раздел без заголовка" id="{459082D4-26FB-45CB-A4F5-64128ED420B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CAF9ED-07DC-4A11-8D7F-57B35C25682E}" styleName="Сред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10" autoAdjust="0"/>
    <p:restoredTop sz="94675" autoAdjust="0"/>
  </p:normalViewPr>
  <p:slideViewPr>
    <p:cSldViewPr>
      <p:cViewPr varScale="1">
        <p:scale>
          <a:sx n="73" d="100"/>
          <a:sy n="73" d="100"/>
        </p:scale>
        <p:origin x="24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52750" cy="49847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60800" y="0"/>
            <a:ext cx="2952750" cy="498475"/>
          </a:xfrm>
          <a:prstGeom prst="rect">
            <a:avLst/>
          </a:prstGeom>
        </p:spPr>
        <p:txBody>
          <a:bodyPr vert="horz" lIns="91440" tIns="45720" rIns="91440" bIns="45720" rtlCol="0"/>
          <a:lstStyle>
            <a:lvl1pPr algn="r">
              <a:defRPr sz="1200"/>
            </a:lvl1pPr>
          </a:lstStyle>
          <a:p>
            <a:fld id="{92FA5B75-9437-437C-A237-33793F159243}" type="datetimeFigureOut">
              <a:rPr lang="ru-RU" smtClean="0"/>
              <a:t>31.08.2021</a:t>
            </a:fld>
            <a:endParaRPr lang="ru-RU"/>
          </a:p>
        </p:txBody>
      </p:sp>
      <p:sp>
        <p:nvSpPr>
          <p:cNvPr id="4" name="Образ слайда 3"/>
          <p:cNvSpPr>
            <a:spLocks noGrp="1" noRot="1" noChangeAspect="1"/>
          </p:cNvSpPr>
          <p:nvPr>
            <p:ph type="sldImg" idx="2"/>
          </p:nvPr>
        </p:nvSpPr>
        <p:spPr>
          <a:xfrm>
            <a:off x="1168400" y="1244600"/>
            <a:ext cx="4478338" cy="3357563"/>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1038" y="4789488"/>
            <a:ext cx="5453062" cy="39179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53563"/>
            <a:ext cx="2952750" cy="49847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60800" y="9453563"/>
            <a:ext cx="2952750" cy="498475"/>
          </a:xfrm>
          <a:prstGeom prst="rect">
            <a:avLst/>
          </a:prstGeom>
        </p:spPr>
        <p:txBody>
          <a:bodyPr vert="horz" lIns="91440" tIns="45720" rIns="91440" bIns="45720" rtlCol="0" anchor="b"/>
          <a:lstStyle>
            <a:lvl1pPr algn="r">
              <a:defRPr sz="1200"/>
            </a:lvl1pPr>
          </a:lstStyle>
          <a:p>
            <a:fld id="{2317268C-5B7E-4CFE-B6FD-3ECC257F3020}" type="slidenum">
              <a:rPr lang="ru-RU" smtClean="0"/>
              <a:t>‹#›</a:t>
            </a:fld>
            <a:endParaRPr lang="ru-RU"/>
          </a:p>
        </p:txBody>
      </p:sp>
    </p:spTree>
    <p:extLst>
      <p:ext uri="{BB962C8B-B14F-4D97-AF65-F5344CB8AC3E}">
        <p14:creationId xmlns:p14="http://schemas.microsoft.com/office/powerpoint/2010/main" val="4154738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317268C-5B7E-4CFE-B6FD-3ECC257F3020}" type="slidenum">
              <a:rPr lang="ru-RU" smtClean="0"/>
              <a:t>4</a:t>
            </a:fld>
            <a:endParaRPr lang="ru-RU"/>
          </a:p>
        </p:txBody>
      </p:sp>
    </p:spTree>
    <p:extLst>
      <p:ext uri="{BB962C8B-B14F-4D97-AF65-F5344CB8AC3E}">
        <p14:creationId xmlns:p14="http://schemas.microsoft.com/office/powerpoint/2010/main" val="23948047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317268C-5B7E-4CFE-B6FD-3ECC257F3020}" type="slidenum">
              <a:rPr lang="ru-RU" smtClean="0"/>
              <a:t>5</a:t>
            </a:fld>
            <a:endParaRPr lang="ru-RU"/>
          </a:p>
        </p:txBody>
      </p:sp>
    </p:spTree>
    <p:extLst>
      <p:ext uri="{BB962C8B-B14F-4D97-AF65-F5344CB8AC3E}">
        <p14:creationId xmlns:p14="http://schemas.microsoft.com/office/powerpoint/2010/main" val="25640919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317268C-5B7E-4CFE-B6FD-3ECC257F3020}" type="slidenum">
              <a:rPr lang="ru-RU" smtClean="0"/>
              <a:t>6</a:t>
            </a:fld>
            <a:endParaRPr lang="ru-RU"/>
          </a:p>
        </p:txBody>
      </p:sp>
    </p:spTree>
    <p:extLst>
      <p:ext uri="{BB962C8B-B14F-4D97-AF65-F5344CB8AC3E}">
        <p14:creationId xmlns:p14="http://schemas.microsoft.com/office/powerpoint/2010/main" val="1623657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317268C-5B7E-4CFE-B6FD-3ECC257F3020}" type="slidenum">
              <a:rPr lang="ru-RU" smtClean="0"/>
              <a:t>7</a:t>
            </a:fld>
            <a:endParaRPr lang="ru-RU"/>
          </a:p>
        </p:txBody>
      </p:sp>
    </p:spTree>
    <p:extLst>
      <p:ext uri="{BB962C8B-B14F-4D97-AF65-F5344CB8AC3E}">
        <p14:creationId xmlns:p14="http://schemas.microsoft.com/office/powerpoint/2010/main" val="6337787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4C71EC6-210F-42DE-9C53-41977AD35B3D}" type="datetimeFigureOut">
              <a:rPr lang="ru-RU" smtClean="0"/>
              <a:pPr/>
              <a:t>31.08.2021</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B4C71EC6-210F-42DE-9C53-41977AD35B3D}" type="datetimeFigureOut">
              <a:rPr lang="ru-RU" smtClean="0"/>
              <a:pPr/>
              <a:t>31.08.2021</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4C71EC6-210F-42DE-9C53-41977AD35B3D}" type="datetimeFigureOut">
              <a:rPr lang="ru-RU" smtClean="0"/>
              <a:pPr/>
              <a:t>31.08.2021</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B4C71EC6-210F-42DE-9C53-41977AD35B3D}" type="datetimeFigureOut">
              <a:rPr lang="ru-RU" smtClean="0"/>
              <a:pPr/>
              <a:t>31.08.2021</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31.08.2021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4C71EC6-210F-42DE-9C53-41977AD35B3D}" type="datetimeFigureOut">
              <a:rPr lang="ru-RU" smtClean="0"/>
              <a:pPr/>
              <a:t>31.08.2021</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980728"/>
            <a:ext cx="7632848" cy="3108543"/>
          </a:xfrm>
          <a:prstGeom prst="rect">
            <a:avLst/>
          </a:prstGeom>
        </p:spPr>
        <p:txBody>
          <a:bodyPr wrap="square">
            <a:spAutoFit/>
          </a:bodyPr>
          <a:lstStyle/>
          <a:p>
            <a:r>
              <a:rPr lang="ru-RU" sz="2800" b="1" dirty="0">
                <a:latin typeface="Times New Roman" panose="02020603050405020304" pitchFamily="18" charset="0"/>
                <a:cs typeface="Times New Roman" panose="02020603050405020304" pitchFamily="18" charset="0"/>
              </a:rPr>
              <a:t>TEMA 6. I</a:t>
            </a:r>
            <a:r>
              <a:rPr lang="sq-AL" sz="2800" b="1" dirty="0">
                <a:latin typeface="Times New Roman" panose="02020603050405020304" pitchFamily="18" charset="0"/>
                <a:cs typeface="Times New Roman" panose="02020603050405020304" pitchFamily="18" charset="0"/>
              </a:rPr>
              <a:t>Ş ÝERINI MEÝILLEŞDIRMEK</a:t>
            </a:r>
            <a:endParaRPr lang="ru-RU" sz="2800" dirty="0">
              <a:latin typeface="Times New Roman" panose="02020603050405020304" pitchFamily="18" charset="0"/>
              <a:cs typeface="Times New Roman" panose="02020603050405020304" pitchFamily="18" charset="0"/>
            </a:endParaRPr>
          </a:p>
          <a:p>
            <a:r>
              <a:rPr lang="sq-AL" sz="2800" b="1" dirty="0">
                <a:latin typeface="Times New Roman" panose="02020603050405020304" pitchFamily="18" charset="0"/>
                <a:cs typeface="Times New Roman" panose="02020603050405020304" pitchFamily="18" charset="0"/>
              </a:rPr>
              <a:t> </a:t>
            </a:r>
            <a:endParaRPr lang="tk-TM" sz="2800" b="1" dirty="0" smtClean="0">
              <a:latin typeface="Times New Roman" panose="02020603050405020304" pitchFamily="18" charset="0"/>
              <a:cs typeface="Times New Roman" panose="02020603050405020304" pitchFamily="18" charset="0"/>
            </a:endParaRPr>
          </a:p>
          <a:p>
            <a:endParaRPr lang="ru-RU" sz="2800" dirty="0">
              <a:latin typeface="Times New Roman" panose="02020603050405020304" pitchFamily="18" charset="0"/>
              <a:cs typeface="Times New Roman" panose="02020603050405020304" pitchFamily="18" charset="0"/>
            </a:endParaRPr>
          </a:p>
          <a:p>
            <a:pPr lvl="0"/>
            <a:r>
              <a:rPr lang="tk-TM" sz="2800" b="1" dirty="0" smtClean="0">
                <a:latin typeface="Times New Roman" panose="02020603050405020304" pitchFamily="18" charset="0"/>
                <a:cs typeface="Times New Roman" panose="02020603050405020304" pitchFamily="18" charset="0"/>
              </a:rPr>
              <a:t>1. </a:t>
            </a:r>
            <a:r>
              <a:rPr lang="ru-RU" sz="2800" b="1" dirty="0" smtClean="0">
                <a:latin typeface="Times New Roman" panose="02020603050405020304" pitchFamily="18" charset="0"/>
                <a:cs typeface="Times New Roman" panose="02020603050405020304" pitchFamily="18" charset="0"/>
              </a:rPr>
              <a:t>I</a:t>
            </a:r>
            <a:r>
              <a:rPr lang="sq-AL" sz="2800" b="1" dirty="0">
                <a:latin typeface="Times New Roman" panose="02020603050405020304" pitchFamily="18" charset="0"/>
                <a:cs typeface="Times New Roman" panose="02020603050405020304" pitchFamily="18" charset="0"/>
              </a:rPr>
              <a:t>ş ýerini meýilleşdirmek</a:t>
            </a:r>
            <a:r>
              <a:rPr lang="ru-RU" sz="2800" b="1"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pPr lvl="0"/>
            <a:r>
              <a:rPr lang="tk-TM" sz="2800" b="1" dirty="0" smtClean="0">
                <a:latin typeface="Times New Roman" panose="02020603050405020304" pitchFamily="18" charset="0"/>
                <a:cs typeface="Times New Roman" panose="02020603050405020304" pitchFamily="18" charset="0"/>
              </a:rPr>
              <a:t>2. </a:t>
            </a:r>
            <a:r>
              <a:rPr lang="tr-TR" sz="2800" b="1" dirty="0" smtClean="0">
                <a:latin typeface="Times New Roman" panose="02020603050405020304" pitchFamily="18" charset="0"/>
                <a:cs typeface="Times New Roman" panose="02020603050405020304" pitchFamily="18" charset="0"/>
              </a:rPr>
              <a:t>Iş </a:t>
            </a:r>
            <a:r>
              <a:rPr lang="tr-TR" sz="2800" b="1" dirty="0">
                <a:latin typeface="Times New Roman" panose="02020603050405020304" pitchFamily="18" charset="0"/>
                <a:cs typeface="Times New Roman" panose="02020603050405020304" pitchFamily="18" charset="0"/>
              </a:rPr>
              <a:t>ýeriniň meýilleşdirilişine ergonomiki talaplar</a:t>
            </a:r>
            <a:r>
              <a:rPr lang="ru-RU" sz="2800" b="1"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pPr lvl="0"/>
            <a:r>
              <a:rPr lang="tk-TM" sz="2800" b="1" dirty="0" smtClean="0">
                <a:latin typeface="Times New Roman" panose="02020603050405020304" pitchFamily="18" charset="0"/>
                <a:cs typeface="Times New Roman" panose="02020603050405020304" pitchFamily="18" charset="0"/>
              </a:rPr>
              <a:t>3. </a:t>
            </a:r>
            <a:r>
              <a:rPr lang="tr-TR" sz="2800" b="1" dirty="0" smtClean="0">
                <a:latin typeface="Times New Roman" panose="02020603050405020304" pitchFamily="18" charset="0"/>
                <a:cs typeface="Times New Roman" panose="02020603050405020304" pitchFamily="18" charset="0"/>
              </a:rPr>
              <a:t>Iş </a:t>
            </a:r>
            <a:r>
              <a:rPr lang="tr-TR" sz="2800" b="1" dirty="0">
                <a:latin typeface="Times New Roman" panose="02020603050405020304" pitchFamily="18" charset="0"/>
                <a:cs typeface="Times New Roman" panose="02020603050405020304" pitchFamily="18" charset="0"/>
              </a:rPr>
              <a:t>ýeriniň meýilleşdirilişiniň seljerilişi</a:t>
            </a:r>
            <a:r>
              <a:rPr lang="ru-RU" sz="2800" b="1"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7165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7776864" cy="6247864"/>
          </a:xfrm>
          <a:prstGeom prst="rect">
            <a:avLst/>
          </a:prstGeom>
        </p:spPr>
        <p:txBody>
          <a:bodyPr wrap="square">
            <a:spAutoFit/>
          </a:bodyPr>
          <a:lstStyle/>
          <a:p>
            <a:pPr algn="just"/>
            <a:r>
              <a:rPr lang="sq-AL" sz="2000" b="1" dirty="0">
                <a:latin typeface="Times New Roman" panose="02020603050405020304" pitchFamily="18" charset="0"/>
                <a:cs typeface="Times New Roman" panose="02020603050405020304" pitchFamily="18" charset="0"/>
              </a:rPr>
              <a:t>6.1.</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Iş</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ýeriniň</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meýilleşdirmek</a:t>
            </a:r>
            <a:r>
              <a:rPr lang="ru-RU" sz="2000" b="1" i="1" dirty="0" smtClean="0">
                <a:latin typeface="Times New Roman" panose="02020603050405020304" pitchFamily="18" charset="0"/>
                <a:cs typeface="Times New Roman" panose="02020603050405020304" pitchFamily="18" charset="0"/>
              </a:rPr>
              <a:t>.</a:t>
            </a:r>
            <a:endParaRPr lang="tk-TM" sz="2000" b="1" i="1" dirty="0" smtClean="0">
              <a:latin typeface="Times New Roman" panose="02020603050405020304" pitchFamily="18" charset="0"/>
              <a:cs typeface="Times New Roman" panose="02020603050405020304" pitchFamily="18" charset="0"/>
            </a:endParaRPr>
          </a:p>
          <a:p>
            <a:pPr algn="just"/>
            <a:endParaRPr lang="ru-RU" sz="2000" dirty="0">
              <a:latin typeface="Times New Roman" panose="02020603050405020304" pitchFamily="18" charset="0"/>
              <a:cs typeface="Times New Roman" panose="02020603050405020304" pitchFamily="18" charset="0"/>
            </a:endParaRPr>
          </a:p>
          <a:p>
            <a:pPr algn="just"/>
            <a:r>
              <a:rPr lang="ru-RU" sz="2000" b="1" i="1" dirty="0" err="1">
                <a:latin typeface="Times New Roman" panose="02020603050405020304" pitchFamily="18" charset="0"/>
                <a:cs typeface="Times New Roman" panose="02020603050405020304" pitchFamily="18" charset="0"/>
              </a:rPr>
              <a:t>Iş</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ýerini</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meýilleşdir</a:t>
            </a:r>
            <a:r>
              <a:rPr lang="sq-AL" sz="2000" b="1" i="1" dirty="0">
                <a:latin typeface="Times New Roman" panose="02020603050405020304" pitchFamily="18" charset="0"/>
                <a:cs typeface="Times New Roman" panose="02020603050405020304" pitchFamily="18" charset="0"/>
              </a:rPr>
              <a:t>mek</a:t>
            </a:r>
            <a:r>
              <a:rPr lang="sq-AL" sz="2000" dirty="0">
                <a:latin typeface="Times New Roman" panose="02020603050405020304" pitchFamily="18" charset="0"/>
                <a:cs typeface="Times New Roman" panose="02020603050405020304" pitchFamily="18" charset="0"/>
              </a:rPr>
              <a:t> </a:t>
            </a:r>
            <a:r>
              <a:rPr lang="sq-AL" sz="2000" i="1" dirty="0">
                <a:latin typeface="Times New Roman" panose="02020603050405020304" pitchFamily="18" charset="0"/>
                <a:cs typeface="Times New Roman" panose="02020603050405020304" pitchFamily="18" charset="0"/>
              </a:rPr>
              <a:t>diýip, funksional </a:t>
            </a:r>
            <a:r>
              <a:rPr lang="ru-RU" sz="2000" i="1" dirty="0" err="1">
                <a:latin typeface="Times New Roman" panose="02020603050405020304" pitchFamily="18" charset="0"/>
                <a:cs typeface="Times New Roman" panose="02020603050405020304" pitchFamily="18" charset="0"/>
              </a:rPr>
              <a:t>arabaglanyşykly</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önümçilik</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serişdeleriň</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enjamlaryň</a:t>
            </a:r>
            <a:r>
              <a:rPr lang="ru-RU" sz="2000" i="1" dirty="0">
                <a:latin typeface="Times New Roman" panose="02020603050405020304" pitchFamily="18" charset="0"/>
                <a:cs typeface="Times New Roman" panose="02020603050405020304" pitchFamily="18" charset="0"/>
              </a:rPr>
              <a:t>, </a:t>
            </a:r>
            <a:r>
              <a:rPr lang="sq-AL" sz="2000" i="1" dirty="0">
                <a:latin typeface="Times New Roman" panose="02020603050405020304" pitchFamily="18" charset="0"/>
                <a:cs typeface="Times New Roman" panose="02020603050405020304" pitchFamily="18" charset="0"/>
              </a:rPr>
              <a:t>goşmaça enjamlaşdyrylyşyň</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zähmet</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serişdeleriň</a:t>
            </a:r>
            <a:r>
              <a:rPr lang="sq-AL" sz="2000" i="1" dirty="0">
                <a:latin typeface="Times New Roman" panose="02020603050405020304" pitchFamily="18" charset="0"/>
                <a:cs typeface="Times New Roman" panose="02020603050405020304" pitchFamily="18" charset="0"/>
              </a:rPr>
              <a:t>, zähmet predmetleriň</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we</a:t>
            </a:r>
            <a:r>
              <a:rPr lang="ru-RU" sz="2000" i="1" dirty="0">
                <a:latin typeface="Times New Roman" panose="02020603050405020304" pitchFamily="18" charset="0"/>
                <a:cs typeface="Times New Roman" panose="02020603050405020304" pitchFamily="18" charset="0"/>
              </a:rPr>
              <a:t> </a:t>
            </a:r>
            <a:r>
              <a:rPr lang="sq-AL" sz="2000" i="1" dirty="0">
                <a:latin typeface="Times New Roman" panose="02020603050405020304" pitchFamily="18" charset="0"/>
                <a:cs typeface="Times New Roman" panose="02020603050405020304" pitchFamily="18" charset="0"/>
              </a:rPr>
              <a:t>işgäriň özüniň</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önümçili</a:t>
            </a:r>
            <a:r>
              <a:rPr lang="sq-AL" sz="2000" i="1" dirty="0">
                <a:latin typeface="Times New Roman" panose="02020603050405020304" pitchFamily="18" charset="0"/>
                <a:cs typeface="Times New Roman" panose="02020603050405020304" pitchFamily="18" charset="0"/>
              </a:rPr>
              <a:t>giň</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töwereginde</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rasional</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ýerleşdiril</a:t>
            </a:r>
            <a:r>
              <a:rPr lang="sq-AL" sz="2000" i="1" dirty="0">
                <a:latin typeface="Times New Roman" panose="02020603050405020304" pitchFamily="18" charset="0"/>
                <a:cs typeface="Times New Roman" panose="02020603050405020304" pitchFamily="18" charset="0"/>
              </a:rPr>
              <a:t>megine düşünilýär</a:t>
            </a:r>
            <a:r>
              <a:rPr lang="ru-RU" sz="2000" dirty="0">
                <a:latin typeface="Times New Roman" panose="02020603050405020304" pitchFamily="18" charset="0"/>
                <a:cs typeface="Times New Roman" panose="02020603050405020304" pitchFamily="18" charset="0"/>
              </a:rPr>
              <a:t>.</a:t>
            </a:r>
            <a:r>
              <a:rPr lang="ru-RU" sz="2000" i="1"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pPr algn="just"/>
            <a:r>
              <a:rPr lang="ru-RU" sz="2000" i="1" dirty="0" err="1">
                <a:latin typeface="Times New Roman" panose="02020603050405020304" pitchFamily="18" charset="0"/>
                <a:cs typeface="Times New Roman" panose="02020603050405020304" pitchFamily="18" charset="0"/>
              </a:rPr>
              <a:t>Iş</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ýerini</a:t>
            </a:r>
            <a:r>
              <a:rPr lang="sq-AL" sz="2000" i="1" dirty="0">
                <a:latin typeface="Times New Roman" panose="02020603050405020304" pitchFamily="18" charset="0"/>
                <a:cs typeface="Times New Roman" panose="02020603050405020304" pitchFamily="18" charset="0"/>
              </a:rPr>
              <a:t>ň</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meýilleşdir</a:t>
            </a:r>
            <a:r>
              <a:rPr lang="sq-AL" sz="2000" i="1" dirty="0">
                <a:latin typeface="Times New Roman" panose="02020603050405020304" pitchFamily="18" charset="0"/>
                <a:cs typeface="Times New Roman" panose="02020603050405020304" pitchFamily="18" charset="0"/>
              </a:rPr>
              <a:t>ilişiniň esasy meseleleri aşakdakylardan ybaratdyr</a:t>
            </a:r>
            <a:r>
              <a:rPr lang="sq-AL"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pPr lvl="0" algn="just"/>
            <a:r>
              <a:rPr lang="sq-AL" sz="2000" dirty="0">
                <a:latin typeface="Times New Roman" panose="02020603050405020304" pitchFamily="18" charset="0"/>
                <a:cs typeface="Times New Roman" panose="02020603050405020304" pitchFamily="18" charset="0"/>
              </a:rPr>
              <a:t>zähmetiň amatly we howpsuz şertlerini döretmek;</a:t>
            </a:r>
            <a:endParaRPr lang="ru-RU" sz="2000" dirty="0">
              <a:latin typeface="Times New Roman" panose="02020603050405020304" pitchFamily="18" charset="0"/>
              <a:cs typeface="Times New Roman" panose="02020603050405020304" pitchFamily="18" charset="0"/>
            </a:endParaRPr>
          </a:p>
          <a:p>
            <a:pPr lvl="0" algn="just"/>
            <a:r>
              <a:rPr lang="sq-AL" sz="2000" dirty="0">
                <a:latin typeface="Times New Roman" panose="02020603050405020304" pitchFamily="18" charset="0"/>
                <a:cs typeface="Times New Roman" panose="02020603050405020304" pitchFamily="18" charset="0"/>
              </a:rPr>
              <a:t>önümçilik meýdançasyny has amatly ulanmak;</a:t>
            </a:r>
            <a:endParaRPr lang="ru-RU" sz="2000" dirty="0">
              <a:latin typeface="Times New Roman" panose="02020603050405020304" pitchFamily="18" charset="0"/>
              <a:cs typeface="Times New Roman" panose="02020603050405020304" pitchFamily="18" charset="0"/>
            </a:endParaRPr>
          </a:p>
          <a:p>
            <a:pPr lvl="0" algn="just"/>
            <a:r>
              <a:rPr lang="sq-AL" sz="2000" dirty="0">
                <a:latin typeface="Times New Roman" panose="02020603050405020304" pitchFamily="18" charset="0"/>
                <a:cs typeface="Times New Roman" panose="02020603050405020304" pitchFamily="18" charset="0"/>
              </a:rPr>
              <a:t>artykmaç hereketleri aradan aýyrmagyň hasabyna ýerine ýetirijileriň iş wagtynyň ulanylmagyny ýokarlandyrmak.</a:t>
            </a:r>
            <a:endParaRPr lang="ru-RU" sz="2000" dirty="0">
              <a:latin typeface="Times New Roman" panose="02020603050405020304" pitchFamily="18" charset="0"/>
              <a:cs typeface="Times New Roman" panose="02020603050405020304" pitchFamily="18" charset="0"/>
            </a:endParaRPr>
          </a:p>
          <a:p>
            <a:pPr algn="just"/>
            <a:r>
              <a:rPr lang="sq-AL" sz="2000" i="1" dirty="0">
                <a:latin typeface="Times New Roman" panose="02020603050405020304" pitchFamily="18" charset="0"/>
                <a:cs typeface="Times New Roman" panose="02020603050405020304" pitchFamily="18" charset="0"/>
              </a:rPr>
              <a:t>Iş ýeriniň rasional meýilleşdirilmegini üpjün etmek üçin hökmany nazara alynmaly başlangyç pursatlar indikiler:</a:t>
            </a:r>
            <a:endParaRPr lang="ru-RU" sz="2000" dirty="0">
              <a:latin typeface="Times New Roman" panose="02020603050405020304" pitchFamily="18" charset="0"/>
              <a:cs typeface="Times New Roman" panose="02020603050405020304" pitchFamily="18" charset="0"/>
            </a:endParaRPr>
          </a:p>
          <a:p>
            <a:pPr lvl="0" algn="just"/>
            <a:r>
              <a:rPr lang="sq-AL" sz="2000" dirty="0">
                <a:latin typeface="Times New Roman" panose="02020603050405020304" pitchFamily="18" charset="0"/>
                <a:cs typeface="Times New Roman" panose="02020603050405020304" pitchFamily="18" charset="0"/>
              </a:rPr>
              <a:t>tehnologiki we zähmet prosesleriň aýratynlyklary;</a:t>
            </a:r>
            <a:endParaRPr lang="ru-RU" sz="2000" dirty="0">
              <a:latin typeface="Times New Roman" panose="02020603050405020304" pitchFamily="18" charset="0"/>
              <a:cs typeface="Times New Roman" panose="02020603050405020304" pitchFamily="18" charset="0"/>
            </a:endParaRPr>
          </a:p>
          <a:p>
            <a:pPr lvl="0" algn="just"/>
            <a:r>
              <a:rPr lang="sq-AL" sz="2000" dirty="0">
                <a:latin typeface="Times New Roman" panose="02020603050405020304" pitchFamily="18" charset="0"/>
                <a:cs typeface="Times New Roman" panose="02020603050405020304" pitchFamily="18" charset="0"/>
              </a:rPr>
              <a:t>iş ýeriniň zähmetiň kooperirlenmeginiň we bölünişiginiň görnüşine hem-de ulanylýan tehnologiýa laýyklykda ýörüteleşmegi;</a:t>
            </a:r>
            <a:endParaRPr lang="ru-RU" sz="2000" dirty="0">
              <a:latin typeface="Times New Roman" panose="02020603050405020304" pitchFamily="18" charset="0"/>
              <a:cs typeface="Times New Roman" panose="02020603050405020304" pitchFamily="18" charset="0"/>
            </a:endParaRPr>
          </a:p>
          <a:p>
            <a:pPr lvl="0" algn="just"/>
            <a:r>
              <a:rPr lang="sq-AL" sz="2000" dirty="0">
                <a:latin typeface="Times New Roman" panose="02020603050405020304" pitchFamily="18" charset="0"/>
                <a:cs typeface="Times New Roman" panose="02020603050405020304" pitchFamily="18" charset="0"/>
              </a:rPr>
              <a:t>iş ýerinde ulanylýan enjamyň, tehnologiki we guramaçylyk goşmaça enjamlaşdyrylyşyň düzümi we aýratynlyklary;</a:t>
            </a:r>
            <a:endParaRPr lang="ru-RU" sz="2000" dirty="0">
              <a:latin typeface="Times New Roman" panose="02020603050405020304" pitchFamily="18" charset="0"/>
              <a:cs typeface="Times New Roman" panose="02020603050405020304" pitchFamily="18" charset="0"/>
            </a:endParaRPr>
          </a:p>
          <a:p>
            <a:pPr lvl="0" algn="just"/>
            <a:r>
              <a:rPr lang="sq-AL" sz="2000" dirty="0">
                <a:latin typeface="Times New Roman" panose="02020603050405020304" pitchFamily="18" charset="0"/>
                <a:cs typeface="Times New Roman" panose="02020603050405020304" pitchFamily="18" charset="0"/>
              </a:rPr>
              <a:t>iş ýerine hyzmat edilişiniň hereket edýän ulgamy;</a:t>
            </a:r>
            <a:endParaRPr lang="ru-RU" sz="2000" dirty="0">
              <a:latin typeface="Times New Roman" panose="02020603050405020304" pitchFamily="18" charset="0"/>
              <a:cs typeface="Times New Roman" panose="02020603050405020304" pitchFamily="18" charset="0"/>
            </a:endParaRPr>
          </a:p>
          <a:p>
            <a:pPr lvl="0" algn="just"/>
            <a:r>
              <a:rPr lang="sq-AL" sz="2000" dirty="0">
                <a:latin typeface="Times New Roman" panose="02020603050405020304" pitchFamily="18" charset="0"/>
                <a:cs typeface="Times New Roman" panose="02020603050405020304" pitchFamily="18" charset="0"/>
              </a:rPr>
              <a:t>zähmetiň ulanylýan tärleri we usullary.</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2597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7920880" cy="6863417"/>
          </a:xfrm>
          <a:prstGeom prst="rect">
            <a:avLst/>
          </a:prstGeom>
        </p:spPr>
        <p:txBody>
          <a:bodyPr wrap="square">
            <a:spAutoFit/>
          </a:bodyPr>
          <a:lstStyle/>
          <a:p>
            <a:r>
              <a:rPr lang="sq-AL" sz="2000" b="1" dirty="0">
                <a:latin typeface="Times New Roman" panose="02020603050405020304" pitchFamily="18" charset="0"/>
                <a:cs typeface="Times New Roman" panose="02020603050405020304" pitchFamily="18" charset="0"/>
              </a:rPr>
              <a:t>6.1.</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Iş</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ýeriniň</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meýilleşdirilişine</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ergonomiki</a:t>
            </a:r>
            <a:r>
              <a:rPr lang="ru-RU" sz="2000" b="1" dirty="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talaplar</a:t>
            </a:r>
            <a:r>
              <a:rPr lang="ru-RU" sz="2000" b="1" dirty="0" smtClean="0">
                <a:latin typeface="Times New Roman" panose="02020603050405020304" pitchFamily="18" charset="0"/>
                <a:cs typeface="Times New Roman" panose="02020603050405020304" pitchFamily="18" charset="0"/>
              </a:rPr>
              <a:t>.</a:t>
            </a:r>
            <a:endParaRPr lang="ru-RU" sz="2000" dirty="0" smtClean="0">
              <a:latin typeface="Times New Roman" panose="02020603050405020304" pitchFamily="18" charset="0"/>
              <a:cs typeface="Times New Roman" panose="02020603050405020304" pitchFamily="18" charset="0"/>
            </a:endParaRPr>
          </a:p>
          <a:p>
            <a:r>
              <a:rPr lang="ru-RU" sz="2000" dirty="0" err="1" smtClean="0">
                <a:latin typeface="Times New Roman" panose="02020603050405020304" pitchFamily="18" charset="0"/>
                <a:cs typeface="Times New Roman" panose="02020603050405020304" pitchFamily="18" charset="0"/>
              </a:rPr>
              <a:t>Öňdebaryjy</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tärleriň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usullaryň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ornaşdyryly</a:t>
            </a:r>
            <a:r>
              <a:rPr lang="sq-AL" sz="2000" dirty="0">
                <a:latin typeface="Times New Roman" panose="02020603050405020304" pitchFamily="18" charset="0"/>
                <a:cs typeface="Times New Roman" panose="02020603050405020304" pitchFamily="18" charset="0"/>
              </a:rPr>
              <a:t>şy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artykmaç</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rasional</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däl</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zähmet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hereketleriň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aýrylmagy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işçiniň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hereketiniň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materiallaryň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süýşürilmeginiň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maksimal</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azal</a:t>
            </a:r>
            <a:r>
              <a:rPr lang="sq-AL" sz="2000" dirty="0">
                <a:latin typeface="Times New Roman" panose="02020603050405020304" pitchFamily="18" charset="0"/>
                <a:cs typeface="Times New Roman" panose="02020603050405020304" pitchFamily="18" charset="0"/>
              </a:rPr>
              <a:t>dylma</a:t>
            </a:r>
            <a:r>
              <a:rPr lang="ru-RU" sz="2000" dirty="0" err="1">
                <a:latin typeface="Times New Roman" panose="02020603050405020304" pitchFamily="18" charset="0"/>
                <a:cs typeface="Times New Roman" panose="02020603050405020304" pitchFamily="18" charset="0"/>
              </a:rPr>
              <a:t>gy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ýeriniň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meýilleşdir</a:t>
            </a:r>
            <a:r>
              <a:rPr lang="sq-AL" sz="2000" dirty="0">
                <a:latin typeface="Times New Roman" panose="02020603050405020304" pitchFamily="18" charset="0"/>
                <a:cs typeface="Times New Roman" panose="02020603050405020304" pitchFamily="18" charset="0"/>
              </a:rPr>
              <a:t>il</a:t>
            </a:r>
            <a:r>
              <a:rPr lang="ru-RU" sz="2000" dirty="0" err="1">
                <a:latin typeface="Times New Roman" panose="02020603050405020304" pitchFamily="18" charset="0"/>
                <a:cs typeface="Times New Roman" panose="02020603050405020304" pitchFamily="18" charset="0"/>
              </a:rPr>
              <a:t>işiniň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kämilleşmegine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esaslanýar</a:t>
            </a:r>
            <a:r>
              <a:rPr lang="ru-RU" sz="2000" dirty="0">
                <a:latin typeface="Times New Roman" panose="02020603050405020304" pitchFamily="18" charset="0"/>
                <a:cs typeface="Times New Roman" panose="02020603050405020304" pitchFamily="18" charset="0"/>
              </a:rPr>
              <a:t>.</a:t>
            </a:r>
          </a:p>
          <a:p>
            <a:r>
              <a:rPr lang="ru-RU" sz="2000" dirty="0" err="1">
                <a:latin typeface="Times New Roman" panose="02020603050405020304" pitchFamily="18" charset="0"/>
                <a:cs typeface="Times New Roman" panose="02020603050405020304" pitchFamily="18" charset="0"/>
              </a:rPr>
              <a:t>Zähmet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serişdeleriň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predmetleriň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ýerleşdirilişine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ýeriniň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meýdançasy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bagly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bolýar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Zähmet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serişdeleri</a:t>
            </a:r>
            <a:r>
              <a:rPr lang="sq-AL" sz="2000" dirty="0">
                <a:latin typeface="Times New Roman" panose="02020603050405020304" pitchFamily="18" charset="0"/>
                <a:cs typeface="Times New Roman" panose="02020603050405020304" pitchFamily="18" charset="0"/>
              </a:rPr>
              <a:t>ni</a:t>
            </a:r>
            <a:r>
              <a:rPr lang="ru-RU" sz="2000" dirty="0">
                <a:latin typeface="Times New Roman" panose="02020603050405020304" pitchFamily="18" charset="0"/>
                <a:cs typeface="Times New Roman" panose="02020603050405020304" pitchFamily="18" charset="0"/>
              </a:rPr>
              <a:t>ň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predmetleriniň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ýerleşdir</a:t>
            </a:r>
            <a:r>
              <a:rPr lang="sq-AL" sz="2000" dirty="0">
                <a:latin typeface="Times New Roman" panose="02020603050405020304" pitchFamily="18" charset="0"/>
                <a:cs typeface="Times New Roman" panose="02020603050405020304" pitchFamily="18" charset="0"/>
              </a:rPr>
              <a:t>il</a:t>
            </a:r>
            <a:r>
              <a:rPr lang="ru-RU" sz="2000" dirty="0" err="1">
                <a:latin typeface="Times New Roman" panose="02020603050405020304" pitchFamily="18" charset="0"/>
                <a:cs typeface="Times New Roman" panose="02020603050405020304" pitchFamily="18" charset="0"/>
              </a:rPr>
              <a:t>meginiň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ýörelgeleriniň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bozylmagy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ýeriniň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meýdançasyny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ulaldýar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netijede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zähmetiň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netijeliligi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peselýär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işçileriň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ýadawly</a:t>
            </a:r>
            <a:r>
              <a:rPr lang="sq-AL" sz="2000" dirty="0">
                <a:latin typeface="Times New Roman" panose="02020603050405020304" pitchFamily="18" charset="0"/>
                <a:cs typeface="Times New Roman" panose="02020603050405020304" pitchFamily="18" charset="0"/>
              </a:rPr>
              <a:t>ly</a:t>
            </a:r>
            <a:r>
              <a:rPr lang="ru-RU" sz="2000" dirty="0" err="1">
                <a:latin typeface="Times New Roman" panose="02020603050405020304" pitchFamily="18" charset="0"/>
                <a:cs typeface="Times New Roman" panose="02020603050405020304" pitchFamily="18" charset="0"/>
              </a:rPr>
              <a:t>gy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ýokarlanýar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wagtynyň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ýitgileri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köpelýär</a:t>
            </a:r>
            <a:r>
              <a:rPr lang="ru-RU" sz="2000" dirty="0">
                <a:latin typeface="Times New Roman" panose="02020603050405020304" pitchFamily="18" charset="0"/>
                <a:cs typeface="Times New Roman" panose="02020603050405020304" pitchFamily="18" charset="0"/>
              </a:rPr>
              <a:t>.</a:t>
            </a:r>
          </a:p>
          <a:p>
            <a:r>
              <a:rPr lang="ru-RU" sz="2000" dirty="0" err="1">
                <a:latin typeface="Times New Roman" panose="02020603050405020304" pitchFamily="18" charset="0"/>
                <a:cs typeface="Times New Roman" panose="02020603050405020304" pitchFamily="18" charset="0"/>
              </a:rPr>
              <a:t>Iş</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ýeriniň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meýilleşdir</a:t>
            </a:r>
            <a:r>
              <a:rPr lang="sq-AL" sz="2000" dirty="0">
                <a:latin typeface="Times New Roman" panose="02020603050405020304" pitchFamily="18" charset="0"/>
                <a:cs typeface="Times New Roman" panose="02020603050405020304" pitchFamily="18" charset="0"/>
              </a:rPr>
              <a:t>i</a:t>
            </a:r>
            <a:r>
              <a:rPr lang="ru-RU" sz="2000" dirty="0" err="1">
                <a:latin typeface="Times New Roman" panose="02020603050405020304" pitchFamily="18" charset="0"/>
                <a:cs typeface="Times New Roman" panose="02020603050405020304" pitchFamily="18" charset="0"/>
              </a:rPr>
              <a:t>lişi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şonuň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üçin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amatly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howpsuz</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zähmet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şertleriniň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döredilmeginiň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esasy</a:t>
            </a:r>
            <a:r>
              <a:rPr lang="ru-RU" sz="2000" dirty="0">
                <a:latin typeface="Times New Roman" panose="02020603050405020304" pitchFamily="18" charset="0"/>
                <a:cs typeface="Times New Roman" panose="02020603050405020304" pitchFamily="18" charset="0"/>
              </a:rPr>
              <a:t> </a:t>
            </a:r>
            <a:r>
              <a:rPr lang="sq-AL" sz="2000" dirty="0">
                <a:latin typeface="Times New Roman" panose="02020603050405020304" pitchFamily="18" charset="0"/>
                <a:cs typeface="Times New Roman" panose="02020603050405020304" pitchFamily="18" charset="0"/>
              </a:rPr>
              <a:t>bolup durýar</a:t>
            </a:r>
            <a:r>
              <a:rPr lang="ru-RU" sz="2000" dirty="0">
                <a:latin typeface="Times New Roman" panose="02020603050405020304" pitchFamily="18" charset="0"/>
                <a:cs typeface="Times New Roman" panose="02020603050405020304" pitchFamily="18" charset="0"/>
              </a:rPr>
              <a:t>.</a:t>
            </a:r>
          </a:p>
          <a:p>
            <a:r>
              <a:rPr lang="ru-RU" sz="2000" i="1" dirty="0" err="1">
                <a:latin typeface="Times New Roman" panose="02020603050405020304" pitchFamily="18" charset="0"/>
                <a:cs typeface="Times New Roman" panose="02020603050405020304" pitchFamily="18" charset="0"/>
              </a:rPr>
              <a:t>Ylmy</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taýdan</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esaslandyrylan</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meýilleşdir</a:t>
            </a:r>
            <a:r>
              <a:rPr lang="sq-AL" sz="2000" i="1" dirty="0">
                <a:latin typeface="Times New Roman" panose="02020603050405020304" pitchFamily="18" charset="0"/>
                <a:cs typeface="Times New Roman" panose="02020603050405020304" pitchFamily="18" charset="0"/>
              </a:rPr>
              <a:t>i</a:t>
            </a:r>
            <a:r>
              <a:rPr lang="ru-RU" sz="2000" i="1" dirty="0" err="1">
                <a:latin typeface="Times New Roman" panose="02020603050405020304" pitchFamily="18" charset="0"/>
                <a:cs typeface="Times New Roman" panose="02020603050405020304" pitchFamily="18" charset="0"/>
              </a:rPr>
              <a:t>lişiň</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usulyýet</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esasy</a:t>
            </a:r>
            <a:r>
              <a:rPr lang="ru-RU" sz="2000" i="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bu</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onuň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adamyň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ergonomiki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häsiýetlerine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gabat</a:t>
            </a:r>
            <a:r>
              <a:rPr lang="ru-RU" sz="2000" dirty="0">
                <a:latin typeface="Times New Roman" panose="02020603050405020304" pitchFamily="18" charset="0"/>
                <a:cs typeface="Times New Roman" panose="02020603050405020304" pitchFamily="18" charset="0"/>
              </a:rPr>
              <a:t> </a:t>
            </a:r>
            <a:r>
              <a:rPr lang="sq-AL" sz="2000" dirty="0">
                <a:latin typeface="Times New Roman" panose="02020603050405020304" pitchFamily="18" charset="0"/>
                <a:cs typeface="Times New Roman" panose="02020603050405020304" pitchFamily="18" charset="0"/>
              </a:rPr>
              <a:t>gelmegidir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Önümçiligiň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maddy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böleklerini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adamyň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ýerleşdirlişi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olaryň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antropometriki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biomehaniki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psihofiziologiki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häsiýetlerine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gabat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gelmeli</a:t>
            </a:r>
            <a:r>
              <a:rPr lang="ru-RU" sz="2000" dirty="0">
                <a:latin typeface="Times New Roman" panose="02020603050405020304" pitchFamily="18" charset="0"/>
                <a:cs typeface="Times New Roman" panose="02020603050405020304" pitchFamily="18" charset="0"/>
              </a:rPr>
              <a:t>.</a:t>
            </a:r>
          </a:p>
          <a:p>
            <a:r>
              <a:rPr lang="ru-RU" sz="2000" dirty="0" err="1">
                <a:latin typeface="Times New Roman" panose="02020603050405020304" pitchFamily="18" charset="0"/>
                <a:cs typeface="Times New Roman" panose="02020603050405020304" pitchFamily="18" charset="0"/>
              </a:rPr>
              <a:t>Iş</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ýeriniň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meýilleşdir</a:t>
            </a:r>
            <a:r>
              <a:rPr lang="sq-AL" sz="2000" dirty="0">
                <a:latin typeface="Times New Roman" panose="02020603050405020304" pitchFamily="18" charset="0"/>
                <a:cs typeface="Times New Roman" panose="02020603050405020304" pitchFamily="18" charset="0"/>
              </a:rPr>
              <a:t>i</a:t>
            </a:r>
            <a:r>
              <a:rPr lang="ru-RU" sz="2000" dirty="0" err="1">
                <a:latin typeface="Times New Roman" panose="02020603050405020304" pitchFamily="18" charset="0"/>
                <a:cs typeface="Times New Roman" panose="02020603050405020304" pitchFamily="18" charset="0"/>
              </a:rPr>
              <a:t>lişi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gowy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heläkçilik</a:t>
            </a:r>
            <a:r>
              <a:rPr lang="sq-AL" sz="2000" dirty="0">
                <a:latin typeface="Times New Roman" panose="02020603050405020304" pitchFamily="18" charset="0"/>
                <a:cs typeface="Times New Roman" panose="02020603050405020304" pitchFamily="18" charset="0"/>
              </a:rPr>
              <a:t> (awariýa)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şertlerde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onuň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netijeli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hyzmat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edilişini</a:t>
            </a:r>
            <a:r>
              <a:rPr lang="sq-AL" sz="2000" dirty="0">
                <a:latin typeface="Times New Roman" panose="02020603050405020304" pitchFamily="18" charset="0"/>
                <a:cs typeface="Times New Roman" panose="02020603050405020304" pitchFamily="18" charset="0"/>
              </a:rPr>
              <a:t>ň mümkinçiligini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üpjün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etmeli</a:t>
            </a:r>
            <a:r>
              <a:rPr lang="sq-AL" sz="2000" dirty="0">
                <a:latin typeface="Times New Roman" panose="02020603050405020304" pitchFamily="18" charset="0"/>
                <a:cs typeface="Times New Roman" panose="02020603050405020304" pitchFamily="18" charset="0"/>
              </a:rPr>
              <a:t>dir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Ergonomikanyň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wajyp</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talaplaryň</a:t>
            </a:r>
            <a:r>
              <a:rPr lang="ru-RU" sz="2000" i="1"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biri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işçiniň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antropometrik</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talaplaryna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laýyklykda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adamyň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erki</a:t>
            </a:r>
            <a:r>
              <a:rPr lang="sq-AL"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hereketleriniň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mümkinçiligi</a:t>
            </a:r>
            <a:r>
              <a:rPr lang="sq-AL" sz="2000" dirty="0">
                <a:latin typeface="Times New Roman" panose="02020603050405020304" pitchFamily="18" charset="0"/>
                <a:cs typeface="Times New Roman" panose="02020603050405020304" pitchFamily="18" charset="0"/>
              </a:rPr>
              <a:t>dir</a:t>
            </a:r>
            <a:r>
              <a:rPr lang="ru-RU" sz="2000" dirty="0">
                <a:latin typeface="Times New Roman" panose="02020603050405020304" pitchFamily="18" charset="0"/>
                <a:cs typeface="Times New Roman" panose="02020603050405020304" pitchFamily="18" charset="0"/>
              </a:rPr>
              <a:t>.</a:t>
            </a:r>
            <a:r>
              <a:rPr lang="ru-RU" sz="2000" dirty="0" err="1">
                <a:latin typeface="Times New Roman" panose="02020603050405020304" pitchFamily="18" charset="0"/>
                <a:cs typeface="Times New Roman" panose="02020603050405020304" pitchFamily="18" charset="0"/>
              </a:rPr>
              <a:t>Ýene-de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bir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ergonomiki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talaplaryň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biri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hem</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esasy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ýerinde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enjamlaryň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ýerleşdirilişini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üpjün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etmekdir</a:t>
            </a:r>
            <a:r>
              <a:rPr lang="ru-RU" sz="2000" dirty="0">
                <a:latin typeface="Times New Roman" panose="02020603050405020304" pitchFamily="18" charset="0"/>
                <a:cs typeface="Times New Roman" panose="02020603050405020304" pitchFamily="18" charset="0"/>
              </a:rPr>
              <a:t>.</a:t>
            </a:r>
          </a:p>
          <a:p>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6416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a:spLocks noChangeArrowheads="1"/>
          </p:cNvSpPr>
          <p:nvPr/>
        </p:nvSpPr>
        <p:spPr bwMode="auto">
          <a:xfrm>
            <a:off x="107504" y="116632"/>
            <a:ext cx="8064896" cy="6555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000" dirty="0" err="1">
                <a:latin typeface="Times New Roman" panose="02020603050405020304" pitchFamily="18" charset="0"/>
                <a:cs typeface="Times New Roman" panose="02020603050405020304" pitchFamily="18" charset="0"/>
              </a:rPr>
              <a:t>Iş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ýeri</a:t>
            </a:r>
            <a:r>
              <a:rPr lang="en-US" sz="2000"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operatiw</a:t>
            </a:r>
            <a:r>
              <a:rPr lang="en-US" sz="2000" i="1" dirty="0">
                <a:latin typeface="Times New Roman" panose="02020603050405020304" pitchFamily="18" charset="0"/>
                <a:cs typeface="Times New Roman" panose="02020603050405020304" pitchFamily="18" charset="0"/>
              </a:rPr>
              <a:t> we </a:t>
            </a:r>
            <a:r>
              <a:rPr lang="en-US" sz="2000" i="1" dirty="0" err="1">
                <a:latin typeface="Times New Roman" panose="02020603050405020304" pitchFamily="18" charset="0"/>
                <a:cs typeface="Times New Roman" panose="02020603050405020304" pitchFamily="18" charset="0"/>
              </a:rPr>
              <a:t>kömekçi</a:t>
            </a:r>
            <a:r>
              <a:rPr lang="en-US" sz="2000" i="1"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ýerlerine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bölünýär</a:t>
            </a:r>
            <a:r>
              <a:rPr lang="en-US" sz="2000" dirty="0">
                <a:latin typeface="Times New Roman" panose="02020603050405020304" pitchFamily="18" charset="0"/>
                <a:cs typeface="Times New Roman" panose="02020603050405020304" pitchFamily="18" charset="0"/>
              </a:rPr>
              <a:t>.</a:t>
            </a:r>
            <a:endParaRPr lang="tk-TM" sz="2000" dirty="0">
              <a:latin typeface="Times New Roman" panose="02020603050405020304" pitchFamily="18" charset="0"/>
              <a:cs typeface="Times New Roman" panose="02020603050405020304" pitchFamily="18" charset="0"/>
            </a:endParaRPr>
          </a:p>
          <a:p>
            <a:r>
              <a:rPr lang="en-US" sz="2000" b="1" i="1" dirty="0" err="1">
                <a:latin typeface="Times New Roman" panose="02020603050405020304" pitchFamily="18" charset="0"/>
                <a:cs typeface="Times New Roman" panose="02020603050405020304" pitchFamily="18" charset="0"/>
              </a:rPr>
              <a:t>Operatiw</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iş</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ýeri</a:t>
            </a:r>
            <a:r>
              <a:rPr lang="en-US" sz="2000" b="1" i="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180</a:t>
            </a:r>
            <a:r>
              <a:rPr lang="en-US" sz="2000" baseline="30000" dirty="0">
                <a:latin typeface="Times New Roman" panose="02020603050405020304" pitchFamily="18" charset="0"/>
                <a:cs typeface="Times New Roman" panose="02020603050405020304" pitchFamily="18" charset="0"/>
              </a:rPr>
              <a:t>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öwrüm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bilen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birlikde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zolagyň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maksimal</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elýeterliligi</a:t>
            </a:r>
            <a:r>
              <a:rPr lang="en-US" sz="2000" dirty="0">
                <a:latin typeface="Times New Roman" panose="02020603050405020304" pitchFamily="18" charset="0"/>
                <a:cs typeface="Times New Roman" panose="02020603050405020304" pitchFamily="18" charset="0"/>
              </a:rPr>
              <a:t> we </a:t>
            </a:r>
            <a:r>
              <a:rPr lang="en-US" sz="2000" dirty="0" err="1">
                <a:latin typeface="Times New Roman" panose="02020603050405020304" pitchFamily="18" charset="0"/>
                <a:cs typeface="Times New Roman" panose="02020603050405020304" pitchFamily="18" charset="0"/>
              </a:rPr>
              <a:t>işçiniň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operatiw</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ýerinden</a:t>
            </a:r>
            <a:r>
              <a:rPr lang="en-US" sz="2000" dirty="0">
                <a:latin typeface="Times New Roman" panose="02020603050405020304" pitchFamily="18" charset="0"/>
                <a:cs typeface="Times New Roman" panose="02020603050405020304" pitchFamily="18" charset="0"/>
              </a:rPr>
              <a:t> saga </a:t>
            </a:r>
            <a:r>
              <a:rPr lang="en-US" sz="2000" dirty="0" err="1">
                <a:latin typeface="Times New Roman" panose="02020603050405020304" pitchFamily="18" charset="0"/>
                <a:cs typeface="Times New Roman" panose="02020603050405020304" pitchFamily="18" charset="0"/>
              </a:rPr>
              <a:t>ýa</a:t>
            </a:r>
            <a:r>
              <a:rPr lang="en-US" sz="2000" dirty="0">
                <a:latin typeface="Times New Roman" panose="02020603050405020304" pitchFamily="18" charset="0"/>
                <a:cs typeface="Times New Roman" panose="02020603050405020304" pitchFamily="18" charset="0"/>
              </a:rPr>
              <a:t>-da </a:t>
            </a:r>
            <a:r>
              <a:rPr lang="en-US" sz="2000" dirty="0" err="1">
                <a:latin typeface="Times New Roman" panose="02020603050405020304" pitchFamily="18" charset="0"/>
                <a:cs typeface="Times New Roman" panose="02020603050405020304" pitchFamily="18" charset="0"/>
              </a:rPr>
              <a:t>çepe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liniýadan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süýşmeginiň</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çägi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bilen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kesgitlenýän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meýdançany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eýeleýär</a:t>
            </a:r>
            <a:r>
              <a:rPr lang="en-US"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Seýrek</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ulanylýan</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we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ätiýaç</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zähmetiň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serişdeleri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hem-de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predmetleri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ýerleşdirilen</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ýeriniň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beýleki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meýdançasy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1"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kömekçi</a:t>
            </a:r>
            <a:r>
              <a:rPr kumimoji="0" lang="en-US" altLang="ru-RU" sz="2000" b="1"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1"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a:t>
            </a:r>
            <a:r>
              <a:rPr kumimoji="0" lang="en-US" altLang="ru-RU" sz="2000" b="1"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1"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ýerini</a:t>
            </a:r>
            <a:r>
              <a:rPr kumimoji="0" lang="en-US" altLang="ru-RU" sz="2000" b="1"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emele</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getirýär</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ru-RU" altLang="ru-RU"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ýeriniň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çägi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adamyň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boýuna</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bagly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bolýar</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ýeriniň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meýilleşdirilişiniň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ergonomiki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talaplara</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laýyklygynyň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şertleriniň</a:t>
            </a:r>
            <a:r>
              <a:rPr kumimoji="0" lang="en-US" altLang="ru-RU" sz="20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bolup</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işçiniň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fiziologiki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optimal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ýerleşişi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ýagdaýy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pozasy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çykyş</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edýär</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Işçiniň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ýagdaýy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ony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ýadatmaly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däl</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Ol</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işçiniň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göwresini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tutuşynyň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göni</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bolmagyny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ýagdaýyny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çalyşyp</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durmagyny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göwresiniň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kellesiniň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eliniň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aýagynyň</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amatly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ýagdaýda</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durmagyny</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üpjün</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sz="2000"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etmelidir</a:t>
            </a:r>
            <a:r>
              <a:rPr kumimoji="0" lang="en-US" altLang="ru-RU" sz="20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ru-RU" altLang="ru-RU"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Eger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ýerine</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ýetirilýän</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5 kg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çenli</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güýji</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talap</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etse</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onda</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ol</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işi</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oturyp</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ýerine</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ýetirseň</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bolýar</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10-20 kg –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durup</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eger</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5-10 kg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güýji</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talap</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etse</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kumimoji="0" lang="tk-TM"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onda</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çalyşyp</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oturyp</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turup</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sng"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Mysal</a:t>
            </a:r>
            <a:r>
              <a:rPr kumimoji="0" lang="en-US" altLang="ru-RU" b="0" i="0" u="sng"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sng"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üçin</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hereketleriň</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sany</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köp</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bolanda</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işi</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durup</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ýerine</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ýetirmeli</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iki</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eliň</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bilen</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ýerine</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ýetirilýän</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ýokary</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üns</a:t>
            </a:r>
            <a:r>
              <a:rPr kumimoji="0" lang="ru-RU"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talap</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edýän</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işleri</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oturup</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ýerine</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ýetirmeli</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Fiziologlaryň</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barlaglary</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boýunça</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işçiniň</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durup</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işleýän</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ýagdaýy</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has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ýadawly</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ýagdaý</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hasaplanýar</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Esasan</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fiziologiki</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esaslandyrylan</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ýagdaýy</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diýip</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oturyp</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durup</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işlenýän</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ýagdaýlaryň</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gezeklenmesi</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hasap</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edilýär</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Zähmetiň</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gözlegleriniň</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esasynda</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hemme</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ýagdaýlary</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şu</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görnüşlere</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bölüp</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0"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bolýar</a:t>
            </a:r>
            <a:r>
              <a:rPr kumimoji="0" lang="en-US"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çäklendirilen</a:t>
            </a:r>
            <a:r>
              <a:rPr kumimoji="0" lang="en-US" altLang="ru-RU"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oňaýly</a:t>
            </a:r>
            <a:r>
              <a:rPr kumimoji="0" lang="en-US" altLang="ru-RU"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däl</a:t>
            </a:r>
            <a:r>
              <a:rPr kumimoji="0" lang="en-US" altLang="ru-RU"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ru-RU"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dar</a:t>
            </a:r>
            <a:r>
              <a:rPr kumimoji="0" lang="en-US" altLang="ru-RU"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has </a:t>
            </a:r>
            <a:r>
              <a:rPr kumimoji="0" lang="en-US" altLang="ru-RU"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oňaýsyz</a:t>
            </a:r>
            <a:r>
              <a:rPr kumimoji="0" lang="en-US" altLang="ru-RU"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6203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a:spLocks noChangeArrowheads="1"/>
          </p:cNvSpPr>
          <p:nvPr/>
        </p:nvSpPr>
        <p:spPr bwMode="auto">
          <a:xfrm>
            <a:off x="251520" y="-218437"/>
            <a:ext cx="7920880" cy="7017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6.2. </a:t>
            </a:r>
            <a:r>
              <a:rPr lang="en-US" b="1" dirty="0" err="1">
                <a:latin typeface="Times New Roman" panose="02020603050405020304" pitchFamily="18" charset="0"/>
                <a:cs typeface="Times New Roman" panose="02020603050405020304" pitchFamily="18" charset="0"/>
              </a:rPr>
              <a:t>Iş</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ýeriniň</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meýilleşdirilişiniň</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seljerilişi</a:t>
            </a:r>
            <a:r>
              <a:rPr lang="en-US" b="1"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tk-TM"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Iş</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ýeriniň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meýilleşdirilişiniň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seljerilişi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tehnologik</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guramaçylyk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goşmaça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enjamlaşdyrylyşyň</a:t>
            </a:r>
            <a:r>
              <a:rPr lang="en-US" dirty="0">
                <a:latin typeface="Times New Roman" panose="02020603050405020304" pitchFamily="18" charset="0"/>
                <a:cs typeface="Times New Roman" panose="02020603050405020304" pitchFamily="18" charset="0"/>
              </a:rPr>
              <a:t> has </a:t>
            </a:r>
            <a:r>
              <a:rPr lang="en-US" dirty="0" err="1">
                <a:latin typeface="Times New Roman" panose="02020603050405020304" pitchFamily="18" charset="0"/>
                <a:cs typeface="Times New Roman" panose="02020603050405020304" pitchFamily="18" charset="0"/>
              </a:rPr>
              <a:t>rasional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ýerleşdirilmeginiň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mümkinçiliklerini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önümçilik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meýdanyny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tygşytly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ulanmak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işçileriň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geçme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aralygyny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ýerinde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çig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malyň</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taýar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önümiň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göçürilmeginiň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uzaklygyny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azaltmak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işçileriň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amatly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ýagdaýynyň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üpjünçiligi</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olaryň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öňdebaryjy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tärleri</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usullary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ulanmagynyň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mümkinçiliklerini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döretmek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maksady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geçirilýär</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Seljerişiň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esasynda</a:t>
            </a:r>
            <a:r>
              <a:rPr lang="en-US"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zähmetiň maddy bölekleriniň ýerleşdirilişiniň maksada laýyk öwrenilmegi, şeýle hem iş ýeriniň rasional däl meýilleşdirilişi bilen bagly bolan wagt ýitgilerini ýüze çykarmak üçin iş gününiň fotografiýasynyň we hronometražyň maglumatlarynynyň ulanylmagy ýatyr. </a:t>
            </a:r>
            <a:endParaRPr lang="tk-TM" dirty="0" smtClean="0">
              <a:latin typeface="Times New Roman" panose="02020603050405020304" pitchFamily="18" charset="0"/>
              <a:cs typeface="Times New Roman" panose="02020603050405020304" pitchFamily="18" charset="0"/>
            </a:endParaRPr>
          </a:p>
          <a:p>
            <a:r>
              <a:rPr lang="sq-AL" i="1" dirty="0">
                <a:latin typeface="Times New Roman" panose="02020603050405020304" pitchFamily="18" charset="0"/>
                <a:cs typeface="Times New Roman" panose="02020603050405020304" pitchFamily="18" charset="0"/>
              </a:rPr>
              <a:t>Şuňa laýyklykda seljeriş işlerini şu yzygiderlilikde </a:t>
            </a:r>
            <a:r>
              <a:rPr lang="sq-AL" i="1" dirty="0" smtClean="0">
                <a:latin typeface="Times New Roman" panose="02020603050405020304" pitchFamily="18" charset="0"/>
                <a:cs typeface="Times New Roman" panose="02020603050405020304" pitchFamily="18" charset="0"/>
              </a:rPr>
              <a:t>geçirmeli.</a:t>
            </a:r>
            <a:endParaRPr lang="tk-TM" dirty="0">
              <a:latin typeface="Times New Roman" panose="02020603050405020304" pitchFamily="18" charset="0"/>
              <a:cs typeface="Times New Roman" panose="02020603050405020304" pitchFamily="18" charset="0"/>
            </a:endParaRPr>
          </a:p>
          <a:p>
            <a:pPr marL="342900" indent="-342900">
              <a:buAutoNum type="arabicPeriod"/>
            </a:pPr>
            <a:r>
              <a:rPr lang="sq-AL" dirty="0" smtClean="0">
                <a:latin typeface="Times New Roman" panose="02020603050405020304" pitchFamily="18" charset="0"/>
                <a:cs typeface="Times New Roman" panose="02020603050405020304" pitchFamily="18" charset="0"/>
              </a:rPr>
              <a:t>Iş </a:t>
            </a:r>
            <a:r>
              <a:rPr lang="sq-AL" dirty="0">
                <a:latin typeface="Times New Roman" panose="02020603050405020304" pitchFamily="18" charset="0"/>
                <a:cs typeface="Times New Roman" panose="02020603050405020304" pitchFamily="18" charset="0"/>
              </a:rPr>
              <a:t>ýeriniň beýlekiler bilen tehnologiki arabaglanyşygyny öwrenmek, zähmet serişdeleriniň göçürme aralygyny we häsiýetini, iş ýerine hyzmat etmek maksady bilen işçiniň hereketlerini, ýük akymlarynyň ugurlaryny kesgitlemek, göçürilýän ýükleriň göwrümini </a:t>
            </a:r>
            <a:r>
              <a:rPr lang="sq-AL" dirty="0" smtClean="0">
                <a:latin typeface="Times New Roman" panose="02020603050405020304" pitchFamily="18" charset="0"/>
                <a:cs typeface="Times New Roman" panose="02020603050405020304" pitchFamily="18" charset="0"/>
              </a:rPr>
              <a:t>kesgitlemek.</a:t>
            </a:r>
            <a:endParaRPr lang="tk-TM" dirty="0">
              <a:latin typeface="Times New Roman" panose="02020603050405020304" pitchFamily="18" charset="0"/>
              <a:cs typeface="Times New Roman" panose="02020603050405020304" pitchFamily="18" charset="0"/>
            </a:endParaRPr>
          </a:p>
          <a:p>
            <a:pPr marL="342900" indent="-342900">
              <a:buAutoNum type="arabicPeriod"/>
            </a:pPr>
            <a:r>
              <a:rPr lang="sq-AL" dirty="0" smtClean="0">
                <a:latin typeface="Times New Roman" panose="02020603050405020304" pitchFamily="18" charset="0"/>
                <a:cs typeface="Times New Roman" panose="02020603050405020304" pitchFamily="18" charset="0"/>
              </a:rPr>
              <a:t>Meýdançada </a:t>
            </a:r>
            <a:r>
              <a:rPr lang="sq-AL" dirty="0">
                <a:latin typeface="Times New Roman" panose="02020603050405020304" pitchFamily="18" charset="0"/>
                <a:cs typeface="Times New Roman" panose="02020603050405020304" pitchFamily="18" charset="0"/>
              </a:rPr>
              <a:t>işçiniň süýşmeleriniň we önümçilik serişdeleriniň ýerleşdirilişiniň shemasyny düzmek. </a:t>
            </a:r>
            <a:endParaRPr lang="tk-TM" dirty="0">
              <a:latin typeface="Times New Roman" panose="02020603050405020304" pitchFamily="18" charset="0"/>
              <a:cs typeface="Times New Roman" panose="02020603050405020304" pitchFamily="18" charset="0"/>
            </a:endParaRPr>
          </a:p>
          <a:p>
            <a:pPr marL="342900" indent="-342900">
              <a:buAutoNum type="arabicPeriod"/>
            </a:pPr>
            <a:r>
              <a:rPr lang="tk-TM" dirty="0" smtClean="0">
                <a:latin typeface="Times New Roman" panose="02020603050405020304" pitchFamily="18" charset="0"/>
                <a:cs typeface="Times New Roman" panose="02020603050405020304" pitchFamily="18" charset="0"/>
              </a:rPr>
              <a:t> </a:t>
            </a:r>
            <a:r>
              <a:rPr lang="sq-AL" dirty="0" smtClean="0">
                <a:latin typeface="Times New Roman" panose="02020603050405020304" pitchFamily="18" charset="0"/>
                <a:cs typeface="Times New Roman" panose="02020603050405020304" pitchFamily="18" charset="0"/>
              </a:rPr>
              <a:t>Meýdançada </a:t>
            </a:r>
            <a:r>
              <a:rPr lang="sq-AL" dirty="0">
                <a:latin typeface="Times New Roman" panose="02020603050405020304" pitchFamily="18" charset="0"/>
                <a:cs typeface="Times New Roman" panose="02020603050405020304" pitchFamily="18" charset="0"/>
              </a:rPr>
              <a:t>iş ýeriniň rasional däl meýilleşdirilişi bilen baglanyşykly iş wagtynyň ýitgilerini häsiýetlendirýän hasabat görkezijileriniň we gözegçilikleriň maglumatlarynyň </a:t>
            </a:r>
            <a:r>
              <a:rPr lang="sq-AL" dirty="0" smtClean="0">
                <a:latin typeface="Times New Roman" panose="02020603050405020304" pitchFamily="18" charset="0"/>
                <a:cs typeface="Times New Roman" panose="02020603050405020304" pitchFamily="18" charset="0"/>
              </a:rPr>
              <a:t>öwrenilmegi</a:t>
            </a:r>
            <a:r>
              <a:rPr lang="tk-TM" dirty="0" smtClean="0">
                <a:latin typeface="Times New Roman" panose="02020603050405020304" pitchFamily="18" charset="0"/>
                <a:cs typeface="Times New Roman" panose="02020603050405020304" pitchFamily="18" charset="0"/>
              </a:rPr>
              <a:t>.</a:t>
            </a:r>
          </a:p>
          <a:p>
            <a:pPr marL="342900" indent="-342900">
              <a:buAutoNum type="arabicPeriod"/>
            </a:pPr>
            <a:r>
              <a:rPr lang="sq-AL" dirty="0" smtClean="0">
                <a:latin typeface="Times New Roman" panose="02020603050405020304" pitchFamily="18" charset="0"/>
                <a:cs typeface="Times New Roman" panose="02020603050405020304" pitchFamily="18" charset="0"/>
              </a:rPr>
              <a:t>Iş </a:t>
            </a:r>
            <a:r>
              <a:rPr lang="sq-AL" dirty="0">
                <a:latin typeface="Times New Roman" panose="02020603050405020304" pitchFamily="18" charset="0"/>
                <a:cs typeface="Times New Roman" panose="02020603050405020304" pitchFamily="18" charset="0"/>
              </a:rPr>
              <a:t>ýerinde işçiniň, enjamyň, goşmaça enjamlaryň ýerleşdirilişini öwrenmek, işçiniň şol ýerde gatnaw marşrutyny ýüze çykarmak we iş ýeriniň meýilleşdirirliş shemasyny </a:t>
            </a:r>
            <a:r>
              <a:rPr lang="sq-AL" dirty="0" smtClean="0">
                <a:latin typeface="Times New Roman" panose="02020603050405020304" pitchFamily="18" charset="0"/>
                <a:cs typeface="Times New Roman" panose="02020603050405020304" pitchFamily="18" charset="0"/>
              </a:rPr>
              <a:t>düzmek.</a:t>
            </a:r>
            <a:endParaRPr lang="tk-TM"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1034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251520" y="3105550"/>
            <a:ext cx="792088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dirty="0">
              <a:latin typeface="Times New Roman" panose="02020603050405020304" pitchFamily="18" charset="0"/>
              <a:cs typeface="Times New Roman" panose="02020603050405020304" pitchFamily="18" charset="0"/>
            </a:endParaRPr>
          </a:p>
        </p:txBody>
      </p:sp>
      <p:sp>
        <p:nvSpPr>
          <p:cNvPr id="3" name="Rectangle 2"/>
          <p:cNvSpPr>
            <a:spLocks noChangeArrowheads="1"/>
          </p:cNvSpPr>
          <p:nvPr/>
        </p:nvSpPr>
        <p:spPr bwMode="auto">
          <a:xfrm>
            <a:off x="251520" y="58562"/>
            <a:ext cx="7704856" cy="64633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1" indent="0" algn="just" defTabSz="914400" rtl="0" eaLnBrk="0" fontAlgn="base" latinLnBrk="0" hangingPunct="0">
              <a:lnSpc>
                <a:spcPct val="100000"/>
              </a:lnSpc>
              <a:spcBef>
                <a:spcPct val="0"/>
              </a:spcBef>
              <a:spcAft>
                <a:spcPct val="0"/>
              </a:spcAft>
              <a:buClrTx/>
              <a:buSzTx/>
              <a:tabLst/>
            </a:pPr>
            <a:r>
              <a:rPr kumimoji="0" lang="tk-TM"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 </a:t>
            </a: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Zähmet predmetleriň we serişdeleriň ýerleşişini öwrenmek, iş hereketleriniň düzümini ýüze çykarmak, olary kesgitleýän esasy faktorlary bellemek.</a:t>
            </a: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Geçirilen derňemeleriň esasynda ilki bilen meýdançanyň, sehiň meýilleşdirilişiniň düzüm bölegi hökmünde iş ýeriniň meýilleşdirilişiniň rasionallygynyň görkezijileri seljerilýär. Seljeriş geçirilende enjamlaryň ýerleşdirilişiniň rasionallygy, olaryň tehnologik yzygiderlilige laýyklygy barlanylýar. </a:t>
            </a: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 ýeriniň daşynda edilýän ädimleriň seljerilişi geçirilende enjamlaryň täzeden amatly goýulmagynyň, ammarlaryň ýerleşdirilişiniň üýtgedilmeginiň we ş.m. hasabyna olaryň sanyny azaltmak mümkinçiligi anyklanýar. Iş ýerine barmak diňe bir gysga bolman, eýsem mümkin boldugyça ulag ugurlary bilen kesişmeli däl. Zähmetiň ýaramaz şertli iş ýerlerini amatly şertli iş ýerlerinden bölmek zerurdyr.</a:t>
            </a: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Iş ýeriniň meýdanyny dogry kesgitlemek wajyp bolup durýar. Önümçilik meýdanynyň ulanylşynyň rasionallygyny häsiýetlendirýän esasy görkeziji – </a:t>
            </a:r>
            <a:r>
              <a:rPr kumimoji="0" lang="sq-AL" altLang="ru-RU"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 stanoga, onuň töweregindäki geçelgeler bilen birlikde ortaça düşýän udel meýdany</a:t>
            </a: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sq-AL" altLang="ru-RU" b="0" i="0" u="sng"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Mysal üçin</a:t>
            </a: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ownuk stanoklar üçin 10-12 m</a:t>
            </a:r>
            <a:r>
              <a:rPr kumimoji="0" lang="sq-AL" altLang="ru-RU" b="0" i="0" u="none" strike="noStrike" cap="none" normalizeH="0" baseline="3000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a:t>
            </a: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orta – 15-25 m</a:t>
            </a:r>
            <a:r>
              <a:rPr kumimoji="0" lang="sq-AL" altLang="ru-RU" b="0" i="0" u="none" strike="noStrike" cap="none" normalizeH="0" baseline="3000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a:t>
            </a: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uly – 30-45 m</a:t>
            </a:r>
            <a:r>
              <a:rPr kumimoji="0" lang="sq-AL" altLang="ru-RU" b="0" i="0" u="none" strike="noStrike" cap="none" normalizeH="0" baseline="3000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a:t>
            </a: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we has uly – 50-100 m</a:t>
            </a:r>
            <a:r>
              <a:rPr kumimoji="0" lang="sq-AL" altLang="ru-RU" b="0" i="0" u="none" strike="noStrike" cap="none" normalizeH="0" baseline="3000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a:t>
            </a: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Ikinji görkeziji</a:t>
            </a:r>
            <a:r>
              <a:rPr kumimoji="0" lang="sq-AL" altLang="ru-RU"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meýdanyň sanitar normalary,</a:t>
            </a:r>
            <a:r>
              <a:rPr kumimoji="0" lang="sq-AL" altLang="ru-RU" b="1"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şoňa görä her işgäre önümçilik meýdanynyň normasy 4,5 m</a:t>
            </a:r>
            <a:r>
              <a:rPr kumimoji="0" lang="sq-AL" altLang="ru-RU" b="0" i="0" u="none" strike="noStrike" cap="none" normalizeH="0" baseline="3000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a:t>
            </a: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-dan, we önümçilik jaýynyň 15 m</a:t>
            </a:r>
            <a:r>
              <a:rPr kumimoji="0" lang="sq-AL" altLang="ru-RU" b="0" i="0" u="none" strike="noStrike" cap="none" normalizeH="0" baseline="3000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a:t>
            </a:r>
            <a:r>
              <a:rPr kumimoji="0" lang="sq-AL"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-dan az bolmaly däl.</a:t>
            </a:r>
            <a:endParaRPr kumimoji="0" lang="tk-TM" altLang="ru-RU"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eaLnBrk="0" fontAlgn="base" hangingPunct="0">
              <a:spcBef>
                <a:spcPct val="0"/>
              </a:spcBef>
              <a:spcAft>
                <a:spcPct val="0"/>
              </a:spcAft>
            </a:pPr>
            <a:r>
              <a:rPr lang="ru-RU" dirty="0" err="1">
                <a:latin typeface="Times New Roman" panose="02020603050405020304" pitchFamily="18" charset="0"/>
                <a:cs typeface="Times New Roman" panose="02020603050405020304" pitchFamily="18" charset="0"/>
              </a:rPr>
              <a:t>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ýeri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tebigy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ýagtylandyrylyşyň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çeşmesine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baglylykda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ýagtylyk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işgäre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gapdaldan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çepe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yzdan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çepe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düşmeli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amatly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ýerleşen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bolmalydyr</a:t>
            </a:r>
            <a:r>
              <a:rPr lang="ru-RU" dirty="0">
                <a:latin typeface="Times New Roman" panose="02020603050405020304" pitchFamily="18" charset="0"/>
                <a:cs typeface="Times New Roman" panose="02020603050405020304" pitchFamily="18"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sq-AL"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9398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95536" y="2420888"/>
            <a:ext cx="7776864"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sq-AL" sz="2000" dirty="0">
                <a:latin typeface="Times New Roman" panose="02020603050405020304" pitchFamily="18" charset="0"/>
                <a:cs typeface="Times New Roman" panose="02020603050405020304" pitchFamily="18" charset="0"/>
              </a:rPr>
              <a:t>bu ýerde: S</a:t>
            </a:r>
            <a:r>
              <a:rPr lang="sq-AL" sz="2000" baseline="-25000" dirty="0">
                <a:latin typeface="Times New Roman" panose="02020603050405020304" pitchFamily="18" charset="0"/>
                <a:cs typeface="Times New Roman" panose="02020603050405020304" pitchFamily="18" charset="0"/>
              </a:rPr>
              <a:t>h</a:t>
            </a:r>
            <a:r>
              <a:rPr lang="sq-AL" sz="2000" dirty="0">
                <a:latin typeface="Times New Roman" panose="02020603050405020304" pitchFamily="18" charset="0"/>
                <a:cs typeface="Times New Roman" panose="02020603050405020304" pitchFamily="18" charset="0"/>
              </a:rPr>
              <a:t> – iş ýeriniň umumy hakyky önümçilik meýdany;</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S</a:t>
            </a:r>
            <a:r>
              <a:rPr lang="sq-AL" sz="2000" baseline="-25000" dirty="0">
                <a:latin typeface="Times New Roman" panose="02020603050405020304" pitchFamily="18" charset="0"/>
                <a:cs typeface="Times New Roman" panose="02020603050405020304" pitchFamily="18" charset="0"/>
              </a:rPr>
              <a:t>n</a:t>
            </a:r>
            <a:r>
              <a:rPr lang="sq-AL" sz="2000" dirty="0">
                <a:latin typeface="Times New Roman" panose="02020603050405020304" pitchFamily="18" charset="0"/>
                <a:cs typeface="Times New Roman" panose="02020603050405020304" pitchFamily="18" charset="0"/>
              </a:rPr>
              <a:t> - iş ýeriniň normatiw boýunça önümçilik meýdany;</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n – esasy we kömekçi enjamlaryň mukdar birligi;</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s – </a:t>
            </a:r>
            <a:r>
              <a:rPr lang="ru-RU" sz="2000" dirty="0" err="1">
                <a:latin typeface="Times New Roman" panose="02020603050405020304" pitchFamily="18" charset="0"/>
                <a:cs typeface="Times New Roman" panose="02020603050405020304" pitchFamily="18" charset="0"/>
              </a:rPr>
              <a:t>esasy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kömekçi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enjamlaryň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her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biriniň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tutýan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önümçilik</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meýdany</a:t>
            </a:r>
            <a:r>
              <a:rPr lang="ru-RU" sz="2000" dirty="0">
                <a:latin typeface="Times New Roman" panose="02020603050405020304" pitchFamily="18" charset="0"/>
                <a:cs typeface="Times New Roman" panose="02020603050405020304" pitchFamily="18" charset="0"/>
              </a:rPr>
              <a:t>.</a:t>
            </a:r>
          </a:p>
          <a:p>
            <a:r>
              <a:rPr lang="sq-AL" sz="2000" dirty="0">
                <a:latin typeface="Times New Roman" panose="02020603050405020304" pitchFamily="18" charset="0"/>
                <a:cs typeface="Times New Roman" panose="02020603050405020304" pitchFamily="18" charset="0"/>
              </a:rPr>
              <a:t>Önümçilik meýdanynyň ulanylyşynyň koeffisientleri deňeşdirilende kärhana boýunça iş ýeriniň dürli görnüşleri üçin işlenip düzülen ortaça normatiw koeffisiýenti ulanylyp bilner.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3" name="Rectangle 2"/>
              <p:cNvSpPr>
                <a:spLocks noChangeArrowheads="1"/>
              </p:cNvSpPr>
              <p:nvPr/>
            </p:nvSpPr>
            <p:spPr bwMode="auto">
              <a:xfrm>
                <a:off x="0" y="764704"/>
                <a:ext cx="7704856" cy="1851341"/>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14:m>
                  <m:oMathPara xmlns:m="http://schemas.openxmlformats.org/officeDocument/2006/math">
                    <m:oMathParaPr>
                      <m:jc m:val="centerGroup"/>
                    </m:oMathParaPr>
                    <m:oMath xmlns:m="http://schemas.openxmlformats.org/officeDocument/2006/math">
                      <m:sSub>
                        <m:sSubPr>
                          <m:ctrlPr>
                            <a:rPr lang="ru-RU" sz="2000" i="1" smtClean="0"/>
                          </m:ctrlPr>
                        </m:sSubPr>
                        <m:e>
                          <m:r>
                            <a:rPr lang="ru-RU" sz="2000" i="1"/>
                            <m:t>𝐾</m:t>
                          </m:r>
                        </m:e>
                        <m:sub>
                          <m:r>
                            <a:rPr lang="ru-RU" sz="2000" i="1"/>
                            <m:t>𝑛𝑚</m:t>
                          </m:r>
                        </m:sub>
                      </m:sSub>
                      <m:r>
                        <a:rPr lang="ru-RU" sz="2000" i="1"/>
                        <m:t>=</m:t>
                      </m:r>
                      <m:sSub>
                        <m:sSubPr>
                          <m:ctrlPr>
                            <a:rPr lang="ru-RU" sz="2000" i="1"/>
                          </m:ctrlPr>
                        </m:sSubPr>
                        <m:e>
                          <m:r>
                            <a:rPr lang="ru-RU" sz="2000" i="1"/>
                            <m:t>𝑆</m:t>
                          </m:r>
                        </m:e>
                        <m:sub>
                          <m:r>
                            <a:rPr lang="ru-RU" sz="2000" i="1"/>
                            <m:t>h</m:t>
                          </m:r>
                        </m:sub>
                      </m:sSub>
                      <m:r>
                        <a:rPr lang="ru-RU" sz="2000" i="1"/>
                        <m:t>/</m:t>
                      </m:r>
                      <m:sSub>
                        <m:sSubPr>
                          <m:ctrlPr>
                            <a:rPr lang="ru-RU" sz="2000" i="1"/>
                          </m:ctrlPr>
                        </m:sSubPr>
                        <m:e>
                          <m:r>
                            <a:rPr lang="ru-RU" sz="2000" i="1"/>
                            <m:t>𝑆</m:t>
                          </m:r>
                        </m:e>
                        <m:sub>
                          <m:r>
                            <a:rPr lang="ru-RU" sz="2000" i="1"/>
                            <m:t>𝑛</m:t>
                          </m:r>
                        </m:sub>
                      </m:sSub>
                    </m:oMath>
                  </m:oMathPara>
                </a14:m>
                <a:endParaRPr lang="ru-RU" sz="2000" dirty="0">
                  <a:latin typeface="Times New Roman" panose="02020603050405020304" pitchFamily="18" charset="0"/>
                  <a:cs typeface="Times New Roman" panose="02020603050405020304" pitchFamily="18" charset="0"/>
                </a:endParaRPr>
              </a:p>
              <a:p>
                <a:r>
                  <a:rPr lang="ru-RU" sz="2000" dirty="0">
                    <a:latin typeface="Times New Roman" panose="02020603050405020304" pitchFamily="18" charset="0"/>
                    <a:cs typeface="Times New Roman" panose="02020603050405020304" pitchFamily="18" charset="0"/>
                  </a:rPr>
                  <a:t> </a:t>
                </a:r>
              </a:p>
              <a:p>
                <a14:m>
                  <m:oMathPara xmlns:m="http://schemas.openxmlformats.org/officeDocument/2006/math">
                    <m:oMathParaPr>
                      <m:jc m:val="centerGroup"/>
                    </m:oMathParaPr>
                    <m:oMath xmlns:m="http://schemas.openxmlformats.org/officeDocument/2006/math">
                      <m:sSub>
                        <m:sSubPr>
                          <m:ctrlPr>
                            <a:rPr lang="ru-RU" sz="2000" i="1"/>
                          </m:ctrlPr>
                        </m:sSubPr>
                        <m:e>
                          <m:r>
                            <a:rPr lang="ru-RU" sz="2000" i="1"/>
                            <m:t>𝐾</m:t>
                          </m:r>
                        </m:e>
                        <m:sub>
                          <m:r>
                            <a:rPr lang="ru-RU" sz="2000" i="1"/>
                            <m:t>𝑚𝑢</m:t>
                          </m:r>
                        </m:sub>
                      </m:sSub>
                      <m:r>
                        <a:rPr lang="ru-RU" sz="2000" i="1"/>
                        <m:t>=</m:t>
                      </m:r>
                      <m:nary>
                        <m:naryPr>
                          <m:chr m:val="∑"/>
                          <m:limLoc m:val="undOvr"/>
                          <m:ctrlPr>
                            <a:rPr lang="ru-RU" sz="2000" i="1"/>
                          </m:ctrlPr>
                        </m:naryPr>
                        <m:sub>
                          <m:r>
                            <a:rPr lang="ru-RU" sz="2000" i="1"/>
                            <m:t>𝑖</m:t>
                          </m:r>
                        </m:sub>
                        <m:sup>
                          <m:r>
                            <a:rPr lang="ru-RU" sz="2000" i="1"/>
                            <m:t>𝑛</m:t>
                          </m:r>
                        </m:sup>
                        <m:e>
                          <m:r>
                            <a:rPr lang="ru-RU" sz="2000" i="1"/>
                            <m:t>𝑆</m:t>
                          </m:r>
                          <m:r>
                            <a:rPr lang="ru-RU" sz="2000" i="1"/>
                            <m:t>∗</m:t>
                          </m:r>
                          <m:r>
                            <a:rPr lang="ru-RU" sz="2000" i="1"/>
                            <m:t>h</m:t>
                          </m:r>
                        </m:e>
                      </m:nary>
                      <m:r>
                        <a:rPr lang="ru-RU" sz="2000" i="1"/>
                        <m:t>/</m:t>
                      </m:r>
                      <m:sSub>
                        <m:sSubPr>
                          <m:ctrlPr>
                            <a:rPr lang="ru-RU" sz="2000" i="1"/>
                          </m:ctrlPr>
                        </m:sSubPr>
                        <m:e>
                          <m:r>
                            <a:rPr lang="ru-RU" sz="2000" i="1"/>
                            <m:t>𝑆</m:t>
                          </m:r>
                        </m:e>
                        <m:sub>
                          <m:r>
                            <a:rPr lang="ru-RU" sz="2000" i="1"/>
                            <m:t>h</m:t>
                          </m:r>
                        </m:sub>
                      </m:sSub>
                    </m:oMath>
                  </m:oMathPara>
                </a14:m>
                <a:endParaRPr lang="ru-RU" sz="2000" dirty="0">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sq-AL" altLang="ru-RU"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mc:Choice>
        <mc:Fallback>
          <p:sp>
            <p:nvSpPr>
              <p:cNvPr id="3" name="Rectangle 2"/>
              <p:cNvSpPr>
                <a:spLocks noRot="1" noChangeAspect="1" noMove="1" noResize="1" noEditPoints="1" noAdjustHandles="1" noChangeArrowheads="1" noChangeShapeType="1" noTextEdit="1"/>
              </p:cNvSpPr>
              <p:nvPr/>
            </p:nvSpPr>
            <p:spPr bwMode="auto">
              <a:xfrm>
                <a:off x="0" y="764704"/>
                <a:ext cx="7704856" cy="1851341"/>
              </a:xfrm>
              <a:prstGeom prst="rect">
                <a:avLst/>
              </a:prstGeom>
              <a:blipFill>
                <a:blip r:embed="rId3"/>
                <a:stretch>
                  <a:fillRect/>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ru-RU">
                    <a:noFill/>
                  </a:rPr>
                  <a:t> </a:t>
                </a:r>
              </a:p>
            </p:txBody>
          </p:sp>
        </mc:Fallback>
      </mc:AlternateContent>
    </p:spTree>
    <p:extLst>
      <p:ext uri="{BB962C8B-B14F-4D97-AF65-F5344CB8AC3E}">
        <p14:creationId xmlns:p14="http://schemas.microsoft.com/office/powerpoint/2010/main" val="6928597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Opulent</Template>
  <TotalTime>2103</TotalTime>
  <Words>1032</Words>
  <Application>Microsoft Office PowerPoint</Application>
  <PresentationFormat>Экран (4:3)</PresentationFormat>
  <Paragraphs>59</Paragraphs>
  <Slides>7</Slides>
  <Notes>4</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7</vt:i4>
      </vt:variant>
    </vt:vector>
  </HeadingPairs>
  <TitlesOfParts>
    <vt:vector size="14" baseType="lpstr">
      <vt:lpstr>Arial</vt:lpstr>
      <vt:lpstr>Calibri</vt:lpstr>
      <vt:lpstr>Times New Roman</vt:lpstr>
      <vt:lpstr>Trebuchet MS</vt:lpstr>
      <vt:lpstr>Wingdings</vt:lpstr>
      <vt:lpstr>Wingdings 2</vt:lpstr>
      <vt:lpstr>Изящная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Lenovo</cp:lastModifiedBy>
  <cp:revision>229</cp:revision>
  <dcterms:created xsi:type="dcterms:W3CDTF">2012-03-10T06:54:57Z</dcterms:created>
  <dcterms:modified xsi:type="dcterms:W3CDTF">2021-08-31T08:54:45Z</dcterms:modified>
</cp:coreProperties>
</file>