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7" r:id="rId4"/>
    <p:sldId id="268" r:id="rId5"/>
    <p:sldId id="269" r:id="rId6"/>
    <p:sldId id="295" r:id="rId7"/>
    <p:sldId id="279" r:id="rId8"/>
    <p:sldId id="280" r:id="rId9"/>
    <p:sldId id="281" r:id="rId10"/>
    <p:sldId id="282" r:id="rId11"/>
    <p:sldId id="292" r:id="rId12"/>
    <p:sldId id="293" r:id="rId13"/>
    <p:sldId id="294" r:id="rId14"/>
    <p:sldId id="28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434" autoAdjust="0"/>
  </p:normalViewPr>
  <p:slideViewPr>
    <p:cSldViewPr snapToGrid="0">
      <p:cViewPr>
        <p:scale>
          <a:sx n="75" d="100"/>
          <a:sy n="75" d="100"/>
        </p:scale>
        <p:origin x="715" y="29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737" y="10574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5000" contrast="50000"/>
          </a:blip>
          <a:stretch>
            <a:fillRect/>
          </a:stretch>
        </p:blipFill>
        <p:spPr>
          <a:xfrm>
            <a:off x="3592604" y="321357"/>
            <a:ext cx="6198270" cy="48838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01159" y="5034804"/>
            <a:ext cx="9522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4-nji suratda.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Gönüburçly dimetriki proýeksiýalarda koordinata oklaryň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ýerleşişi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we berlen şaýyň aksonometriki proýeksiýasy.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58341"/>
            <a:ext cx="1198181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Polke-Şwarsyň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teoremasy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Aksonometriýanyň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esasy teoremasyny 1853-nji ýylda nemes alymy, professor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Karl Polke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açýar. Soňra ony 1864-nji ýylda nemes alymy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G.A.Şwars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has hem aýdyňlaşdyryp, subutnamasyny edýär. Aşakda görkezilen aksonometriýanyň esasy deňlemesi subutnamasyz ulanylýar: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</a:endParaRP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²=2+ctg²</a:t>
            </a:r>
            <a:r>
              <a:rPr lang="el-GR" sz="3200" dirty="0">
                <a:latin typeface="Times New Roman" panose="02020603050405020304" pitchFamily="18" charset="0"/>
              </a:rPr>
              <a:t>φ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bu ýerde </a:t>
            </a:r>
            <a:r>
              <a:rPr lang="el-GR" sz="3200" dirty="0">
                <a:latin typeface="Times New Roman" panose="02020603050405020304" pitchFamily="18" charset="0"/>
              </a:rPr>
              <a:t>φ – </a:t>
            </a:r>
            <a:r>
              <a:rPr lang="tk-TM" sz="3200" dirty="0">
                <a:latin typeface="Times New Roman" panose="02020603050405020304" pitchFamily="18" charset="0"/>
              </a:rPr>
              <a:t>proýektirlemegiň ugry bilen proýeksiýalar tekizliginiň arasyndaky burç.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Gönüburçly aksonometriki proýeksiýalarda </a:t>
            </a:r>
            <a:r>
              <a:rPr lang="el-GR" sz="3200" dirty="0">
                <a:latin typeface="Times New Roman" panose="02020603050405020304" pitchFamily="18" charset="0"/>
              </a:rPr>
              <a:t>φ=90</a:t>
            </a:r>
            <a:r>
              <a:rPr lang="tk-TM" sz="3200" dirty="0">
                <a:latin typeface="Times New Roman" panose="02020603050405020304" pitchFamily="18" charset="0"/>
              </a:rPr>
              <a:t>º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²=2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Bu ýagdaýda ýoýma koeffisiýentlerine aşakdaky çäkler goýulýar: </a:t>
            </a:r>
          </a:p>
          <a:p>
            <a:pPr algn="ctr"/>
            <a:r>
              <a:rPr lang="nl-NL" sz="3200" dirty="0">
                <a:latin typeface="Times New Roman" panose="02020603050405020304" pitchFamily="18" charset="0"/>
              </a:rPr>
              <a:t>0&lt;d</a:t>
            </a:r>
            <a:r>
              <a:rPr lang="nl-NL" sz="3200" baseline="-25000" dirty="0">
                <a:latin typeface="Times New Roman" panose="02020603050405020304" pitchFamily="18" charset="0"/>
              </a:rPr>
              <a:t>1</a:t>
            </a:r>
            <a:r>
              <a:rPr lang="nl-NL" sz="3200" dirty="0">
                <a:latin typeface="Times New Roman" panose="02020603050405020304" pitchFamily="18" charset="0"/>
              </a:rPr>
              <a:t>≤1; 0&lt;e</a:t>
            </a:r>
            <a:r>
              <a:rPr lang="nl-NL" sz="3200" baseline="-25000" dirty="0">
                <a:latin typeface="Times New Roman" panose="02020603050405020304" pitchFamily="18" charset="0"/>
              </a:rPr>
              <a:t>1</a:t>
            </a:r>
            <a:r>
              <a:rPr lang="nl-NL" sz="3200" dirty="0">
                <a:latin typeface="Times New Roman" panose="02020603050405020304" pitchFamily="18" charset="0"/>
              </a:rPr>
              <a:t>≤1; 0&lt;k</a:t>
            </a:r>
            <a:r>
              <a:rPr lang="nl-NL" sz="3200" baseline="-25000" dirty="0">
                <a:latin typeface="Times New Roman" panose="02020603050405020304" pitchFamily="18" charset="0"/>
              </a:rPr>
              <a:t>1</a:t>
            </a:r>
            <a:r>
              <a:rPr lang="nl-NL" sz="3200" dirty="0">
                <a:latin typeface="Times New Roman" panose="02020603050405020304" pitchFamily="18" charset="0"/>
              </a:rPr>
              <a:t>≤1 we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1≤d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²≤2; 1≤d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²≤2; 1≤e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²≤2. </a:t>
            </a: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Aksonometriýa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düşünjeler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4" y="2379357"/>
            <a:ext cx="11389659" cy="3738271"/>
            <a:chOff x="798533" y="2224940"/>
            <a:chExt cx="10582856" cy="37382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642809"/>
              <a:chOff x="261552" y="896130"/>
              <a:chExt cx="8573382" cy="2642808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1953854"/>
                <a:chOff x="261549" y="1569283"/>
                <a:chExt cx="8433909" cy="1840895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98459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Göni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burçly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izometriýa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dimetriýa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Gytak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–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ýapgyt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burçly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izometriýa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dimetriýa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4981794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Polke-Şwarsyň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teoremasy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1866" y="1038493"/>
            <a:ext cx="118762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Predmetiň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aksonometriýasy diýlip, onuň hakyky ölçegleriniň koordinata oklar (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z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) sistemasynda bir tekizlikde ýerleşdirilen proýeksiýasyna aýdylýar. “Aksonometriýa” - grek sözünden terjime edilende “oklar boýunça ölçemek” diýmekdir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Seredilýän predmetiň aýdyň şekilini almak üçin haýsy hem bolsa bir (tekiz ýa-da giňişlik) tekizlige gyşykburçly proýektirlemek bilen ýa-da gönüburçly proýektirlemegi saklap, onuň esasy proýeksiýalar tekizlikleriniň birini erkin başga tekizlige çalyşmak ýeterlikdir.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6370" y="63633"/>
            <a:ext cx="9866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Gytak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ýapgyt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burçly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izometriýa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dimetriýa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1" y="107989"/>
            <a:ext cx="625419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Mysal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häkmünde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bize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 we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çyzyk hem-de proýektirlemegiň ugry berlen bolsun (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1-nji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surat). Elbetde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çyzygyň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tekizlikdäki gyşykburçly AꞌꞌBꞌꞌ proýeksiýasy onuň giňişlikdäki ýagdaýyny kesgitlemez. Islendik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 berlen şöhleler bilen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tekizlige proýektirleseň, AꞌꞌBꞌꞌ göni çyzygy alsa bolar.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353255" y="552559"/>
            <a:ext cx="5644728" cy="5088876"/>
            <a:chOff x="6353255" y="738991"/>
            <a:chExt cx="5644728" cy="508887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lum bright="-30000" contrast="70000"/>
            </a:blip>
            <a:stretch>
              <a:fillRect/>
            </a:stretch>
          </p:blipFill>
          <p:spPr>
            <a:xfrm>
              <a:off x="6353255" y="738991"/>
              <a:ext cx="5644728" cy="4154331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593334" y="4750649"/>
              <a:ext cx="516217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k-TM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1-nji </a:t>
              </a:r>
              <a:r>
                <a:rPr lang="tk-TM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surat. </a:t>
              </a:r>
              <a:r>
                <a:rPr lang="tk-TM" sz="3200" b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AB </a:t>
              </a:r>
              <a:r>
                <a:rPr lang="tk-TM" sz="32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göni çyzygyň aksonometriki çyzgysy. </a:t>
              </a:r>
              <a:endParaRPr lang="ru-RU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Berlen şekiliň giňişlikdäki ýagdaýyny gyşykburçly proýektirlemek usuly bilen tapmak üçin, haýsy hem bolsa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 alynýar we onda gönüburçly usul bilen şekiliň AꞌBꞌ proýeksiýasy tapylýar. Soňra predmetiň ýa-da kesimiň alnan AꞌBꞌ proýeksiýasy strelkanyň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ugry boýunça tekizlige proýektirlenýär. Şular ýaly proýektirlenende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tekizlige iki proýeksiýasy düşýär.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tekizlikdäki alnan çyzga </a:t>
            </a:r>
            <a:r>
              <a:rPr lang="tk-TM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aksonometriki çyzgy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 </a:t>
            </a:r>
            <a:endParaRPr lang="tk-TM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tekizlige </a:t>
            </a:r>
            <a:r>
              <a:rPr lang="tk-TM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aksonometriýanyň proýeksiýasynyň tekizligi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diýilýär.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 proýeksiýanyň esasy tekizligidir. </a:t>
            </a:r>
            <a:endParaRPr lang="tk-TM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Gyşykburçly frontal izometriki proýeksiýalarda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okuň ýapgytlygy 30º we 60º edip kabul etmäge rugsat edilýär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surat), ýoýma koeffisiýentleri: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tk-TM" sz="3600" baseline="-25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tk-TM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=e</a:t>
            </a:r>
            <a:r>
              <a:rPr lang="tk-TM" sz="3600" baseline="-25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tk-TM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= k</a:t>
            </a:r>
            <a:r>
              <a:rPr lang="tk-TM" sz="36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tk-TM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=1. </a:t>
            </a:r>
            <a:endParaRPr lang="tk-TM" sz="36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98783" y="1849914"/>
            <a:ext cx="4182780" cy="3973614"/>
            <a:chOff x="1042793" y="2349523"/>
            <a:chExt cx="4182780" cy="397361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lum bright="-25000" contrast="45000"/>
            </a:blip>
            <a:stretch>
              <a:fillRect/>
            </a:stretch>
          </p:blipFill>
          <p:spPr>
            <a:xfrm>
              <a:off x="1042793" y="2349523"/>
              <a:ext cx="4182780" cy="3973614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1042793" y="5385649"/>
              <a:ext cx="62869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200" b="1" i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a) </a:t>
              </a:r>
              <a:endParaRPr lang="ru-RU" sz="3200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6432105" y="1933045"/>
            <a:ext cx="5082596" cy="3741263"/>
            <a:chOff x="6169306" y="2403912"/>
            <a:chExt cx="5082596" cy="374126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lum bright="-20000" contrast="50000"/>
            </a:blip>
            <a:stretch>
              <a:fillRect/>
            </a:stretch>
          </p:blipFill>
          <p:spPr>
            <a:xfrm>
              <a:off x="6169306" y="2403912"/>
              <a:ext cx="5082596" cy="3741263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50953" y="5385649"/>
              <a:ext cx="62869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b) </a:t>
              </a:r>
              <a:endParaRPr lang="ru-RU" sz="3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59624" y="5610770"/>
            <a:ext cx="111550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tk-TM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surat.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Gyşykburçly frontal izometriki proýeksiýalarda koordinata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oklaryň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ýerleşişi we berlen şaýyň aksonometriki proýeksiýasy.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4551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/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burçly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izometriýa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dimetriýa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k-TM" sz="3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 eaLnBrk="0" fontAlgn="base" hangingPunct="0"/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aksonometriýa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ortogonal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ýa-da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normal aksonometriýa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 </a:t>
            </a:r>
            <a:endParaRPr lang="tk-TM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Aksonometriki proýeksiýalaryň koordinatalardaky ýoýulmasy üç topara bölünýär: </a:t>
            </a: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trimetriki (üç ölçegli) proýeksiýalar – ýoýma koeffisiýentleri hemme aksonometriki oklarda aýry-aýry ululyga eýedir (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≠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≠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); </a:t>
            </a: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dimetriki proýeksiýalar – ýoýma koeffisiýentleriň ikisi özara deňdirler, üçünjisi olardan tapawutlydyr (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≠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). “Dimetriýa” – grek sözi bolup, “goşa ölçemek” diýmekligi aňladýar; </a:t>
            </a: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izometriki proýeksiýalar – hemme aksonometriki oklardaky ýoýma koeffisiýentleri özara deňdir (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). “Izometriýa” – grek sözi bolup, “deň ölçegler” diýmekdir.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5208" y="298700"/>
            <a:ext cx="11425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izometriki proýeksiýalaryň oklary we berlen şaýyň aksonometriki proýeksiýasy 3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suratda görkezilen.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30000" contrast="55000"/>
          </a:blip>
          <a:stretch>
            <a:fillRect/>
          </a:stretch>
        </p:blipFill>
        <p:spPr>
          <a:xfrm>
            <a:off x="1276242" y="1512973"/>
            <a:ext cx="4406515" cy="42597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lum bright="-30000" contrast="55000"/>
          </a:blip>
          <a:stretch>
            <a:fillRect/>
          </a:stretch>
        </p:blipFill>
        <p:spPr>
          <a:xfrm>
            <a:off x="6859940" y="1512973"/>
            <a:ext cx="5037420" cy="41705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4659" y="5565463"/>
            <a:ext cx="110600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tk-TM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surat.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izometriki proýeksiýalarda koordinata </a:t>
            </a:r>
          </a:p>
          <a:p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oklaryň ýerleşişi we berlen şaýyň aksonometriki proýeksiýasy.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101600"/>
            <a:ext cx="702310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dimetriki proýeksiýalarda koordinata oklaryň ýerleşişi 4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suratda görkezilen. Koordinata oklary gurmagy ýeňilleşdirmek üçin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nokatdan çepe sekiz deň böleklere bölünen kesim alnyp goýulýar we ondan aşak (perpendikulýar edilip) bir bölek alynýar. Alnan nokat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 bilen birikdirilýär. Emele gelen göni çyzyk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ok bolýar. Soňra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nokatdan saga sekiz bölekden durýan kesim goýulýar we ondan aşak ýedi bölek alynýar. Alnan nokat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 bilen birikdirilip,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ok tapylýar. </a:t>
            </a:r>
            <a:endParaRPr lang="ru-RU" sz="3200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7680960" y="3302000"/>
            <a:ext cx="3758022" cy="3265608"/>
            <a:chOff x="7701280" y="3362960"/>
            <a:chExt cx="3758022" cy="326560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lum bright="-30000" contrast="70000"/>
            </a:blip>
            <a:stretch>
              <a:fillRect/>
            </a:stretch>
          </p:blipFill>
          <p:spPr>
            <a:xfrm>
              <a:off x="7701280" y="3362960"/>
              <a:ext cx="3758022" cy="3265608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8055355" y="3515360"/>
              <a:ext cx="336372" cy="2942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b) </a:t>
              </a:r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8206224" y="6155972"/>
            <a:ext cx="2167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4-nji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suratda. 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7632973" y="258868"/>
            <a:ext cx="3758022" cy="3014957"/>
            <a:chOff x="7988573" y="136948"/>
            <a:chExt cx="3758022" cy="3014957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>
              <a:lum bright="-25000" contrast="50000"/>
            </a:blip>
            <a:stretch>
              <a:fillRect/>
            </a:stretch>
          </p:blipFill>
          <p:spPr>
            <a:xfrm>
              <a:off x="7988573" y="136948"/>
              <a:ext cx="3758022" cy="3014957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8323616" y="355600"/>
              <a:ext cx="434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b="1" i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r>
                <a:rPr lang="tk-TM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1788</TotalTime>
  <Words>671</Words>
  <Application>Microsoft Office PowerPoint</Application>
  <PresentationFormat>Широкоэкранный</PresentationFormat>
  <Paragraphs>63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USER</cp:lastModifiedBy>
  <cp:revision>194</cp:revision>
  <dcterms:created xsi:type="dcterms:W3CDTF">2020-05-31T16:38:52Z</dcterms:created>
  <dcterms:modified xsi:type="dcterms:W3CDTF">2021-03-02T06:37:14Z</dcterms:modified>
</cp:coreProperties>
</file>