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7" r:id="rId4"/>
    <p:sldId id="268" r:id="rId5"/>
    <p:sldId id="269" r:id="rId6"/>
    <p:sldId id="295" r:id="rId7"/>
    <p:sldId id="279" r:id="rId8"/>
    <p:sldId id="280" r:id="rId9"/>
    <p:sldId id="281" r:id="rId10"/>
    <p:sldId id="282" r:id="rId11"/>
    <p:sldId id="292" r:id="rId12"/>
    <p:sldId id="293" r:id="rId13"/>
    <p:sldId id="294" r:id="rId14"/>
    <p:sldId id="28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99FF33"/>
    <a:srgbClr val="FF9933"/>
    <a:srgbClr val="BEA6F2"/>
    <a:srgbClr val="3BB432"/>
    <a:srgbClr val="3FC13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8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715" y="29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A53C3-BE69-4407-A46F-BE78F7156F7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8DEC2-4B4A-4A6E-BC0B-0B4314FF2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3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4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3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0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4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6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2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8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3495-5D7D-429B-A9A4-3BD7122F02BD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337" y="232758"/>
            <a:ext cx="1727961" cy="1695796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5" y="371020"/>
            <a:ext cx="1963927" cy="1313411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05755" y="374703"/>
            <a:ext cx="79515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 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ILIM MINISTRLIGI</a:t>
            </a:r>
            <a:b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ISTANY</a:t>
            </a: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Ň INŽENER-TEHNIKI </a:t>
            </a:r>
          </a:p>
          <a:p>
            <a:pPr algn="ctr"/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ULAG KOMMUNIKASIÝALARY INSTITUTY </a:t>
            </a:r>
            <a:endParaRPr lang="ru-RU" sz="3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54364" y="2828891"/>
            <a:ext cx="80474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k-TM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ÇYZUWLY GEOMETRIÝASY WE INŽENER GRAFIKASY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lvl="0" algn="ctr"/>
            <a:r>
              <a:rPr lang="tk-TM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 BOÝUNÇA ELEKTRON </a:t>
            </a:r>
          </a:p>
          <a:p>
            <a:pPr algn="ctr"/>
            <a:r>
              <a:rPr lang="tk-TM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UMUMY OKUW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27223" y="5283287"/>
            <a:ext cx="61710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Taýýarlan: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Çyzuwly geometriýasy we </a:t>
            </a:r>
          </a:p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inženerçilik 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grafikasy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afedrasynyň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öwreniji-mugallymy </a:t>
            </a:r>
            <a:r>
              <a:rPr lang="tk-TM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Öremedow Akmyrat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24135" y="621462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737" y="10574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5000" contrast="50000"/>
          </a:blip>
          <a:stretch>
            <a:fillRect/>
          </a:stretch>
        </p:blipFill>
        <p:spPr>
          <a:xfrm>
            <a:off x="3592604" y="321357"/>
            <a:ext cx="6198270" cy="48838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1159" y="5034804"/>
            <a:ext cx="9522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4-nji suratda.</a:t>
            </a:r>
            <a:r>
              <a:rPr lang="tk-TM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Gönüburçly dimetriki proýeksiýalarda koordinata oklaryň </a:t>
            </a:r>
            <a:r>
              <a:rPr lang="tk-TM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ýerleşişi </a:t>
            </a:r>
            <a:r>
              <a:rPr lang="tk-TM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we berlen şaýyň aksonometriki proýeksiýasy. </a:t>
            </a:r>
            <a:r>
              <a:rPr lang="tk-TM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90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541200" y="6222737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158341"/>
            <a:ext cx="1198181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Polke-Şwarsyň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teoremasy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Aksonometriýanyň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esasy teoremasyny 1853-nji ýylda nemes alymy, professor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Karl Polke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açýar. Soňra ony 1864-nji ýylda nemes alymy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G.A.Şwars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has hem aýdyňlaşdyryp, subutnamasyny edýär. Aşakda görkezilen aksonometriýanyň esasy deňlemesi subutnamasyz ulanylýar: </a:t>
            </a:r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</a:endParaRPr>
          </a:p>
          <a:p>
            <a:pPr algn="ctr"/>
            <a:r>
              <a:rPr lang="tk-TM" sz="3200" dirty="0">
                <a:latin typeface="Times New Roman" panose="02020603050405020304" pitchFamily="18" charset="0"/>
              </a:rPr>
              <a:t>d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²+e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²+k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²=2+ctg²</a:t>
            </a:r>
            <a:r>
              <a:rPr lang="el-GR" sz="3200" dirty="0">
                <a:latin typeface="Times New Roman" panose="02020603050405020304" pitchFamily="18" charset="0"/>
              </a:rPr>
              <a:t>φ </a:t>
            </a:r>
          </a:p>
          <a:p>
            <a:pPr algn="ctr"/>
            <a:r>
              <a:rPr lang="tk-TM" sz="3200" dirty="0">
                <a:latin typeface="Times New Roman" panose="02020603050405020304" pitchFamily="18" charset="0"/>
              </a:rPr>
              <a:t>bu ýerde </a:t>
            </a:r>
            <a:r>
              <a:rPr lang="el-GR" sz="3200" dirty="0">
                <a:latin typeface="Times New Roman" panose="02020603050405020304" pitchFamily="18" charset="0"/>
              </a:rPr>
              <a:t>φ – </a:t>
            </a:r>
            <a:r>
              <a:rPr lang="tk-TM" sz="3200" dirty="0">
                <a:latin typeface="Times New Roman" panose="02020603050405020304" pitchFamily="18" charset="0"/>
              </a:rPr>
              <a:t>proýektirlemegiň ugry bilen proýeksiýalar tekizliginiň arasyndaky burç. </a:t>
            </a:r>
          </a:p>
          <a:p>
            <a:pPr algn="ctr"/>
            <a:r>
              <a:rPr lang="tk-TM" sz="3200" dirty="0">
                <a:latin typeface="Times New Roman" panose="02020603050405020304" pitchFamily="18" charset="0"/>
              </a:rPr>
              <a:t>Gönüburçly aksonometriki proýeksiýalarda </a:t>
            </a:r>
            <a:r>
              <a:rPr lang="el-GR" sz="3200" dirty="0">
                <a:latin typeface="Times New Roman" panose="02020603050405020304" pitchFamily="18" charset="0"/>
              </a:rPr>
              <a:t>φ=90</a:t>
            </a:r>
            <a:r>
              <a:rPr lang="tk-TM" sz="3200" dirty="0">
                <a:latin typeface="Times New Roman" panose="02020603050405020304" pitchFamily="18" charset="0"/>
              </a:rPr>
              <a:t>º </a:t>
            </a:r>
          </a:p>
          <a:p>
            <a:pPr algn="ctr"/>
            <a:r>
              <a:rPr lang="tk-TM" sz="3200" dirty="0">
                <a:latin typeface="Times New Roman" panose="02020603050405020304" pitchFamily="18" charset="0"/>
              </a:rPr>
              <a:t>d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²+e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²+k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²=2 </a:t>
            </a:r>
          </a:p>
          <a:p>
            <a:pPr algn="ctr"/>
            <a:r>
              <a:rPr lang="tk-TM" sz="3200" dirty="0">
                <a:latin typeface="Times New Roman" panose="02020603050405020304" pitchFamily="18" charset="0"/>
              </a:rPr>
              <a:t>Bu ýagdaýda ýoýma koeffisiýentlerine aşakdaky çäkler goýulýar: </a:t>
            </a:r>
          </a:p>
          <a:p>
            <a:pPr algn="ctr"/>
            <a:r>
              <a:rPr lang="nl-NL" sz="3200" dirty="0">
                <a:latin typeface="Times New Roman" panose="02020603050405020304" pitchFamily="18" charset="0"/>
              </a:rPr>
              <a:t>0&lt;d</a:t>
            </a:r>
            <a:r>
              <a:rPr lang="nl-NL" sz="3200" baseline="-25000" dirty="0">
                <a:latin typeface="Times New Roman" panose="02020603050405020304" pitchFamily="18" charset="0"/>
              </a:rPr>
              <a:t>1</a:t>
            </a:r>
            <a:r>
              <a:rPr lang="nl-NL" sz="3200" dirty="0">
                <a:latin typeface="Times New Roman" panose="02020603050405020304" pitchFamily="18" charset="0"/>
              </a:rPr>
              <a:t>≤1; 0&lt;e</a:t>
            </a:r>
            <a:r>
              <a:rPr lang="nl-NL" sz="3200" baseline="-25000" dirty="0">
                <a:latin typeface="Times New Roman" panose="02020603050405020304" pitchFamily="18" charset="0"/>
              </a:rPr>
              <a:t>1</a:t>
            </a:r>
            <a:r>
              <a:rPr lang="nl-NL" sz="3200" dirty="0">
                <a:latin typeface="Times New Roman" panose="02020603050405020304" pitchFamily="18" charset="0"/>
              </a:rPr>
              <a:t>≤1; 0&lt;k</a:t>
            </a:r>
            <a:r>
              <a:rPr lang="nl-NL" sz="3200" baseline="-25000" dirty="0">
                <a:latin typeface="Times New Roman" panose="02020603050405020304" pitchFamily="18" charset="0"/>
              </a:rPr>
              <a:t>1</a:t>
            </a:r>
            <a:r>
              <a:rPr lang="nl-NL" sz="3200" dirty="0">
                <a:latin typeface="Times New Roman" panose="02020603050405020304" pitchFamily="18" charset="0"/>
              </a:rPr>
              <a:t>≤1 we </a:t>
            </a:r>
          </a:p>
          <a:p>
            <a:pPr algn="ctr"/>
            <a:r>
              <a:rPr lang="tk-TM" sz="3200" dirty="0">
                <a:latin typeface="Times New Roman" panose="02020603050405020304" pitchFamily="18" charset="0"/>
              </a:rPr>
              <a:t>1≤d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²+e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²≤2; 1≤d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²+k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²≤2; 1≤e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²+k</a:t>
            </a:r>
            <a:r>
              <a:rPr lang="tk-TM" sz="3200" baseline="-25000" dirty="0">
                <a:latin typeface="Times New Roman" panose="02020603050405020304" pitchFamily="18" charset="0"/>
              </a:rPr>
              <a:t>1</a:t>
            </a:r>
            <a:r>
              <a:rPr lang="tk-TM" sz="3200" dirty="0">
                <a:latin typeface="Times New Roman" panose="02020603050405020304" pitchFamily="18" charset="0"/>
              </a:rPr>
              <a:t>²≤2. </a:t>
            </a:r>
          </a:p>
        </p:txBody>
      </p:sp>
    </p:spTree>
    <p:extLst>
      <p:ext uri="{BB962C8B-B14F-4D97-AF65-F5344CB8AC3E}">
        <p14:creationId xmlns:p14="http://schemas.microsoft.com/office/powerpoint/2010/main" val="522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43862" y="6222737"/>
            <a:ext cx="678958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43862" y="6222737"/>
            <a:ext cx="678958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9179" y="3137690"/>
            <a:ext cx="11534274" cy="11034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53427"/>
              </a:avLst>
            </a:prstTxWarp>
            <a:spAutoFit/>
          </a:bodyPr>
          <a:lstStyle/>
          <a:p>
            <a:pPr algn="ctr"/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Diňläniňiz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sag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boluň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23031" y="620965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4181" y="95589"/>
            <a:ext cx="11432312" cy="2189456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-nji umumy okuw</a:t>
            </a:r>
          </a:p>
          <a:p>
            <a:pPr algn="ctr">
              <a:spcAft>
                <a:spcPts val="0"/>
              </a:spcAft>
            </a:pPr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Aksonometriýa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barada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esasy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düşünjeler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6834" y="2379357"/>
            <a:ext cx="11389659" cy="3738271"/>
            <a:chOff x="798533" y="2224940"/>
            <a:chExt cx="10582856" cy="3738271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98533" y="2224940"/>
              <a:ext cx="10582856" cy="2642809"/>
              <a:chOff x="261552" y="896130"/>
              <a:chExt cx="8573382" cy="2642808"/>
            </a:xfrm>
            <a:solidFill>
              <a:schemeClr val="accent1">
                <a:lumMod val="20000"/>
                <a:lumOff val="80000"/>
              </a:schemeClr>
            </a:solidFill>
            <a:effectLst/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261552" y="1585084"/>
                <a:ext cx="8573365" cy="1953854"/>
                <a:chOff x="261549" y="1569283"/>
                <a:chExt cx="8433909" cy="1840895"/>
              </a:xfrm>
              <a:grpFill/>
            </p:grpSpPr>
            <p:sp>
              <p:nvSpPr>
                <p:cNvPr id="30" name="Пятиугольник 29"/>
                <p:cNvSpPr/>
                <p:nvPr/>
              </p:nvSpPr>
              <p:spPr>
                <a:xfrm flipH="1">
                  <a:off x="261549" y="2425581"/>
                  <a:ext cx="8433909" cy="984597"/>
                </a:xfrm>
                <a:prstGeom prst="homePlate">
                  <a:avLst>
                    <a:gd name="adj" fmla="val 0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2.</a:t>
                  </a:r>
                  <a:r>
                    <a:rPr lang="ru-RU" sz="4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Göni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burçly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izometriýa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we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dimetriýa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Пятиугольник 30"/>
                <p:cNvSpPr/>
                <p:nvPr/>
              </p:nvSpPr>
              <p:spPr>
                <a:xfrm flipH="1">
                  <a:off x="261550" y="1569283"/>
                  <a:ext cx="8433907" cy="816405"/>
                </a:xfrm>
                <a:prstGeom prst="homePlate">
                  <a:avLst>
                    <a:gd name="adj" fmla="val 0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/>
                  <a:r>
                    <a:rPr lang="en-US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1.</a:t>
                  </a:r>
                  <a:r>
                    <a:rPr lang="tk-TM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Gytak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–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ýapgyt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burçly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izometriýa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we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dimetriýa</a:t>
                  </a:r>
                  <a:r>
                    <a:rPr lang="ru-RU" sz="36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lang="ru-RU" sz="4000" dirty="0" smtClean="0">
                    <a:ln w="3175" cmpd="sng"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Пятиугольник 41"/>
              <p:cNvSpPr/>
              <p:nvPr/>
            </p:nvSpPr>
            <p:spPr>
              <a:xfrm flipH="1">
                <a:off x="261569" y="896130"/>
                <a:ext cx="8573365" cy="670596"/>
              </a:xfrm>
              <a:prstGeom prst="homePlate">
                <a:avLst>
                  <a:gd name="adj" fmla="val 0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/>
                <a:r>
                  <a:rPr lang="tk-TM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Meýilnama: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Пятиугольник 9"/>
            <p:cNvSpPr/>
            <p:nvPr/>
          </p:nvSpPr>
          <p:spPr>
            <a:xfrm flipH="1">
              <a:off x="798533" y="4981794"/>
              <a:ext cx="10582840" cy="981417"/>
            </a:xfrm>
            <a:prstGeom prst="homePlat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k-TM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ru-RU" sz="4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Polke-Şwarsyň</a:t>
              </a:r>
              <a:r>
                <a:rPr lang="ru-RU" sz="3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teoremasy</a:t>
              </a:r>
              <a:r>
                <a:rPr lang="ru-RU" sz="3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ru-RU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516364" y="621239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1866" y="1038493"/>
            <a:ext cx="118762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Predmetiň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aksonometriýasy diýlip, onuň hakyky ölçegleriniň koordinata oklar (</a:t>
            </a:r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z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) sistemasynda bir tekizlikde ýerleşdirilen proýeksiýasyna aýdylýar. “Aksonometriýa” - grek sözünden terjime edilende “oklar boýunça ölçemek” diýmekdir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Seredilýän predmetiň aýdyň şekilini almak üçin haýsy hem bolsa bir (tekiz ýa-da giňişlik) tekizlige gyşykburçly proýektirlemek bilen ýa-da gönüburçly proýektirlemegi saklap, onuň esasy proýeksiýalar tekizlikleriniň birini erkin başga tekizlige çalyşmak ýeterlikdir. 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6370" y="63633"/>
            <a:ext cx="9866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Gytak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ýapgyt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burçly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izometriýa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dimetriýa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tk-TM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514701" y="6214361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61" y="107989"/>
            <a:ext cx="62541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Mysal 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häkmünde 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bize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tekizlik we </a:t>
            </a:r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AB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göni çyzyk hem-de proýektirlemegiň ugry berlen bolsun (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1-nji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surat). Elbetde </a:t>
            </a:r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AB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göni çyzygyň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tekizlikdäki gyşykburçly AꞌꞌBꞌꞌ proýeksiýasy onuň giňişlikdäki ýagdaýyny kesgitlemez. Islendik </a:t>
            </a:r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AB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göni çyzygy berlen şöhleler bilen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tekizlige proýektirleseň, AꞌꞌBꞌꞌ göni çyzygy alsa bolar.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53255" y="552559"/>
            <a:ext cx="5644728" cy="5088876"/>
            <a:chOff x="6353255" y="738991"/>
            <a:chExt cx="5644728" cy="508887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lum bright="-30000" contrast="70000"/>
            </a:blip>
            <a:stretch>
              <a:fillRect/>
            </a:stretch>
          </p:blipFill>
          <p:spPr>
            <a:xfrm>
              <a:off x="6353255" y="738991"/>
              <a:ext cx="5644728" cy="415433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6593334" y="4750649"/>
              <a:ext cx="516217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k-TM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1-nji </a:t>
              </a:r>
              <a:r>
                <a:rPr lang="tk-TM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surat. </a:t>
              </a:r>
              <a:r>
                <a:rPr lang="tk-TM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AB </a:t>
              </a:r>
              <a:r>
                <a:rPr lang="tk-TM" sz="3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göni çyzygyň aksonometriki çyzgysy. 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31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14701" y="621508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Berlen şekiliň giňişlikdäki ýagdaýyny gyşykburçly proýektirlemek usuly bilen tapmak üçin, haýsy hem bolsa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α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tekizlik alynýar we onda gönüburçly usul bilen şekiliň AꞌBꞌ proýeksiýasy tapylýar. Soňra predmetiň ýa-da kesimiň alnan AꞌBꞌ proýeksiýasy strelkanyň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ugry boýunça tekizlige proýektirlenýär. Şular ýaly proýektirlenende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tekizlige iki proýeksiýasy düşýär.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tekizlikdäki alnan çyzga </a:t>
            </a:r>
            <a:r>
              <a:rPr lang="tk-TM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aksonometriki çyzgy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diýilýär. </a:t>
            </a:r>
            <a:endParaRPr lang="tk-TM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tekizlige </a:t>
            </a:r>
            <a:r>
              <a:rPr lang="tk-TM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aksonometriýanyň proýeksiýasynyň tekizligi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diýilýär. </a:t>
            </a:r>
            <a:r>
              <a:rPr lang="el-GR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α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tekizlik proýeksiýanyň esasy tekizligidir. </a:t>
            </a:r>
            <a:endParaRPr lang="tk-TM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14701" y="621508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Gyşykburçly frontal izometriki proýeksiýalarda </a:t>
            </a:r>
            <a:r>
              <a:rPr lang="tk-TM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okuň ýapgytlygy 30º we 60º edip kabul etmäge rugsat edilýär 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-nji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surat), ýoýma koeffisiýentleri: 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tk-TM" sz="3600" baseline="-25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tk-TM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=e</a:t>
            </a:r>
            <a:r>
              <a:rPr lang="tk-TM" sz="3600" baseline="-25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tk-TM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= k</a:t>
            </a:r>
            <a:r>
              <a:rPr lang="tk-TM" sz="3600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tk-TM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=1. </a:t>
            </a:r>
            <a:endParaRPr lang="tk-TM" sz="36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8783" y="1849914"/>
            <a:ext cx="4182780" cy="3973614"/>
            <a:chOff x="1042793" y="2349523"/>
            <a:chExt cx="4182780" cy="397361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lum bright="-25000" contrast="45000"/>
            </a:blip>
            <a:stretch>
              <a:fillRect/>
            </a:stretch>
          </p:blipFill>
          <p:spPr>
            <a:xfrm>
              <a:off x="1042793" y="2349523"/>
              <a:ext cx="4182780" cy="3973614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042793" y="5385649"/>
              <a:ext cx="6286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k-TM" sz="32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</a:t>
              </a:r>
              <a:endParaRPr lang="ru-RU" sz="3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432105" y="1933045"/>
            <a:ext cx="5082596" cy="3741263"/>
            <a:chOff x="6169306" y="2403912"/>
            <a:chExt cx="5082596" cy="374126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lum bright="-20000" contrast="50000"/>
            </a:blip>
            <a:stretch>
              <a:fillRect/>
            </a:stretch>
          </p:blipFill>
          <p:spPr>
            <a:xfrm>
              <a:off x="6169306" y="2403912"/>
              <a:ext cx="5082596" cy="3741263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6250953" y="5385649"/>
              <a:ext cx="6286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k-TM" sz="32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  <a:endParaRPr lang="ru-RU" sz="3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59624" y="5610770"/>
            <a:ext cx="111550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tk-TM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-nji </a:t>
            </a:r>
            <a:r>
              <a:rPr lang="tk-TM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surat. </a:t>
            </a:r>
            <a:r>
              <a:rPr lang="tk-TM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Gyşykburçly frontal izometriki proýeksiýalarda koordinata </a:t>
            </a:r>
            <a:r>
              <a:rPr lang="tk-TM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oklaryň </a:t>
            </a:r>
            <a:r>
              <a:rPr lang="tk-TM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ýerleşişi we berlen şaýyň aksonometriki proýeksiýasy.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551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53672" y="6218735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059" y="95588"/>
            <a:ext cx="119818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/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Göni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burçly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izometriýa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dimetriýa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tk-TM" sz="32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 eaLnBrk="0" fontAlgn="base" hangingPunct="0"/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Gönüburçly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aksonometriýa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ortogonal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ýa-da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normal aksonometriýa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diýilýär. </a:t>
            </a:r>
            <a:endParaRPr lang="tk-TM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Aksonometriki proýeksiýalaryň koordinatalardaky ýoýulmasy üç topara bölünýär: </a:t>
            </a:r>
          </a:p>
          <a:p>
            <a:pPr algn="just"/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– trimetriki (üç ölçegli) proýeksiýalar – ýoýma koeffisiýentleri hemme aksonometriki oklarda aýry-aýry ululyga eýedir (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≠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≠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pPr algn="just"/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– dimetriki proýeksiýalar – ýoýma koeffisiýentleriň ikisi özara deňdirler, üçünjisi olardan tapawutlydyr (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≠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). “Dimetriýa” – grek sözi bolup, “goşa ölçemek” diýmekligi aňladýar; </a:t>
            </a:r>
          </a:p>
          <a:p>
            <a:pPr algn="just"/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– izometriki proýeksiýalar – hemme aksonometriki oklardaky ýoýma koeffisiýentleri özara deňdir (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k1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). “Izometriýa” – grek sözi bolup, “deň ölçegler” diýmekdir.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91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14702" y="6214361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5208" y="298700"/>
            <a:ext cx="11425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Gönüburçly izometriki proýeksiýalaryň oklary we berlen şaýyň aksonometriki proýeksiýasy 3</a:t>
            </a:r>
            <a:r>
              <a:rPr lang="tk-TM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-nji </a:t>
            </a:r>
            <a:r>
              <a:rPr lang="tk-TM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suratda görkezilen.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-30000" contrast="55000"/>
          </a:blip>
          <a:stretch>
            <a:fillRect/>
          </a:stretch>
        </p:blipFill>
        <p:spPr>
          <a:xfrm>
            <a:off x="1276242" y="1512973"/>
            <a:ext cx="4406515" cy="42597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 bright="-30000" contrast="55000"/>
          </a:blip>
          <a:stretch>
            <a:fillRect/>
          </a:stretch>
        </p:blipFill>
        <p:spPr>
          <a:xfrm>
            <a:off x="6859940" y="1512973"/>
            <a:ext cx="5037420" cy="41705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4659" y="5565463"/>
            <a:ext cx="11060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tk-TM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-nji </a:t>
            </a:r>
            <a:r>
              <a:rPr lang="tk-TM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surat.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Gönüburçly izometriki proýeksiýalarda koordinata </a:t>
            </a:r>
          </a:p>
          <a:p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oklaryň ýerleşişi we berlen şaýyň aksonometriki proýeksiýasy.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71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28951" y="620822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059" y="101600"/>
            <a:ext cx="702310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Gönüburçly dimetriki proýeksiýalarda koordinata oklaryň ýerleşişi 4</a:t>
            </a:r>
            <a:r>
              <a:rPr lang="tk-TM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-nji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suratda görkezilen. Koordinata oklary gurmagy ýeňilleşdirmek üçin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nokatdan çepe sekiz deň böleklere bölünen kesim alnyp goýulýar we ondan aşak (perpendikulýar edilip) bir bölek alynýar. Alnan nokat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nokat bilen birikdirilýär. Emele gelen göni çyzyk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ok bolýar. Soňra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nokatdan saga sekiz bölekden durýan kesim goýulýar we ondan aşak ýedi bölek alynýar. Alnan nokat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nokat bilen birikdirilip, </a:t>
            </a:r>
            <a:r>
              <a:rPr lang="tk-TM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tk-TM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ok tapylýar. </a:t>
            </a:r>
            <a:endParaRPr lang="ru-RU" sz="32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7680960" y="3302000"/>
            <a:ext cx="3758022" cy="3265608"/>
            <a:chOff x="7701280" y="3362960"/>
            <a:chExt cx="3758022" cy="326560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lum bright="-30000" contrast="70000"/>
            </a:blip>
            <a:stretch>
              <a:fillRect/>
            </a:stretch>
          </p:blipFill>
          <p:spPr>
            <a:xfrm>
              <a:off x="7701280" y="3362960"/>
              <a:ext cx="3758022" cy="326560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8055355" y="3515360"/>
              <a:ext cx="336372" cy="294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k-TM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206224" y="6155972"/>
            <a:ext cx="2167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k-TM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4-nji </a:t>
            </a:r>
            <a:r>
              <a:rPr lang="tk-TM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suratda. </a:t>
            </a:r>
            <a:endParaRPr lang="ru-RU" sz="28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7632973" y="258868"/>
            <a:ext cx="3758022" cy="3014957"/>
            <a:chOff x="7988573" y="136948"/>
            <a:chExt cx="3758022" cy="301495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lum bright="-25000" contrast="50000"/>
            </a:blip>
            <a:stretch>
              <a:fillRect/>
            </a:stretch>
          </p:blipFill>
          <p:spPr>
            <a:xfrm>
              <a:off x="7988573" y="136948"/>
              <a:ext cx="3758022" cy="3014957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8323616" y="355600"/>
              <a:ext cx="434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k-TM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r>
                <a:rPr lang="tk-TM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)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008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1788</TotalTime>
  <Words>671</Words>
  <Application>Microsoft Office PowerPoint</Application>
  <PresentationFormat>Широкоэкранный</PresentationFormat>
  <Paragraphs>63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MYRAT</dc:creator>
  <cp:lastModifiedBy>USER</cp:lastModifiedBy>
  <cp:revision>194</cp:revision>
  <dcterms:created xsi:type="dcterms:W3CDTF">2020-05-31T16:38:52Z</dcterms:created>
  <dcterms:modified xsi:type="dcterms:W3CDTF">2021-03-02T06:37:14Z</dcterms:modified>
</cp:coreProperties>
</file>