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9" r:id="rId10"/>
    <p:sldId id="273" r:id="rId11"/>
    <p:sldId id="266" r:id="rId12"/>
    <p:sldId id="267" r:id="rId13"/>
    <p:sldId id="268" r:id="rId14"/>
    <p:sldId id="270" r:id="rId15"/>
    <p:sldId id="271" r:id="rId16"/>
    <p:sldId id="272"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DA61732-3DC5-4592-B7FD-AE3802ED43AE}" type="datetimeFigureOut">
              <a:rPr lang="ru-RU" smtClean="0"/>
              <a:t>27.04.2019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987020-1E1F-44B4-BE83-406C890FA7FC}" type="slidenum">
              <a:rPr lang="ru-RU" smtClean="0"/>
              <a:t>‹#›</a:t>
            </a:fld>
            <a:endParaRPr lang="ru-RU"/>
          </a:p>
        </p:txBody>
      </p:sp>
    </p:spTree>
    <p:extLst>
      <p:ext uri="{BB962C8B-B14F-4D97-AF65-F5344CB8AC3E}">
        <p14:creationId xmlns:p14="http://schemas.microsoft.com/office/powerpoint/2010/main" val="33174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A61732-3DC5-4592-B7FD-AE3802ED43AE}" type="datetimeFigureOut">
              <a:rPr lang="ru-RU" smtClean="0"/>
              <a:t>27.04.2019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987020-1E1F-44B4-BE83-406C890FA7FC}" type="slidenum">
              <a:rPr lang="ru-RU" smtClean="0"/>
              <a:t>‹#›</a:t>
            </a:fld>
            <a:endParaRPr lang="ru-RU"/>
          </a:p>
        </p:txBody>
      </p:sp>
    </p:spTree>
    <p:extLst>
      <p:ext uri="{BB962C8B-B14F-4D97-AF65-F5344CB8AC3E}">
        <p14:creationId xmlns:p14="http://schemas.microsoft.com/office/powerpoint/2010/main" val="410115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A61732-3DC5-4592-B7FD-AE3802ED43AE}" type="datetimeFigureOut">
              <a:rPr lang="ru-RU" smtClean="0"/>
              <a:t>27.04.2019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987020-1E1F-44B4-BE83-406C890FA7FC}" type="slidenum">
              <a:rPr lang="ru-RU" smtClean="0"/>
              <a:t>‹#›</a:t>
            </a:fld>
            <a:endParaRPr lang="ru-RU"/>
          </a:p>
        </p:txBody>
      </p:sp>
    </p:spTree>
    <p:extLst>
      <p:ext uri="{BB962C8B-B14F-4D97-AF65-F5344CB8AC3E}">
        <p14:creationId xmlns:p14="http://schemas.microsoft.com/office/powerpoint/2010/main" val="22427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A61732-3DC5-4592-B7FD-AE3802ED43AE}" type="datetimeFigureOut">
              <a:rPr lang="ru-RU" smtClean="0"/>
              <a:t>27.04.2019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987020-1E1F-44B4-BE83-406C890FA7FC}" type="slidenum">
              <a:rPr lang="ru-RU" smtClean="0"/>
              <a:t>‹#›</a:t>
            </a:fld>
            <a:endParaRPr lang="ru-RU"/>
          </a:p>
        </p:txBody>
      </p:sp>
    </p:spTree>
    <p:extLst>
      <p:ext uri="{BB962C8B-B14F-4D97-AF65-F5344CB8AC3E}">
        <p14:creationId xmlns:p14="http://schemas.microsoft.com/office/powerpoint/2010/main" val="3717971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DA61732-3DC5-4592-B7FD-AE3802ED43AE}" type="datetimeFigureOut">
              <a:rPr lang="ru-RU" smtClean="0"/>
              <a:t>27.04.2019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987020-1E1F-44B4-BE83-406C890FA7FC}" type="slidenum">
              <a:rPr lang="ru-RU" smtClean="0"/>
              <a:t>‹#›</a:t>
            </a:fld>
            <a:endParaRPr lang="ru-RU"/>
          </a:p>
        </p:txBody>
      </p:sp>
    </p:spTree>
    <p:extLst>
      <p:ext uri="{BB962C8B-B14F-4D97-AF65-F5344CB8AC3E}">
        <p14:creationId xmlns:p14="http://schemas.microsoft.com/office/powerpoint/2010/main" val="254099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DA61732-3DC5-4592-B7FD-AE3802ED43AE}" type="datetimeFigureOut">
              <a:rPr lang="ru-RU" smtClean="0"/>
              <a:t>27.04.2019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987020-1E1F-44B4-BE83-406C890FA7FC}" type="slidenum">
              <a:rPr lang="ru-RU" smtClean="0"/>
              <a:t>‹#›</a:t>
            </a:fld>
            <a:endParaRPr lang="ru-RU"/>
          </a:p>
        </p:txBody>
      </p:sp>
    </p:spTree>
    <p:extLst>
      <p:ext uri="{BB962C8B-B14F-4D97-AF65-F5344CB8AC3E}">
        <p14:creationId xmlns:p14="http://schemas.microsoft.com/office/powerpoint/2010/main" val="25063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DA61732-3DC5-4592-B7FD-AE3802ED43AE}" type="datetimeFigureOut">
              <a:rPr lang="ru-RU" smtClean="0"/>
              <a:t>27.04.2019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987020-1E1F-44B4-BE83-406C890FA7FC}" type="slidenum">
              <a:rPr lang="ru-RU" smtClean="0"/>
              <a:t>‹#›</a:t>
            </a:fld>
            <a:endParaRPr lang="ru-RU"/>
          </a:p>
        </p:txBody>
      </p:sp>
    </p:spTree>
    <p:extLst>
      <p:ext uri="{BB962C8B-B14F-4D97-AF65-F5344CB8AC3E}">
        <p14:creationId xmlns:p14="http://schemas.microsoft.com/office/powerpoint/2010/main" val="370304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DA61732-3DC5-4592-B7FD-AE3802ED43AE}" type="datetimeFigureOut">
              <a:rPr lang="ru-RU" smtClean="0"/>
              <a:t>27.04.2019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C987020-1E1F-44B4-BE83-406C890FA7FC}" type="slidenum">
              <a:rPr lang="ru-RU" smtClean="0"/>
              <a:t>‹#›</a:t>
            </a:fld>
            <a:endParaRPr lang="ru-RU"/>
          </a:p>
        </p:txBody>
      </p:sp>
    </p:spTree>
    <p:extLst>
      <p:ext uri="{BB962C8B-B14F-4D97-AF65-F5344CB8AC3E}">
        <p14:creationId xmlns:p14="http://schemas.microsoft.com/office/powerpoint/2010/main" val="72705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A61732-3DC5-4592-B7FD-AE3802ED43AE}" type="datetimeFigureOut">
              <a:rPr lang="ru-RU" smtClean="0"/>
              <a:t>27.04.2019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987020-1E1F-44B4-BE83-406C890FA7FC}" type="slidenum">
              <a:rPr lang="ru-RU" smtClean="0"/>
              <a:t>‹#›</a:t>
            </a:fld>
            <a:endParaRPr lang="ru-RU"/>
          </a:p>
        </p:txBody>
      </p:sp>
    </p:spTree>
    <p:extLst>
      <p:ext uri="{BB962C8B-B14F-4D97-AF65-F5344CB8AC3E}">
        <p14:creationId xmlns:p14="http://schemas.microsoft.com/office/powerpoint/2010/main" val="248925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DA61732-3DC5-4592-B7FD-AE3802ED43AE}" type="datetimeFigureOut">
              <a:rPr lang="ru-RU" smtClean="0"/>
              <a:t>27.04.2019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987020-1E1F-44B4-BE83-406C890FA7FC}" type="slidenum">
              <a:rPr lang="ru-RU" smtClean="0"/>
              <a:t>‹#›</a:t>
            </a:fld>
            <a:endParaRPr lang="ru-RU"/>
          </a:p>
        </p:txBody>
      </p:sp>
    </p:spTree>
    <p:extLst>
      <p:ext uri="{BB962C8B-B14F-4D97-AF65-F5344CB8AC3E}">
        <p14:creationId xmlns:p14="http://schemas.microsoft.com/office/powerpoint/2010/main" val="223684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DA61732-3DC5-4592-B7FD-AE3802ED43AE}" type="datetimeFigureOut">
              <a:rPr lang="ru-RU" smtClean="0"/>
              <a:t>27.04.2019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987020-1E1F-44B4-BE83-406C890FA7FC}" type="slidenum">
              <a:rPr lang="ru-RU" smtClean="0"/>
              <a:t>‹#›</a:t>
            </a:fld>
            <a:endParaRPr lang="ru-RU"/>
          </a:p>
        </p:txBody>
      </p:sp>
    </p:spTree>
    <p:extLst>
      <p:ext uri="{BB962C8B-B14F-4D97-AF65-F5344CB8AC3E}">
        <p14:creationId xmlns:p14="http://schemas.microsoft.com/office/powerpoint/2010/main" val="420316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61732-3DC5-4592-B7FD-AE3802ED43AE}" type="datetimeFigureOut">
              <a:rPr lang="ru-RU" smtClean="0"/>
              <a:t>27.04.2019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87020-1E1F-44B4-BE83-406C890FA7FC}" type="slidenum">
              <a:rPr lang="ru-RU" smtClean="0"/>
              <a:t>‹#›</a:t>
            </a:fld>
            <a:endParaRPr lang="ru-RU"/>
          </a:p>
        </p:txBody>
      </p:sp>
    </p:spTree>
    <p:extLst>
      <p:ext uri="{BB962C8B-B14F-4D97-AF65-F5344CB8AC3E}">
        <p14:creationId xmlns:p14="http://schemas.microsoft.com/office/powerpoint/2010/main" val="2713646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654" y="365125"/>
            <a:ext cx="11430000" cy="1325563"/>
          </a:xfr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normAutofit/>
          </a:bodyPr>
          <a:lstStyle/>
          <a:p>
            <a:pPr algn="ctr"/>
            <a:r>
              <a:rPr lang="ru-RU" b="1" dirty="0" err="1"/>
              <a:t>Sosial</a:t>
            </a:r>
            <a:r>
              <a:rPr lang="ru-RU" b="1" dirty="0"/>
              <a:t> </a:t>
            </a:r>
            <a:r>
              <a:rPr lang="ru-RU" b="1" dirty="0" err="1"/>
              <a:t>filosofiýa</a:t>
            </a:r>
            <a:r>
              <a:rPr lang="ru-RU" b="1" dirty="0"/>
              <a:t> </a:t>
            </a:r>
            <a:r>
              <a:rPr lang="ru-RU" b="1" dirty="0" err="1"/>
              <a:t>we</a:t>
            </a:r>
            <a:r>
              <a:rPr lang="ru-RU" b="1" dirty="0"/>
              <a:t> </a:t>
            </a:r>
            <a:r>
              <a:rPr lang="ru-RU" b="1" dirty="0" err="1"/>
              <a:t>onuň</a:t>
            </a:r>
            <a:r>
              <a:rPr lang="ru-RU" b="1" dirty="0"/>
              <a:t> </a:t>
            </a:r>
            <a:r>
              <a:rPr lang="sq-AL" b="1" dirty="0"/>
              <a:t>düzümi.</a:t>
            </a:r>
            <a:r>
              <a:rPr lang="sq-AL" dirty="0"/>
              <a:t> </a:t>
            </a:r>
            <a:r>
              <a:rPr lang="sq-AL" b="1" dirty="0"/>
              <a:t>Adam, jemgyýet we </a:t>
            </a:r>
            <a:r>
              <a:rPr lang="sq-AL" b="1" dirty="0" smtClean="0"/>
              <a:t>tebigat</a:t>
            </a:r>
            <a:endParaRPr lang="ru-RU" dirty="0"/>
          </a:p>
        </p:txBody>
      </p:sp>
      <p:sp>
        <p:nvSpPr>
          <p:cNvPr id="5" name="Объект 4"/>
          <p:cNvSpPr>
            <a:spLocks noGrp="1"/>
          </p:cNvSpPr>
          <p:nvPr>
            <p:ph idx="1"/>
          </p:nvPr>
        </p:nvSpPr>
        <p:spPr>
          <a:xfrm>
            <a:off x="395654" y="1825625"/>
            <a:ext cx="11430000" cy="4838944"/>
          </a:xfrm>
        </p:spPr>
        <p:style>
          <a:lnRef idx="0">
            <a:schemeClr val="accent3"/>
          </a:lnRef>
          <a:fillRef idx="3">
            <a:schemeClr val="accent3"/>
          </a:fillRef>
          <a:effectRef idx="3">
            <a:schemeClr val="accent3"/>
          </a:effectRef>
          <a:fontRef idx="minor">
            <a:schemeClr val="lt1"/>
          </a:fontRef>
        </p:style>
        <p:txBody>
          <a:bodyPr>
            <a:normAutofit fontScale="77500" lnSpcReduction="20000"/>
          </a:bodyPr>
          <a:lstStyle/>
          <a:p>
            <a:pPr algn="ctr">
              <a:lnSpc>
                <a:spcPct val="150000"/>
              </a:lnSpc>
            </a:pPr>
            <a:r>
              <a:rPr lang="ru-RU" sz="4000" dirty="0" err="1">
                <a:latin typeface="Times New Roman" panose="02020603050405020304" pitchFamily="18" charset="0"/>
                <a:cs typeface="Times New Roman" panose="02020603050405020304" pitchFamily="18" charset="0"/>
              </a:rPr>
              <a:t>Sosial</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filosofiýanyň</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we</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taryh</a:t>
            </a:r>
            <a:r>
              <a:rPr lang="sq-AL" sz="4000" dirty="0">
                <a:latin typeface="Times New Roman" panose="02020603050405020304" pitchFamily="18" charset="0"/>
                <a:cs typeface="Times New Roman" panose="02020603050405020304" pitchFamily="18" charset="0"/>
              </a:rPr>
              <a:t>yň</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filosofiýasynyň</a:t>
            </a:r>
            <a:r>
              <a:rPr lang="ru-RU" sz="4000" dirty="0">
                <a:latin typeface="Times New Roman" panose="02020603050405020304" pitchFamily="18" charset="0"/>
                <a:cs typeface="Times New Roman" panose="02020603050405020304" pitchFamily="18" charset="0"/>
              </a:rPr>
              <a:t> </a:t>
            </a:r>
            <a:r>
              <a:rPr lang="sq-AL" sz="4000" dirty="0">
                <a:latin typeface="Times New Roman" panose="02020603050405020304" pitchFamily="18" charset="0"/>
                <a:cs typeface="Times New Roman" panose="02020603050405020304" pitchFamily="18" charset="0"/>
              </a:rPr>
              <a:t>döreýşi we ösüşi</a:t>
            </a:r>
            <a:r>
              <a:rPr lang="ru-RU" sz="4000" dirty="0">
                <a:latin typeface="Times New Roman" panose="02020603050405020304" pitchFamily="18" charset="0"/>
                <a:cs typeface="Times New Roman" panose="02020603050405020304" pitchFamily="18" charset="0"/>
              </a:rPr>
              <a:t>. </a:t>
            </a:r>
            <a:endParaRPr lang="tk-TM" sz="4000" dirty="0" smtClean="0">
              <a:latin typeface="Times New Roman" panose="02020603050405020304" pitchFamily="18" charset="0"/>
              <a:cs typeface="Times New Roman" panose="02020603050405020304" pitchFamily="18" charset="0"/>
            </a:endParaRPr>
          </a:p>
          <a:p>
            <a:pPr algn="ctr">
              <a:lnSpc>
                <a:spcPct val="150000"/>
              </a:lnSpc>
            </a:pPr>
            <a:r>
              <a:rPr lang="sq-AL" sz="4000" dirty="0">
                <a:latin typeface="Times New Roman" panose="02020603050405020304" pitchFamily="18" charset="0"/>
                <a:cs typeface="Times New Roman" panose="02020603050405020304" pitchFamily="18" charset="0"/>
              </a:rPr>
              <a:t>Sosial filosofiýanyň şahalary</a:t>
            </a:r>
            <a:r>
              <a:rPr lang="sq-AL" sz="4000" dirty="0" smtClean="0">
                <a:latin typeface="Times New Roman" panose="02020603050405020304" pitchFamily="18" charset="0"/>
                <a:cs typeface="Times New Roman" panose="02020603050405020304" pitchFamily="18" charset="0"/>
              </a:rPr>
              <a:t>.</a:t>
            </a:r>
            <a:endParaRPr lang="tk-TM" sz="4000" dirty="0" smtClean="0">
              <a:latin typeface="Times New Roman" panose="02020603050405020304" pitchFamily="18" charset="0"/>
              <a:cs typeface="Times New Roman" panose="02020603050405020304" pitchFamily="18" charset="0"/>
            </a:endParaRPr>
          </a:p>
          <a:p>
            <a:pPr algn="ctr">
              <a:lnSpc>
                <a:spcPct val="150000"/>
              </a:lnSpc>
            </a:pPr>
            <a:r>
              <a:rPr lang="sq-AL" sz="4000" dirty="0">
                <a:latin typeface="Times New Roman" panose="02020603050405020304" pitchFamily="18" charset="0"/>
                <a:cs typeface="Times New Roman" panose="02020603050405020304" pitchFamily="18" charset="0"/>
              </a:rPr>
              <a:t>Etika. Estetika. </a:t>
            </a:r>
            <a:endParaRPr lang="tk-TM" sz="4000" dirty="0" smtClean="0">
              <a:latin typeface="Times New Roman" panose="02020603050405020304" pitchFamily="18" charset="0"/>
              <a:cs typeface="Times New Roman" panose="02020603050405020304" pitchFamily="18" charset="0"/>
            </a:endParaRPr>
          </a:p>
          <a:p>
            <a:pPr algn="ctr">
              <a:lnSpc>
                <a:spcPct val="150000"/>
              </a:lnSpc>
            </a:pPr>
            <a:r>
              <a:rPr lang="sq-AL" sz="4000" dirty="0">
                <a:latin typeface="Times New Roman" panose="02020603050405020304" pitchFamily="18" charset="0"/>
                <a:cs typeface="Times New Roman" panose="02020603050405020304" pitchFamily="18" charset="0"/>
              </a:rPr>
              <a:t>Biosfera. Noosfera. </a:t>
            </a:r>
            <a:endParaRPr lang="tk-TM" sz="4000" dirty="0" smtClean="0">
              <a:latin typeface="Times New Roman" panose="02020603050405020304" pitchFamily="18" charset="0"/>
              <a:cs typeface="Times New Roman" panose="02020603050405020304" pitchFamily="18" charset="0"/>
            </a:endParaRPr>
          </a:p>
          <a:p>
            <a:pPr algn="ctr">
              <a:lnSpc>
                <a:spcPct val="150000"/>
              </a:lnSpc>
            </a:pPr>
            <a:r>
              <a:rPr lang="sq-AL" sz="4000" dirty="0">
                <a:latin typeface="Times New Roman" panose="02020603050405020304" pitchFamily="18" charset="0"/>
                <a:cs typeface="Times New Roman" panose="02020603050405020304" pitchFamily="18" charset="0"/>
              </a:rPr>
              <a:t>Ekologiýa we ekologiki meseleler. </a:t>
            </a:r>
            <a:endParaRPr lang="tk-TM" sz="4000" dirty="0" smtClean="0">
              <a:latin typeface="Times New Roman" panose="02020603050405020304" pitchFamily="18" charset="0"/>
              <a:cs typeface="Times New Roman" panose="02020603050405020304" pitchFamily="18" charset="0"/>
            </a:endParaRPr>
          </a:p>
          <a:p>
            <a:pPr algn="ctr">
              <a:lnSpc>
                <a:spcPct val="150000"/>
              </a:lnSpc>
            </a:pPr>
            <a:r>
              <a:rPr lang="sq-AL" sz="4000" dirty="0">
                <a:latin typeface="Times New Roman" panose="02020603050405020304" pitchFamily="18" charset="0"/>
                <a:cs typeface="Times New Roman" panose="02020603050405020304" pitchFamily="18" charset="0"/>
              </a:rPr>
              <a:t>Medeniýet filosofiýasy</a:t>
            </a:r>
            <a:endParaRPr lang="ru-RU" sz="4000" dirty="0">
              <a:latin typeface="Times New Roman" panose="02020603050405020304" pitchFamily="18" charset="0"/>
              <a:cs typeface="Times New Roman" panose="02020603050405020304" pitchFamily="18" charset="0"/>
            </a:endParaRPr>
          </a:p>
          <a:p>
            <a:pPr marL="0" indent="0" algn="ctr">
              <a:buNone/>
            </a:pP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780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331" y="184639"/>
            <a:ext cx="11262379" cy="668216"/>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k-TM" dirty="0" smtClean="0">
                <a:solidFill>
                  <a:schemeClr val="bg1"/>
                </a:solidFill>
              </a:rPr>
              <a:t>Ýer sferasy</a:t>
            </a:r>
            <a:endParaRPr lang="ru-RU" dirty="0">
              <a:solidFill>
                <a:schemeClr val="bg1"/>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069" y="1019908"/>
            <a:ext cx="11420641" cy="5439885"/>
          </a:xfrm>
        </p:spPr>
      </p:pic>
    </p:spTree>
    <p:extLst>
      <p:ext uri="{BB962C8B-B14F-4D97-AF65-F5344CB8AC3E}">
        <p14:creationId xmlns:p14="http://schemas.microsoft.com/office/powerpoint/2010/main" val="2165302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139" y="228600"/>
            <a:ext cx="11394831" cy="1730080"/>
          </a:xfr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just"/>
            <a:r>
              <a:rPr lang="tk-TM" sz="2400" b="1" dirty="0">
                <a:latin typeface="Times New Roman" panose="02020603050405020304" pitchFamily="18" charset="0"/>
                <a:cs typeface="Times New Roman" panose="02020603050405020304" pitchFamily="18" charset="0"/>
              </a:rPr>
              <a:t>N</a:t>
            </a:r>
            <a:r>
              <a:rPr lang="tr-TR" sz="2400" b="1" dirty="0" smtClean="0">
                <a:latin typeface="Times New Roman" panose="02020603050405020304" pitchFamily="18" charset="0"/>
                <a:cs typeface="Times New Roman" panose="02020603050405020304" pitchFamily="18" charset="0"/>
              </a:rPr>
              <a:t>oosfera </a:t>
            </a:r>
            <a:r>
              <a:rPr lang="tr-TR" sz="2400" dirty="0">
                <a:latin typeface="Times New Roman" panose="02020603050405020304" pitchFamily="18" charset="0"/>
                <a:cs typeface="Times New Roman" panose="02020603050405020304" pitchFamily="18" charset="0"/>
              </a:rPr>
              <a:t>– tebigatyň we jemgyýetiň özara täsirleşýän gurşawydyr.</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Bu adam paýhasynyň täsiri artyp, onuň diňe bir biosferany özgertmekligiň</a:t>
            </a:r>
            <a:r>
              <a:rPr lang="tk-TM" sz="24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sebäpkäri bolman, eýsem ony gorap saklamagyň </a:t>
            </a:r>
            <a:r>
              <a:rPr lang="tr-TR" sz="2400" dirty="0">
                <a:latin typeface="Times New Roman" panose="02020603050405020304" pitchFamily="18" charset="0"/>
                <a:cs typeface="Times New Roman" panose="02020603050405020304" pitchFamily="18" charset="0"/>
              </a:rPr>
              <a:t>hem</a:t>
            </a:r>
            <a:r>
              <a:rPr lang="tk-TM" sz="24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kesgitleýji </a:t>
            </a:r>
            <a:r>
              <a:rPr lang="tr-TR" sz="2400" dirty="0">
                <a:latin typeface="Times New Roman" panose="02020603050405020304" pitchFamily="18" charset="0"/>
                <a:cs typeface="Times New Roman" panose="02020603050405020304" pitchFamily="18" charset="0"/>
              </a:rPr>
              <a:t>güýjüne öwrülýänligini </a:t>
            </a:r>
            <a:r>
              <a:rPr lang="tr-TR" sz="2400" dirty="0">
                <a:latin typeface="Times New Roman" panose="02020603050405020304" pitchFamily="18" charset="0"/>
                <a:cs typeface="Times New Roman" panose="02020603050405020304" pitchFamily="18" charset="0"/>
              </a:rPr>
              <a:t>aňladýar.</a:t>
            </a:r>
            <a:r>
              <a:rPr lang="tk-TM" sz="2400" dirty="0">
                <a:latin typeface="Times New Roman" panose="02020603050405020304" pitchFamily="18" charset="0"/>
                <a:cs typeface="Times New Roman" panose="02020603050405020304" pitchFamily="18" charset="0"/>
              </a:rPr>
              <a:t> D</a:t>
            </a:r>
            <a:r>
              <a:rPr lang="tr-TR" sz="2400" dirty="0">
                <a:latin typeface="Times New Roman" panose="02020603050405020304" pitchFamily="18" charset="0"/>
                <a:cs typeface="Times New Roman" panose="02020603050405020304" pitchFamily="18" charset="0"/>
              </a:rPr>
              <a:t>amyň</a:t>
            </a:r>
            <a:r>
              <a:rPr lang="tk-TM" sz="24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jemgyýetden</a:t>
            </a:r>
            <a:r>
              <a:rPr lang="tr-TR" sz="2400" dirty="0">
                <a:latin typeface="Times New Roman" panose="02020603050405020304" pitchFamily="18" charset="0"/>
                <a:cs typeface="Times New Roman" panose="02020603050405020304" pitchFamily="18" charset="0"/>
              </a:rPr>
              <a:t>, jemgyýetiň bolsa – tebigatdan aýra däldi</a:t>
            </a:r>
            <a:endParaRPr lang="ru-RU" sz="2400"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6673" y="1958680"/>
            <a:ext cx="6462873" cy="4392488"/>
          </a:xfrm>
        </p:spPr>
      </p:pic>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81703" y="1958680"/>
            <a:ext cx="4869801" cy="4392488"/>
          </a:xfrm>
        </p:spPr>
      </p:pic>
    </p:spTree>
    <p:extLst>
      <p:ext uri="{BB962C8B-B14F-4D97-AF65-F5344CB8AC3E}">
        <p14:creationId xmlns:p14="http://schemas.microsoft.com/office/powerpoint/2010/main" val="1533531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7731" y="260648"/>
            <a:ext cx="11535507" cy="6336704"/>
          </a:xfrm>
        </p:spPr>
      </p:pic>
    </p:spTree>
    <p:extLst>
      <p:ext uri="{BB962C8B-B14F-4D97-AF65-F5344CB8AC3E}">
        <p14:creationId xmlns:p14="http://schemas.microsoft.com/office/powerpoint/2010/main" val="1268002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53" y="188640"/>
            <a:ext cx="11473961" cy="6336704"/>
          </a:xfrm>
          <a:prstGeom prst="rect">
            <a:avLst/>
          </a:prstGeom>
        </p:spPr>
      </p:pic>
    </p:spTree>
    <p:extLst>
      <p:ext uri="{BB962C8B-B14F-4D97-AF65-F5344CB8AC3E}">
        <p14:creationId xmlns:p14="http://schemas.microsoft.com/office/powerpoint/2010/main" val="222975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3577" y="365125"/>
            <a:ext cx="11157438" cy="672367"/>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sq-AL" b="1" dirty="0"/>
              <a:t>Ekologiýa we ekologiki problemalar</a:t>
            </a:r>
            <a:r>
              <a:rPr lang="sq-AL" b="1" dirty="0" smtClean="0"/>
              <a:t>:</a:t>
            </a:r>
            <a:endParaRPr lang="ru-RU" dirty="0"/>
          </a:p>
        </p:txBody>
      </p:sp>
      <p:sp>
        <p:nvSpPr>
          <p:cNvPr id="3" name="Объект 2"/>
          <p:cNvSpPr>
            <a:spLocks noGrp="1"/>
          </p:cNvSpPr>
          <p:nvPr>
            <p:ph idx="1"/>
          </p:nvPr>
        </p:nvSpPr>
        <p:spPr>
          <a:xfrm>
            <a:off x="290145" y="1230922"/>
            <a:ext cx="11579469" cy="5503986"/>
          </a:xfrm>
          <a:noFill/>
          <a:ln>
            <a:noFill/>
          </a:ln>
        </p:spPr>
        <p:style>
          <a:lnRef idx="0">
            <a:scrgbClr r="0" g="0" b="0"/>
          </a:lnRef>
          <a:fillRef idx="0">
            <a:scrgbClr r="0" g="0" b="0"/>
          </a:fillRef>
          <a:effectRef idx="0">
            <a:scrgbClr r="0" g="0" b="0"/>
          </a:effectRef>
          <a:fontRef idx="minor">
            <a:schemeClr val="accent6"/>
          </a:fontRef>
        </p:style>
        <p:txBody>
          <a:bodyPr>
            <a:normAutofit fontScale="92500" lnSpcReduction="20000"/>
          </a:bodyPr>
          <a:lstStyle/>
          <a:p>
            <a:pPr marL="0" indent="0" algn="just">
              <a:buNone/>
            </a:pPr>
            <a:r>
              <a:rPr lang="tk-TM" b="1" dirty="0" smtClean="0"/>
              <a:t>	</a:t>
            </a:r>
            <a:r>
              <a:rPr lang="sq-AL" b="1" dirty="0" smtClean="0">
                <a:latin typeface="Times New Roman" panose="02020603050405020304" pitchFamily="18" charset="0"/>
                <a:cs typeface="Times New Roman" panose="02020603050405020304" pitchFamily="18" charset="0"/>
              </a:rPr>
              <a:t>Ekologiýa</a:t>
            </a:r>
            <a:r>
              <a:rPr lang="ru-RU" b="1" dirty="0">
                <a:latin typeface="Times New Roman" panose="02020603050405020304" pitchFamily="18" charset="0"/>
                <a:cs typeface="Times New Roman" panose="02020603050405020304" pitchFamily="18" charset="0"/>
              </a:rPr>
              <a:t>-</a:t>
            </a:r>
            <a:r>
              <a:rPr lang="sq-AL" dirty="0">
                <a:latin typeface="Times New Roman" panose="02020603050405020304" pitchFamily="18" charset="0"/>
                <a:cs typeface="Times New Roman" panose="02020603050405020304" pitchFamily="18" charset="0"/>
              </a:rPr>
              <a:t> ylmyň esasy meselesi tebigat bilen jemgyýetiň deňagramlygyny   saklamak bilen bolup durýar. Ekologiýa grek sözi bolup, “Oikos” – “ýaşaýan ýeriň” “gelip gonan ýeriň“ diýen manylary aňladýar. Adamzadyň praktiki döredijilikişiniň ösmegi bilen adamyň biosfera täsiri ýokarlanýar. Biosferanyň ýer togalagynyň ýaşaýyş şertleri hil taýdan täze ýagdaýy döredýär. </a:t>
            </a:r>
            <a:endParaRPr lang="ru-RU" dirty="0">
              <a:latin typeface="Times New Roman" panose="02020603050405020304" pitchFamily="18" charset="0"/>
              <a:cs typeface="Times New Roman" panose="02020603050405020304" pitchFamily="18" charset="0"/>
            </a:endParaRPr>
          </a:p>
          <a:p>
            <a:pPr marL="0" indent="0" algn="just">
              <a:buNone/>
            </a:pPr>
            <a:r>
              <a:rPr lang="tk-TM" dirty="0" smtClean="0">
                <a:latin typeface="Times New Roman" panose="02020603050405020304" pitchFamily="18" charset="0"/>
                <a:cs typeface="Times New Roman" panose="02020603050405020304" pitchFamily="18" charset="0"/>
              </a:rPr>
              <a:t>	</a:t>
            </a:r>
            <a:r>
              <a:rPr lang="sq-AL" dirty="0" smtClean="0">
                <a:latin typeface="Times New Roman" panose="02020603050405020304" pitchFamily="18" charset="0"/>
                <a:cs typeface="Times New Roman" panose="02020603050405020304" pitchFamily="18" charset="0"/>
              </a:rPr>
              <a:t>Jemgyýet </a:t>
            </a:r>
            <a:r>
              <a:rPr lang="sq-AL" dirty="0">
                <a:latin typeface="Times New Roman" panose="02020603050405020304" pitchFamily="18" charset="0"/>
                <a:cs typeface="Times New Roman" panose="02020603050405020304" pitchFamily="18" charset="0"/>
              </a:rPr>
              <a:t>bilen tebigatyň deň agramlygyny saklamak üçin ýer togalagynyň ähli ýurtlarynda her bir alynyp barylýan işiň jemgyýet bilen tebigatyň sazlaşykly gatnaşmagyny emele getirýän derejede ýerne ýetirilmegini amal etmeli. Çünki tebigat jemgyýet üçin jemgyýet hem tebigat üçin zerurlulykdyr.</a:t>
            </a:r>
            <a:endParaRPr lang="ru-RU" dirty="0">
              <a:latin typeface="Times New Roman" panose="02020603050405020304" pitchFamily="18" charset="0"/>
              <a:cs typeface="Times New Roman" panose="02020603050405020304" pitchFamily="18" charset="0"/>
            </a:endParaRPr>
          </a:p>
          <a:p>
            <a:pPr marL="0" indent="0" algn="just">
              <a:buNone/>
            </a:pPr>
            <a:r>
              <a:rPr lang="tk-TM" dirty="0" smtClean="0">
                <a:latin typeface="Times New Roman" panose="02020603050405020304" pitchFamily="18" charset="0"/>
                <a:cs typeface="Times New Roman" panose="02020603050405020304" pitchFamily="18" charset="0"/>
              </a:rPr>
              <a:t>	</a:t>
            </a:r>
            <a:r>
              <a:rPr lang="sq-AL" dirty="0" smtClean="0">
                <a:latin typeface="Times New Roman" panose="02020603050405020304" pitchFamily="18" charset="0"/>
                <a:cs typeface="Times New Roman" panose="02020603050405020304" pitchFamily="18" charset="0"/>
              </a:rPr>
              <a:t>Tebigatsyz </a:t>
            </a:r>
            <a:r>
              <a:rPr lang="sq-AL" dirty="0">
                <a:latin typeface="Times New Roman" panose="02020603050405020304" pitchFamily="18" charset="0"/>
                <a:cs typeface="Times New Roman" panose="02020603050405020304" pitchFamily="18" charset="0"/>
              </a:rPr>
              <a:t>jemgyýetiň ýaşaýşyny göz öňüne getirmek mümkin däl. Tebigat adamyň döremeginiň we ýaşamagynyň mekany. Şol sebäpden hem dünýä halklary oňa “ene toprak” diýip ýöne ýere at bermändirler. Ene toprak mydama adamy idiripdir, ekläp-saklapdyr. </a:t>
            </a:r>
            <a:endParaRPr lang="ru-RU" dirty="0">
              <a:latin typeface="Times New Roman" panose="02020603050405020304" pitchFamily="18" charset="0"/>
              <a:cs typeface="Times New Roman" panose="02020603050405020304" pitchFamily="18" charset="0"/>
            </a:endParaRPr>
          </a:p>
          <a:p>
            <a:pPr marL="0" indent="0" algn="just">
              <a:buNone/>
            </a:pPr>
            <a:r>
              <a:rPr lang="tk-TM"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Ekologiýa</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grek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sözünden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gelip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çykyp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eikos-mähriban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öýüm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ýaşaýan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iýmitlenýän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ýerim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logos-ylym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taglymat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diýmekligi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aňladýar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Bu</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adalgany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ilkinji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gezek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nemes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alymy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biology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Ernst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Gekkel</a:t>
            </a:r>
            <a:r>
              <a:rPr lang="ru-RU" dirty="0">
                <a:latin typeface="Times New Roman" panose="02020603050405020304" pitchFamily="18" charset="0"/>
                <a:cs typeface="Times New Roman" panose="02020603050405020304" pitchFamily="18" charset="0"/>
              </a:rPr>
              <a:t> 1866-njy </a:t>
            </a:r>
            <a:r>
              <a:rPr lang="ru-RU" dirty="0" err="1">
                <a:latin typeface="Times New Roman" panose="02020603050405020304" pitchFamily="18" charset="0"/>
                <a:cs typeface="Times New Roman" panose="02020603050405020304" pitchFamily="18" charset="0"/>
              </a:rPr>
              <a:t>ýylda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ylma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girizmegi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teklip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edýär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bu</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adalgany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janly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organizmler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bilen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daşky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gurşawyň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özara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baglanşygy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diýip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düşündirýär</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03869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938" y="365125"/>
            <a:ext cx="11526715" cy="725121"/>
          </a:xfrm>
        </p:spPr>
        <p:style>
          <a:lnRef idx="0">
            <a:schemeClr val="accent3"/>
          </a:lnRef>
          <a:fillRef idx="3">
            <a:schemeClr val="accent3"/>
          </a:fillRef>
          <a:effectRef idx="3">
            <a:schemeClr val="accent3"/>
          </a:effectRef>
          <a:fontRef idx="minor">
            <a:schemeClr val="lt1"/>
          </a:fontRef>
        </p:style>
        <p:txBody>
          <a:bodyPr>
            <a:normAutofit fontScale="90000"/>
          </a:bodyPr>
          <a:lstStyle/>
          <a:p>
            <a:pPr algn="ctr"/>
            <a:r>
              <a:rPr lang="tk-TM" dirty="0" smtClean="0">
                <a:latin typeface="Times New Roman" panose="02020603050405020304" pitchFamily="18" charset="0"/>
                <a:cs typeface="Times New Roman" panose="02020603050405020304" pitchFamily="18" charset="0"/>
              </a:rPr>
              <a:t/>
            </a:r>
            <a:br>
              <a:rPr lang="tk-TM" dirty="0" smtClean="0">
                <a:latin typeface="Times New Roman" panose="02020603050405020304" pitchFamily="18" charset="0"/>
                <a:cs typeface="Times New Roman" panose="02020603050405020304" pitchFamily="18" charset="0"/>
              </a:rPr>
            </a:br>
            <a:r>
              <a:rPr lang="sq-AL" dirty="0" smtClean="0">
                <a:latin typeface="Times New Roman" panose="02020603050405020304" pitchFamily="18" charset="0"/>
                <a:cs typeface="Times New Roman" panose="02020603050405020304" pitchFamily="18" charset="0"/>
              </a:rPr>
              <a:t>Medeniýet </a:t>
            </a:r>
            <a:r>
              <a:rPr lang="sq-AL" dirty="0">
                <a:latin typeface="Times New Roman" panose="02020603050405020304" pitchFamily="18" charset="0"/>
                <a:cs typeface="Times New Roman" panose="02020603050405020304" pitchFamily="18" charset="0"/>
              </a:rPr>
              <a:t>filosofiýasy</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298938" y="1222132"/>
            <a:ext cx="11526716" cy="5468814"/>
          </a:xfrm>
        </p:spPr>
        <p:style>
          <a:lnRef idx="0">
            <a:schemeClr val="accent3"/>
          </a:lnRef>
          <a:fillRef idx="3">
            <a:schemeClr val="accent3"/>
          </a:fillRef>
          <a:effectRef idx="3">
            <a:schemeClr val="accent3"/>
          </a:effectRef>
          <a:fontRef idx="minor">
            <a:schemeClr val="lt1"/>
          </a:fontRef>
        </p:style>
        <p:txBody>
          <a:bodyPr>
            <a:normAutofit/>
          </a:bodyPr>
          <a:lstStyle/>
          <a:p>
            <a:pPr marL="0" indent="0" algn="just">
              <a:buNone/>
            </a:pPr>
            <a:r>
              <a:rPr lang="tk-TM"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Medeniýet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düşünjesi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köp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manyly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düşünje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Medeniýet</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adamyň</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öz</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isleglerini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maddy</a:t>
            </a:r>
            <a:r>
              <a:rPr lang="en-US" sz="3200" dirty="0">
                <a:latin typeface="Times New Roman" panose="02020603050405020304" pitchFamily="18" charset="0"/>
                <a:cs typeface="Times New Roman" panose="02020603050405020304" pitchFamily="18" charset="0"/>
              </a:rPr>
              <a:t> we </a:t>
            </a:r>
            <a:r>
              <a:rPr lang="en-US" sz="3200" dirty="0" err="1">
                <a:latin typeface="Times New Roman" panose="02020603050405020304" pitchFamily="18" charset="0"/>
                <a:cs typeface="Times New Roman" panose="02020603050405020304" pitchFamily="18" charset="0"/>
              </a:rPr>
              <a:t>ruhy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mazmunly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kanagatlandyrmak</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üçin</a:t>
            </a:r>
            <a:r>
              <a:rPr lang="tk-TM"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tebigatdan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daşary</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döredýän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zatlarydyr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Şonuň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üçin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oňa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ikinji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tebigat</a:t>
            </a:r>
            <a:r>
              <a:rPr lang="en-US" sz="3200" dirty="0" smtClean="0">
                <a:latin typeface="Times New Roman" panose="02020603050405020304" pitchFamily="18" charset="0"/>
                <a:cs typeface="Times New Roman" panose="02020603050405020304" pitchFamily="18" charset="0"/>
              </a:rPr>
              <a:t>”</a:t>
            </a:r>
            <a:r>
              <a:rPr lang="tk-TM"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hem </a:t>
            </a:r>
            <a:r>
              <a:rPr lang="en-US" sz="3200" dirty="0" err="1">
                <a:latin typeface="Times New Roman" panose="02020603050405020304" pitchFamily="18" charset="0"/>
                <a:cs typeface="Times New Roman" panose="02020603050405020304" pitchFamily="18" charset="0"/>
              </a:rPr>
              <a:t>diýilýär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Filosofiýada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medeniýete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kähalat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ruhy</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kadalaryň</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sistemasy</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hökmünde</a:t>
            </a:r>
            <a:r>
              <a:rPr lang="en-US" sz="3200" dirty="0">
                <a:latin typeface="Times New Roman" panose="02020603050405020304" pitchFamily="18" charset="0"/>
                <a:cs typeface="Times New Roman" panose="02020603050405020304" pitchFamily="18" charset="0"/>
              </a:rPr>
              <a:t> hem </a:t>
            </a:r>
            <a:r>
              <a:rPr lang="en-US" sz="3200" dirty="0" err="1">
                <a:latin typeface="Times New Roman" panose="02020603050405020304" pitchFamily="18" charset="0"/>
                <a:cs typeface="Times New Roman" panose="02020603050405020304" pitchFamily="18" charset="0"/>
              </a:rPr>
              <a:t>garalýar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adamlaryň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bolup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geçýän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hadysalary</a:t>
            </a:r>
            <a:r>
              <a:rPr lang="en-US" sz="3200" dirty="0" smtClean="0">
                <a:latin typeface="Times New Roman" panose="02020603050405020304" pitchFamily="18" charset="0"/>
                <a:cs typeface="Times New Roman" panose="02020603050405020304" pitchFamily="18" charset="0"/>
              </a:rPr>
              <a:t>,</a:t>
            </a:r>
            <a:r>
              <a:rPr lang="tk-TM"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belli </a:t>
            </a:r>
            <a:r>
              <a:rPr lang="en-US" sz="3200" dirty="0" err="1">
                <a:latin typeface="Times New Roman" panose="02020603050405020304" pitchFamily="18" charset="0"/>
                <a:cs typeface="Times New Roman" panose="02020603050405020304" pitchFamily="18" charset="0"/>
              </a:rPr>
              <a:t>bir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nukdaýnazardan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kabul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etmeklerini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başga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dälde</a:t>
            </a:r>
            <a:r>
              <a:rPr lang="en-US" sz="3200" dirty="0" smtClean="0">
                <a:latin typeface="Times New Roman" panose="02020603050405020304" pitchFamily="18" charset="0"/>
                <a:cs typeface="Times New Roman" panose="02020603050405020304" pitchFamily="18" charset="0"/>
              </a:rPr>
              <a:t>,</a:t>
            </a:r>
            <a:r>
              <a:rPr lang="tk-TM"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hut </a:t>
            </a:r>
            <a:r>
              <a:rPr lang="en-US" sz="3200" dirty="0" err="1">
                <a:latin typeface="Times New Roman" panose="02020603050405020304" pitchFamily="18" charset="0"/>
                <a:cs typeface="Times New Roman" panose="02020603050405020304" pitchFamily="18" charset="0"/>
              </a:rPr>
              <a:t>şu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hereket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etmeklerini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hereketleri</a:t>
            </a:r>
            <a:r>
              <a:rPr lang="en-US" sz="3200" dirty="0">
                <a:latin typeface="Times New Roman" panose="02020603050405020304" pitchFamily="18" charset="0"/>
                <a:cs typeface="Times New Roman" panose="02020603050405020304" pitchFamily="18" charset="0"/>
              </a:rPr>
              <a:t> we </a:t>
            </a:r>
            <a:r>
              <a:rPr lang="en-US" sz="3200" dirty="0" err="1">
                <a:latin typeface="Times New Roman" panose="02020603050405020304" pitchFamily="18" charset="0"/>
                <a:cs typeface="Times New Roman" panose="02020603050405020304" pitchFamily="18" charset="0"/>
              </a:rPr>
              <a:t>hadysalary</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özüňçe</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bahalamagy</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talap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edýär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Gymmatlyklar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nyşanlar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sözler</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manylar</a:t>
            </a:r>
            <a:r>
              <a:rPr lang="tk-TM"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we </a:t>
            </a:r>
            <a:r>
              <a:rPr lang="en-US" sz="3200" dirty="0" err="1">
                <a:latin typeface="Times New Roman" panose="02020603050405020304" pitchFamily="18" charset="0"/>
                <a:cs typeface="Times New Roman" panose="02020603050405020304" pitchFamily="18" charset="0"/>
              </a:rPr>
              <a:t>durmuşy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hereketler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medeniýetiň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çäginde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biri-biri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bilen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berk</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baglanyşykda</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bolan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zatlardyr</a:t>
            </a:r>
            <a:r>
              <a:rPr lang="en-US" sz="3200" dirty="0">
                <a:latin typeface="Times New Roman" panose="02020603050405020304" pitchFamily="18" charset="0"/>
                <a:cs typeface="Times New Roman" panose="02020603050405020304" pitchFamily="18" charset="0"/>
              </a:rPr>
              <a:t>. Her </a:t>
            </a:r>
            <a:r>
              <a:rPr lang="en-US" sz="3200" dirty="0" err="1">
                <a:latin typeface="Times New Roman" panose="02020603050405020304" pitchFamily="18" charset="0"/>
                <a:cs typeface="Times New Roman" panose="02020603050405020304" pitchFamily="18" charset="0"/>
              </a:rPr>
              <a:t>bir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medeniýetiň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özboluşlylygy</a:t>
            </a:r>
            <a:r>
              <a:rPr lang="en-US" sz="3200" dirty="0" smtClean="0">
                <a:latin typeface="Times New Roman" panose="02020603050405020304" pitchFamily="18" charset="0"/>
                <a:cs typeface="Times New Roman" panose="02020603050405020304" pitchFamily="18" charset="0"/>
              </a:rPr>
              <a:t>,</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aýratynlygy</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bar. </a:t>
            </a:r>
            <a:r>
              <a:rPr lang="en-US" sz="3200" dirty="0" err="1">
                <a:latin typeface="Times New Roman" panose="02020603050405020304" pitchFamily="18" charset="0"/>
                <a:cs typeface="Times New Roman" panose="02020603050405020304" pitchFamily="18" charset="0"/>
              </a:rPr>
              <a:t>Şol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wagtda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dürli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medeniýetler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üçin</a:t>
            </a:r>
            <a:r>
              <a:rPr lang="en-US" sz="3200" dirty="0">
                <a:latin typeface="Times New Roman" panose="02020603050405020304" pitchFamily="18" charset="0"/>
                <a:cs typeface="Times New Roman" panose="02020603050405020304" pitchFamily="18" charset="0"/>
              </a:rPr>
              <a:t> belli </a:t>
            </a:r>
            <a:r>
              <a:rPr lang="en-US" sz="3200" dirty="0" err="1" smtClean="0">
                <a:latin typeface="Times New Roman" panose="02020603050405020304" pitchFamily="18" charset="0"/>
                <a:cs typeface="Times New Roman" panose="02020603050405020304" pitchFamily="18" charset="0"/>
              </a:rPr>
              <a:t>bir</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umumylyk</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hem </a:t>
            </a:r>
            <a:r>
              <a:rPr lang="en-US" sz="3200" dirty="0" err="1">
                <a:latin typeface="Times New Roman" panose="02020603050405020304" pitchFamily="18" charset="0"/>
                <a:cs typeface="Times New Roman" panose="02020603050405020304" pitchFamily="18" charset="0"/>
              </a:rPr>
              <a:t>bardyr</a:t>
            </a:r>
            <a:r>
              <a:rPr lang="en-US" sz="32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848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02615" y="374894"/>
            <a:ext cx="11587162" cy="6263298"/>
          </a:xfrm>
        </p:spPr>
        <p:style>
          <a:lnRef idx="0">
            <a:schemeClr val="accent3"/>
          </a:lnRef>
          <a:fillRef idx="3">
            <a:schemeClr val="accent3"/>
          </a:fillRef>
          <a:effectRef idx="3">
            <a:schemeClr val="accent3"/>
          </a:effectRef>
          <a:fontRef idx="minor">
            <a:schemeClr val="lt1"/>
          </a:fontRef>
        </p:style>
        <p:txBody>
          <a:bodyPr>
            <a:normAutofit/>
          </a:bodyPr>
          <a:lstStyle/>
          <a:p>
            <a:pPr marL="0" indent="0" algn="just">
              <a:buNone/>
            </a:pPr>
            <a:r>
              <a:rPr lang="tk-TM" dirty="0" smtClean="0"/>
              <a:t>	</a:t>
            </a:r>
            <a:r>
              <a:rPr lang="en-US" sz="3200" dirty="0" err="1" smtClean="0">
                <a:latin typeface="Times New Roman" panose="02020603050405020304" pitchFamily="18" charset="0"/>
                <a:cs typeface="Times New Roman" panose="02020603050405020304" pitchFamily="18" charset="0"/>
              </a:rPr>
              <a:t>Medeniýet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adamzat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bilen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bilelikde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döreýär</a:t>
            </a:r>
            <a:r>
              <a:rPr lang="en-US" sz="3200" dirty="0">
                <a:latin typeface="Times New Roman" panose="02020603050405020304" pitchFamily="18" charset="0"/>
                <a:cs typeface="Times New Roman" panose="02020603050405020304" pitchFamily="18" charset="0"/>
              </a:rPr>
              <a:t> we </a:t>
            </a:r>
            <a:r>
              <a:rPr lang="en-US" sz="3200" dirty="0" err="1">
                <a:latin typeface="Times New Roman" panose="02020603050405020304" pitchFamily="18" charset="0"/>
                <a:cs typeface="Times New Roman" panose="02020603050405020304" pitchFamily="18" charset="0"/>
              </a:rPr>
              <a:t>ösýär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Ol</a:t>
            </a:r>
            <a:r>
              <a:rPr lang="en-US" sz="3200" dirty="0">
                <a:latin typeface="Times New Roman" panose="02020603050405020304" pitchFamily="18" charset="0"/>
                <a:cs typeface="Times New Roman" panose="02020603050405020304" pitchFamily="18" charset="0"/>
              </a:rPr>
              <a:t> her </a:t>
            </a:r>
            <a:r>
              <a:rPr lang="en-US" sz="3200" dirty="0" err="1" smtClean="0">
                <a:latin typeface="Times New Roman" panose="02020603050405020304" pitchFamily="18" charset="0"/>
                <a:cs typeface="Times New Roman" panose="02020603050405020304" pitchFamily="18" charset="0"/>
              </a:rPr>
              <a:t>bir</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adam</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birleşmesini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birikdirýän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baglanyşdyrýan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başlangyçdyr</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Eger</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adamzat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siwilizasiýasynyň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ösüş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eýýamlaryna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garalsa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onda</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medeniýetiň</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kem-kemden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häzirkizaman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jemgyýetinde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öz-özüne</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ýeterlikli</a:t>
            </a:r>
            <a:r>
              <a:rPr lang="tk-TM"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mana </a:t>
            </a:r>
            <a:r>
              <a:rPr lang="en-US" sz="3200" dirty="0" err="1">
                <a:latin typeface="Times New Roman" panose="02020603050405020304" pitchFamily="18" charset="0"/>
                <a:cs typeface="Times New Roman" panose="02020603050405020304" pitchFamily="18" charset="0"/>
              </a:rPr>
              <a:t>eýe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bolandygyny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görýäris</a:t>
            </a:r>
            <a:r>
              <a:rPr lang="en-US" sz="3200" dirty="0">
                <a:latin typeface="Times New Roman" panose="02020603050405020304" pitchFamily="18" charset="0"/>
                <a:cs typeface="Times New Roman" panose="02020603050405020304" pitchFamily="18" charset="0"/>
              </a:rPr>
              <a:t>.</a:t>
            </a:r>
          </a:p>
          <a:p>
            <a:pPr marL="0" indent="0" algn="just">
              <a:buNone/>
            </a:pP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Haçan</a:t>
            </a:r>
            <a:r>
              <a:rPr lang="en-US" sz="3200" dirty="0" smtClean="0">
                <a:latin typeface="Times New Roman" panose="02020603050405020304" pitchFamily="18" charset="0"/>
                <a:cs typeface="Times New Roman" panose="02020603050405020304" pitchFamily="18" charset="0"/>
              </a:rPr>
              <a:t>-da </a:t>
            </a:r>
            <a:r>
              <a:rPr lang="en-US" sz="3200" b="1" i="1"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medeniýet</a:t>
            </a:r>
            <a:r>
              <a:rPr lang="en-US" sz="3200" b="1"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we </a:t>
            </a:r>
            <a:r>
              <a:rPr lang="en-US" sz="3200" b="1" i="1"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siwilizasiýa</a:t>
            </a:r>
            <a:r>
              <a:rPr lang="en-US" sz="3200" b="1"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diýen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düşünjeleriň</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mynasybeti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dogrusynda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gürrüň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edilende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golaý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wagtlara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çenli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olara</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şol</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manydaky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sözler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hökmünde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garalyp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gelinýärdi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Diňe</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häzirki</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zamanda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totallaýyn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tutuşlaýyn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häsiýetli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informasiýa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asyrynyň</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gelmegi</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bilen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olaryň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arasyna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çäk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goýlup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olara</a:t>
            </a:r>
            <a:r>
              <a:rPr lang="en-US" sz="3200" dirty="0">
                <a:latin typeface="Times New Roman" panose="02020603050405020304" pitchFamily="18" charset="0"/>
                <a:cs typeface="Times New Roman" panose="02020603050405020304" pitchFamily="18" charset="0"/>
              </a:rPr>
              <a:t> many </a:t>
            </a:r>
            <a:r>
              <a:rPr lang="en-US" sz="3200" dirty="0" err="1">
                <a:latin typeface="Times New Roman" panose="02020603050405020304" pitchFamily="18" charset="0"/>
                <a:cs typeface="Times New Roman" panose="02020603050405020304" pitchFamily="18" charset="0"/>
              </a:rPr>
              <a:t>taýdan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aýry-aýry</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düşünjeler</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hökmünde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garalyp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başlanyldy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Hakykat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ýüzünde</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olaryň</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mynasybeti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dialektikanyň</a:t>
            </a:r>
            <a:r>
              <a:rPr lang="en-US" sz="3200"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aýratynlyk</a:t>
            </a:r>
            <a:r>
              <a:rPr lang="en-US" sz="3200" b="1"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hem </a:t>
            </a:r>
            <a:r>
              <a:rPr lang="en-US" sz="3200" b="1" i="1"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umumylyk</a:t>
            </a:r>
            <a:r>
              <a:rPr lang="en-US" sz="3200" b="1"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diýen</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belli</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kategoriýalarynyň</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özara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mynasybetine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gabatlaşýar</a:t>
            </a:r>
            <a:r>
              <a:rPr lang="en-US" sz="32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419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638" y="224448"/>
            <a:ext cx="11816861" cy="1325563"/>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ru-RU" dirty="0" err="1">
                <a:latin typeface="Times New Roman" panose="02020603050405020304" pitchFamily="18" charset="0"/>
                <a:cs typeface="Times New Roman" panose="02020603050405020304" pitchFamily="18" charset="0"/>
              </a:rPr>
              <a:t>Sosial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filosofiýanyň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taryh</a:t>
            </a:r>
            <a:r>
              <a:rPr lang="sq-AL" dirty="0">
                <a:latin typeface="Times New Roman" panose="02020603050405020304" pitchFamily="18" charset="0"/>
                <a:cs typeface="Times New Roman" panose="02020603050405020304" pitchFamily="18" charset="0"/>
              </a:rPr>
              <a:t>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filosofiýasynyň</a:t>
            </a:r>
            <a:r>
              <a:rPr lang="ru-RU" dirty="0">
                <a:latin typeface="Times New Roman" panose="02020603050405020304" pitchFamily="18" charset="0"/>
                <a:cs typeface="Times New Roman" panose="02020603050405020304" pitchFamily="18" charset="0"/>
              </a:rPr>
              <a:t> </a:t>
            </a:r>
            <a:r>
              <a:rPr lang="sq-AL" dirty="0">
                <a:latin typeface="Times New Roman" panose="02020603050405020304" pitchFamily="18" charset="0"/>
                <a:cs typeface="Times New Roman" panose="02020603050405020304" pitchFamily="18" charset="0"/>
              </a:rPr>
              <a:t>döreýşi </a:t>
            </a:r>
            <a:r>
              <a:rPr lang="sq-AL" dirty="0" smtClean="0">
                <a:latin typeface="Times New Roman" panose="02020603050405020304" pitchFamily="18" charset="0"/>
                <a:cs typeface="Times New Roman" panose="02020603050405020304" pitchFamily="18" charset="0"/>
              </a:rPr>
              <a:t>we</a:t>
            </a:r>
            <a:r>
              <a:rPr lang="tk-TM" dirty="0" smtClean="0">
                <a:latin typeface="Times New Roman" panose="02020603050405020304" pitchFamily="18" charset="0"/>
                <a:cs typeface="Times New Roman" panose="02020603050405020304" pitchFamily="18" charset="0"/>
              </a:rPr>
              <a:t> </a:t>
            </a:r>
            <a:r>
              <a:rPr lang="sq-AL" dirty="0">
                <a:latin typeface="Times New Roman" panose="02020603050405020304" pitchFamily="18" charset="0"/>
                <a:cs typeface="Times New Roman" panose="02020603050405020304" pitchFamily="18" charset="0"/>
              </a:rPr>
              <a:t>ösüşi</a:t>
            </a:r>
            <a:r>
              <a:rPr lang="ru-RU" dirty="0">
                <a:latin typeface="Times New Roman" panose="02020603050405020304" pitchFamily="18" charset="0"/>
                <a:cs typeface="Times New Roman" panose="02020603050405020304" pitchFamily="18" charset="0"/>
              </a:rPr>
              <a:t>. </a:t>
            </a:r>
            <a:endParaRPr lang="ru-RU" dirty="0"/>
          </a:p>
        </p:txBody>
      </p:sp>
      <p:sp>
        <p:nvSpPr>
          <p:cNvPr id="3" name="Объект 2"/>
          <p:cNvSpPr>
            <a:spLocks noGrp="1"/>
          </p:cNvSpPr>
          <p:nvPr>
            <p:ph idx="1"/>
          </p:nvPr>
        </p:nvSpPr>
        <p:spPr>
          <a:xfrm>
            <a:off x="184638" y="1696915"/>
            <a:ext cx="11816861" cy="5020408"/>
          </a:xfr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normAutofit/>
          </a:bodyPr>
          <a:lstStyle/>
          <a:p>
            <a:pPr marL="0" indent="0" algn="just">
              <a:buNone/>
            </a:pPr>
            <a:r>
              <a:rPr lang="tk-TM" dirty="0" smtClean="0"/>
              <a:t>	</a:t>
            </a:r>
            <a:r>
              <a:rPr lang="en-US" sz="3200" dirty="0" err="1" smtClean="0">
                <a:latin typeface="Times New Roman" panose="02020603050405020304" pitchFamily="18" charset="0"/>
                <a:cs typeface="Times New Roman" panose="02020603050405020304" pitchFamily="18" charset="0"/>
              </a:rPr>
              <a:t>Sosial</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filosofiýa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taryh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filosofiýasy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bilen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birlikde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jemgyýetiň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umumy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ösüş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kanunlaryny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adamzadyň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bütindünýä</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taryhynyň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kanunlary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esasynda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jemgyýetçilik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ylymlaryna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daýanýan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öňe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bilen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sosiologiýa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ekonomika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politologiýa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etika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estetika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ylymlarynyň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netijelerini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umumylaşdyryp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jemgyýetiň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tebigatyň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özara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gatnaşyklary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barada</a:t>
            </a:r>
            <a:r>
              <a:rPr lang="en-US" sz="3200" dirty="0">
                <a:latin typeface="Times New Roman" panose="02020603050405020304" pitchFamily="18" charset="0"/>
                <a:cs typeface="Times New Roman" panose="02020603050405020304" pitchFamily="18" charset="0"/>
              </a:rPr>
              <a:t> piker </a:t>
            </a:r>
            <a:r>
              <a:rPr lang="en-US" sz="3200" dirty="0" err="1">
                <a:latin typeface="Times New Roman" panose="02020603050405020304" pitchFamily="18" charset="0"/>
                <a:cs typeface="Times New Roman" panose="02020603050405020304" pitchFamily="18" charset="0"/>
              </a:rPr>
              <a:t>ýöredýär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Şeýlelikde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sosial</a:t>
            </a:r>
            <a:r>
              <a:rPr lang="en-US" sz="3200" dirty="0">
                <a:latin typeface="Times New Roman" panose="02020603050405020304" pitchFamily="18" charset="0"/>
                <a:cs typeface="Times New Roman" panose="02020603050405020304" pitchFamily="18" charset="0"/>
              </a:rPr>
              <a:t> we </a:t>
            </a:r>
            <a:r>
              <a:rPr lang="en-US" sz="3200" dirty="0" err="1">
                <a:latin typeface="Times New Roman" panose="02020603050405020304" pitchFamily="18" charset="0"/>
                <a:cs typeface="Times New Roman" panose="02020603050405020304" pitchFamily="18" charset="0"/>
              </a:rPr>
              <a:t>taryhy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filosofiýanyň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gysgaça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ösüş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taryhyna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göz</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aýlamagy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zerur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hasaplaýarys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taryhy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filosofiýa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adamzat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jemgyýetiniň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emele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gelip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başlan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döwründe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döräp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başlapdyr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Topar-topar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bolup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ýaşan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adamlar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diňe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özüniň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ýaşaýan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ýerlerinde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eşiden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zatlary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barada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pikirlenip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başlapdyrlar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Adamlar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ýa</a:t>
            </a:r>
            <a:r>
              <a:rPr lang="en-US" sz="3200" dirty="0">
                <a:latin typeface="Times New Roman" panose="02020603050405020304" pitchFamily="18" charset="0"/>
                <a:cs typeface="Times New Roman" panose="02020603050405020304" pitchFamily="18" charset="0"/>
              </a:rPr>
              <a:t>-da </a:t>
            </a:r>
            <a:r>
              <a:rPr lang="en-US" sz="3200" dirty="0" err="1">
                <a:latin typeface="Times New Roman" panose="02020603050405020304" pitchFamily="18" charset="0"/>
                <a:cs typeface="Times New Roman" panose="02020603050405020304" pitchFamily="18" charset="0"/>
              </a:rPr>
              <a:t>başga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sebäplere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görä</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beýleki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toparyň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adamlary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bilen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gatnaşyk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açypdyrlar</a:t>
            </a:r>
            <a:r>
              <a:rPr lang="en-US" sz="32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21774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108" y="365125"/>
            <a:ext cx="11509130" cy="672367"/>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sq-AL" b="1" dirty="0" smtClean="0">
                <a:solidFill>
                  <a:schemeClr val="bg1"/>
                </a:solidFill>
              </a:rPr>
              <a:t>Sosial filosofiýanyň şahalary.</a:t>
            </a:r>
            <a:endParaRPr lang="ru-RU" b="1" dirty="0">
              <a:solidFill>
                <a:schemeClr val="bg1"/>
              </a:solidFill>
            </a:endParaRPr>
          </a:p>
        </p:txBody>
      </p:sp>
      <p:sp>
        <p:nvSpPr>
          <p:cNvPr id="3" name="Объект 2"/>
          <p:cNvSpPr>
            <a:spLocks noGrp="1"/>
          </p:cNvSpPr>
          <p:nvPr>
            <p:ph idx="1"/>
          </p:nvPr>
        </p:nvSpPr>
        <p:spPr>
          <a:xfrm>
            <a:off x="334108" y="1178168"/>
            <a:ext cx="11509130" cy="5442439"/>
          </a:xfrm>
        </p:spPr>
        <p:style>
          <a:lnRef idx="0">
            <a:schemeClr val="accent3"/>
          </a:lnRef>
          <a:fillRef idx="3">
            <a:schemeClr val="accent3"/>
          </a:fillRef>
          <a:effectRef idx="3">
            <a:schemeClr val="accent3"/>
          </a:effectRef>
          <a:fontRef idx="minor">
            <a:schemeClr val="lt1"/>
          </a:fontRef>
        </p:style>
        <p:txBody>
          <a:bodyPr>
            <a:normAutofit/>
          </a:bodyPr>
          <a:lstStyle/>
          <a:p>
            <a:pPr marL="0" indent="0" algn="just">
              <a:buNone/>
            </a:pPr>
            <a:r>
              <a:rPr lang="tk-TM"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Sosial</a:t>
            </a:r>
            <a:r>
              <a:rPr lang="en-US" sz="3300" dirty="0" smtClean="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filosofiýa</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jemgyýeti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ýokarly-aşakly</a:t>
            </a:r>
            <a:r>
              <a:rPr lang="en-US" sz="3300" dirty="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baglanşykda</a:t>
            </a:r>
            <a:r>
              <a:rPr lang="tk-TM"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bolan</a:t>
            </a:r>
            <a:r>
              <a:rPr lang="en-US" sz="3300" dirty="0" smtClean="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ulgam</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görnüşinde</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ykdysady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syýasy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sosial</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ruhy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açyp</a:t>
            </a:r>
            <a:r>
              <a:rPr lang="en-US" sz="3300" dirty="0" smtClean="0">
                <a:latin typeface="Times New Roman" panose="02020603050405020304" pitchFamily="18" charset="0"/>
                <a:cs typeface="Times New Roman" panose="02020603050405020304" pitchFamily="18" charset="0"/>
              </a:rPr>
              <a:t>,</a:t>
            </a:r>
            <a:r>
              <a:rPr lang="tk-TM"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oňa</a:t>
            </a:r>
            <a:r>
              <a:rPr lang="en-US" sz="3300" dirty="0" smtClean="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bir</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bitewi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organizm</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hökmünde</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garap</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onuň</a:t>
            </a:r>
            <a:r>
              <a:rPr lang="en-US" sz="3300" dirty="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hereketiniň</a:t>
            </a:r>
            <a:r>
              <a:rPr lang="tk-TM"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aýratyn</a:t>
            </a:r>
            <a:r>
              <a:rPr lang="en-US" sz="3300" dirty="0" smtClean="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adama</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bagly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däldigini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görkezýär</a:t>
            </a:r>
            <a:r>
              <a:rPr lang="en-US" sz="3300" dirty="0">
                <a:latin typeface="Times New Roman" panose="02020603050405020304" pitchFamily="18" charset="0"/>
                <a:cs typeface="Times New Roman" panose="02020603050405020304" pitchFamily="18" charset="0"/>
              </a:rPr>
              <a:t>. Bu </a:t>
            </a:r>
            <a:r>
              <a:rPr lang="en-US" sz="3300" dirty="0" err="1">
                <a:latin typeface="Times New Roman" panose="02020603050405020304" pitchFamily="18" charset="0"/>
                <a:cs typeface="Times New Roman" panose="02020603050405020304" pitchFamily="18" charset="0"/>
              </a:rPr>
              <a:t>ýerde</a:t>
            </a:r>
            <a:r>
              <a:rPr lang="en-US" sz="3300" dirty="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sosial</a:t>
            </a:r>
            <a:r>
              <a:rPr lang="tk-TM"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filosofiýanyň</a:t>
            </a:r>
            <a:r>
              <a:rPr lang="en-US" sz="3300" dirty="0" smtClean="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şahalary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bolup</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ykdysady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filosofiýa</a:t>
            </a:r>
            <a:r>
              <a:rPr lang="en-US" sz="3300" dirty="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syýasy</a:t>
            </a:r>
            <a:r>
              <a:rPr lang="tk-TM"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filosofiýa</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medeniýet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filosofiýasy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ylmyň</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filosofiýasy</a:t>
            </a:r>
            <a:r>
              <a:rPr lang="en-US" sz="3300" dirty="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etika</a:t>
            </a:r>
            <a:r>
              <a:rPr lang="tk-TM" sz="3300" dirty="0" smtClean="0">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we </a:t>
            </a:r>
            <a:r>
              <a:rPr lang="en-US" sz="3300" dirty="0" err="1">
                <a:latin typeface="Times New Roman" panose="02020603050405020304" pitchFamily="18" charset="0"/>
                <a:cs typeface="Times New Roman" panose="02020603050405020304" pitchFamily="18" charset="0"/>
              </a:rPr>
              <a:t>estetika</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çykyş</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edýärler</a:t>
            </a:r>
            <a:r>
              <a:rPr lang="en-US" sz="3300" dirty="0" smtClean="0">
                <a:latin typeface="Times New Roman" panose="02020603050405020304" pitchFamily="18" charset="0"/>
                <a:cs typeface="Times New Roman" panose="02020603050405020304" pitchFamily="18" charset="0"/>
              </a:rPr>
              <a:t>.</a:t>
            </a:r>
            <a:endParaRPr lang="tk-TM" sz="3300" dirty="0" smtClean="0">
              <a:latin typeface="Times New Roman" panose="02020603050405020304" pitchFamily="18" charset="0"/>
              <a:cs typeface="Times New Roman" panose="02020603050405020304" pitchFamily="18" charset="0"/>
            </a:endParaRPr>
          </a:p>
          <a:p>
            <a:pPr marL="0" indent="0" algn="just">
              <a:buNone/>
            </a:pPr>
            <a:r>
              <a:rPr lang="tk-TM"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Sosial</a:t>
            </a:r>
            <a:r>
              <a:rPr lang="en-US" sz="3300" dirty="0" smtClean="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ulgam</a:t>
            </a:r>
            <a:r>
              <a:rPr lang="en-US" sz="3300" dirty="0">
                <a:latin typeface="Times New Roman" panose="02020603050405020304" pitchFamily="18" charset="0"/>
                <a:cs typeface="Times New Roman" panose="02020603050405020304" pitchFamily="18" charset="0"/>
              </a:rPr>
              <a:t> – </a:t>
            </a:r>
            <a:r>
              <a:rPr lang="en-US" sz="3300" dirty="0" err="1">
                <a:latin typeface="Times New Roman" panose="02020603050405020304" pitchFamily="18" charset="0"/>
                <a:cs typeface="Times New Roman" panose="02020603050405020304" pitchFamily="18" charset="0"/>
              </a:rPr>
              <a:t>esasy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bölekleri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bolan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adamlary</a:t>
            </a:r>
            <a:r>
              <a:rPr lang="en-US" sz="3300" dirty="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sosial</a:t>
            </a:r>
            <a:r>
              <a:rPr lang="tk-TM"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toparlary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olaryň</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baglanşygyny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özara</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gatnaşygyny</a:t>
            </a:r>
            <a:r>
              <a:rPr lang="en-US" sz="3300" dirty="0">
                <a:latin typeface="Times New Roman" panose="02020603050405020304" pitchFamily="18" charset="0"/>
                <a:cs typeface="Times New Roman" panose="02020603050405020304" pitchFamily="18" charset="0"/>
              </a:rPr>
              <a:t> we </a:t>
            </a:r>
            <a:r>
              <a:rPr lang="en-US" sz="3300" dirty="0" err="1" smtClean="0">
                <a:latin typeface="Times New Roman" panose="02020603050405020304" pitchFamily="18" charset="0"/>
                <a:cs typeface="Times New Roman" panose="02020603050405020304" pitchFamily="18" charset="0"/>
              </a:rPr>
              <a:t>täsirini</a:t>
            </a:r>
            <a:r>
              <a:rPr lang="tk-TM"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öz</a:t>
            </a:r>
            <a:r>
              <a:rPr lang="en-US" sz="3300" dirty="0" smtClean="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içine</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alýan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bitewilik</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bolýar</a:t>
            </a:r>
            <a:r>
              <a:rPr lang="en-US" sz="3300" dirty="0">
                <a:latin typeface="Times New Roman" panose="02020603050405020304" pitchFamily="18" charset="0"/>
                <a:cs typeface="Times New Roman" panose="02020603050405020304" pitchFamily="18" charset="0"/>
              </a:rPr>
              <a:t>. Bu </a:t>
            </a:r>
            <a:r>
              <a:rPr lang="en-US" sz="3300" dirty="0" err="1">
                <a:latin typeface="Times New Roman" panose="02020603050405020304" pitchFamily="18" charset="0"/>
                <a:cs typeface="Times New Roman" panose="02020603050405020304" pitchFamily="18" charset="0"/>
              </a:rPr>
              <a:t>baglanyşyklar</a:t>
            </a:r>
            <a:r>
              <a:rPr lang="en-US" sz="3300" dirty="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özara</a:t>
            </a:r>
            <a:r>
              <a:rPr lang="tk-TM"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täsirler</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we </a:t>
            </a:r>
            <a:r>
              <a:rPr lang="en-US" sz="3300" dirty="0" err="1">
                <a:latin typeface="Times New Roman" panose="02020603050405020304" pitchFamily="18" charset="0"/>
                <a:cs typeface="Times New Roman" panose="02020603050405020304" pitchFamily="18" charset="0"/>
              </a:rPr>
              <a:t>gatnaşyklar</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taryhy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özgerişiň</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dowamynda</a:t>
            </a:r>
            <a:r>
              <a:rPr lang="en-US" sz="3300" dirty="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täzeden</a:t>
            </a:r>
            <a:r>
              <a:rPr lang="tk-TM"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kemala</a:t>
            </a:r>
            <a:r>
              <a:rPr lang="en-US" sz="3300" dirty="0" smtClean="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getirilýär</a:t>
            </a:r>
            <a:r>
              <a:rPr lang="en-US" sz="3300" dirty="0">
                <a:latin typeface="Times New Roman" panose="02020603050405020304" pitchFamily="18" charset="0"/>
                <a:cs typeface="Times New Roman" panose="02020603050405020304" pitchFamily="18" charset="0"/>
              </a:rPr>
              <a:t>. O1ar </a:t>
            </a:r>
            <a:r>
              <a:rPr lang="en-US" sz="3300" dirty="0" err="1">
                <a:latin typeface="Times New Roman" panose="02020603050405020304" pitchFamily="18" charset="0"/>
                <a:cs typeface="Times New Roman" panose="02020603050405020304" pitchFamily="18" charset="0"/>
              </a:rPr>
              <a:t>durnukly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häsiýete</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eýe</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bolup</a:t>
            </a:r>
            <a:r>
              <a:rPr lang="en-US" sz="3300" dirty="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nesildennesile</a:t>
            </a:r>
            <a:r>
              <a:rPr lang="tk-TM"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geçirilýär</a:t>
            </a:r>
            <a:r>
              <a:rPr lang="en-US" sz="3300" dirty="0">
                <a:latin typeface="Times New Roman" panose="02020603050405020304" pitchFamily="18" charset="0"/>
                <a:cs typeface="Times New Roman" panose="02020603050405020304" pitchFamily="18" charset="0"/>
              </a:rPr>
              <a:t>.</a:t>
            </a:r>
            <a:endParaRPr lang="ru-RU"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9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75017" y="392479"/>
            <a:ext cx="11526837" cy="6377598"/>
          </a:xfrm>
        </p:spPr>
        <p:style>
          <a:lnRef idx="0">
            <a:schemeClr val="accent3"/>
          </a:lnRef>
          <a:fillRef idx="3">
            <a:schemeClr val="accent3"/>
          </a:fillRef>
          <a:effectRef idx="3">
            <a:schemeClr val="accent3"/>
          </a:effectRef>
          <a:fontRef idx="minor">
            <a:schemeClr val="lt1"/>
          </a:fontRef>
        </p:style>
        <p:txBody>
          <a:bodyPr>
            <a:normAutofit fontScale="77500" lnSpcReduction="20000"/>
          </a:bodyPr>
          <a:lstStyle/>
          <a:p>
            <a:pPr marL="0" indent="0" algn="just">
              <a:lnSpc>
                <a:spcPct val="150000"/>
              </a:lnSpc>
              <a:buNone/>
            </a:pPr>
            <a:r>
              <a:rPr lang="tk-TM" dirty="0" smtClean="0"/>
              <a:t>	</a:t>
            </a:r>
            <a:r>
              <a:rPr lang="en-US" sz="3200" dirty="0" smtClean="0">
                <a:latin typeface="Times New Roman" panose="02020603050405020304" pitchFamily="18" charset="0"/>
                <a:cs typeface="Times New Roman" panose="02020603050405020304" pitchFamily="18" charset="0"/>
              </a:rPr>
              <a:t>Adam </a:t>
            </a:r>
            <a:r>
              <a:rPr lang="en-US" sz="3200" dirty="0">
                <a:latin typeface="Times New Roman" panose="02020603050405020304" pitchFamily="18" charset="0"/>
                <a:cs typeface="Times New Roman" panose="02020603050405020304" pitchFamily="18" charset="0"/>
              </a:rPr>
              <a:t>we </a:t>
            </a:r>
            <a:r>
              <a:rPr lang="en-US" sz="3200" dirty="0" err="1">
                <a:latin typeface="Times New Roman" panose="02020603050405020304" pitchFamily="18" charset="0"/>
                <a:cs typeface="Times New Roman" panose="02020603050405020304" pitchFamily="18" charset="0"/>
              </a:rPr>
              <a:t>adamzat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jemgyýeti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tebigatdan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daşarda</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ýaşap</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bilmeýär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Şonuň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üçin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tebigat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biziň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öýümiz</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diýýär</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Tebigat</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näme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Tebigat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jemgyýete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çenli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ösüşiň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basgançagydyr</a:t>
            </a:r>
            <a:r>
              <a:rPr lang="en-US" sz="3200" dirty="0" smtClean="0">
                <a:latin typeface="Times New Roman" panose="02020603050405020304" pitchFamily="18" charset="0"/>
                <a:cs typeface="Times New Roman" panose="02020603050405020304" pitchFamily="18" charset="0"/>
              </a:rPr>
              <a:t>.</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Jemgyýet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bolsa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materiýanyň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iň</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ýokarky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basgançagydyr</a:t>
            </a:r>
            <a:r>
              <a:rPr lang="en-US" sz="3200" dirty="0" smtClean="0">
                <a:latin typeface="Times New Roman" panose="02020603050405020304" pitchFamily="18" charset="0"/>
                <a:cs typeface="Times New Roman" panose="02020603050405020304" pitchFamily="18" charset="0"/>
              </a:rPr>
              <a:t>.</a:t>
            </a:r>
            <a:r>
              <a:rPr lang="tk-TM"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Emma </a:t>
            </a:r>
            <a:r>
              <a:rPr lang="en-US" sz="3200" dirty="0" err="1">
                <a:latin typeface="Times New Roman" panose="02020603050405020304" pitchFamily="18" charset="0"/>
                <a:cs typeface="Times New Roman" panose="02020603050405020304" pitchFamily="18" charset="0"/>
              </a:rPr>
              <a:t>tebigat</a:t>
            </a:r>
            <a:r>
              <a:rPr lang="en-US" sz="3200" dirty="0">
                <a:latin typeface="Times New Roman" panose="02020603050405020304" pitchFamily="18" charset="0"/>
                <a:cs typeface="Times New Roman" panose="02020603050405020304" pitchFamily="18" charset="0"/>
              </a:rPr>
              <a:t> we </a:t>
            </a:r>
            <a:r>
              <a:rPr lang="en-US" sz="3200" dirty="0" err="1">
                <a:latin typeface="Times New Roman" panose="02020603050405020304" pitchFamily="18" charset="0"/>
                <a:cs typeface="Times New Roman" panose="02020603050405020304" pitchFamily="18" charset="0"/>
              </a:rPr>
              <a:t>jemgyýet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bitewilikdir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çünki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jemgyýet</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tebigat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başyndan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döredilýär</a:t>
            </a:r>
            <a:r>
              <a:rPr lang="en-US" sz="3200" dirty="0">
                <a:latin typeface="Times New Roman" panose="02020603050405020304" pitchFamily="18" charset="0"/>
                <a:cs typeface="Times New Roman" panose="02020603050405020304" pitchFamily="18" charset="0"/>
              </a:rPr>
              <a:t>. Emma </a:t>
            </a:r>
            <a:r>
              <a:rPr lang="en-US" sz="3200" dirty="0" err="1">
                <a:latin typeface="Times New Roman" panose="02020603050405020304" pitchFamily="18" charset="0"/>
                <a:cs typeface="Times New Roman" panose="02020603050405020304" pitchFamily="18" charset="0"/>
              </a:rPr>
              <a:t>tebigat</a:t>
            </a:r>
            <a:r>
              <a:rPr lang="en-US" sz="3200" dirty="0">
                <a:latin typeface="Times New Roman" panose="02020603050405020304" pitchFamily="18" charset="0"/>
                <a:cs typeface="Times New Roman" panose="02020603050405020304" pitchFamily="18" charset="0"/>
              </a:rPr>
              <a:t> we </a:t>
            </a:r>
            <a:r>
              <a:rPr lang="en-US" sz="3200" dirty="0" err="1" smtClean="0">
                <a:latin typeface="Times New Roman" panose="02020603050405020304" pitchFamily="18" charset="0"/>
                <a:cs typeface="Times New Roman" panose="02020603050405020304" pitchFamily="18" charset="0"/>
              </a:rPr>
              <a:t>jemgyýet</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özüne</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mahsus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bolan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kanunlar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esasynda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ösýär</a:t>
            </a:r>
            <a:r>
              <a:rPr lang="en-US" sz="3200" dirty="0" smtClean="0">
                <a:latin typeface="Times New Roman" panose="02020603050405020304" pitchFamily="18" charset="0"/>
                <a:cs typeface="Times New Roman" panose="02020603050405020304" pitchFamily="18" charset="0"/>
              </a:rPr>
              <a:t>.</a:t>
            </a:r>
            <a:endParaRPr lang="tk-TM" sz="3200" dirty="0">
              <a:latin typeface="Times New Roman" panose="02020603050405020304" pitchFamily="18" charset="0"/>
              <a:cs typeface="Times New Roman" panose="02020603050405020304" pitchFamily="18" charset="0"/>
            </a:endParaRPr>
          </a:p>
          <a:p>
            <a:pPr>
              <a:lnSpc>
                <a:spcPct val="150000"/>
              </a:lnSpc>
            </a:pPr>
            <a:r>
              <a:rPr lang="en-US" sz="3200" dirty="0" err="1">
                <a:latin typeface="Times New Roman" panose="02020603050405020304" pitchFamily="18" charset="0"/>
                <a:cs typeface="Times New Roman" panose="02020603050405020304" pitchFamily="18" charset="0"/>
              </a:rPr>
              <a:t>Tebigat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kanunlary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köre-körlük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bilen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hereket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edýär</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Tebigat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kanunlary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bakydyr</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err="1" smtClean="0">
                <a:latin typeface="Times New Roman" panose="02020603050405020304" pitchFamily="18" charset="0"/>
                <a:cs typeface="Times New Roman" panose="02020603050405020304" pitchFamily="18" charset="0"/>
              </a:rPr>
              <a:t>Tebigatda</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dinamiki</a:t>
            </a:r>
            <a:r>
              <a:rPr lang="en-US" sz="3200" dirty="0">
                <a:latin typeface="Times New Roman" panose="02020603050405020304" pitchFamily="18" charset="0"/>
                <a:cs typeface="Times New Roman" panose="02020603050405020304" pitchFamily="18" charset="0"/>
              </a:rPr>
              <a:t> we </a:t>
            </a:r>
            <a:r>
              <a:rPr lang="en-US" sz="3200" dirty="0" err="1">
                <a:latin typeface="Times New Roman" panose="02020603050405020304" pitchFamily="18" charset="0"/>
                <a:cs typeface="Times New Roman" panose="02020603050405020304" pitchFamily="18" charset="0"/>
              </a:rPr>
              <a:t>stastistiki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kanunlar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hereket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edýär</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err="1" smtClean="0">
                <a:latin typeface="Times New Roman" panose="02020603050405020304" pitchFamily="18" charset="0"/>
                <a:cs typeface="Times New Roman" panose="02020603050405020304" pitchFamily="18" charset="0"/>
              </a:rPr>
              <a:t>Jemgyýetiň</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kanunlaryna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akyl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ýetirmek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kyn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çünki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olar</a:t>
            </a:r>
            <a:r>
              <a:rPr lang="tk-TM"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adamlaryň</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hereketinde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ýüze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çykýar</a:t>
            </a:r>
            <a:r>
              <a:rPr lang="en-US" sz="3200"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15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22385" y="211015"/>
            <a:ext cx="11544300" cy="6233748"/>
          </a:xfrm>
        </p:spPr>
        <p:style>
          <a:lnRef idx="0">
            <a:schemeClr val="accent3"/>
          </a:lnRef>
          <a:fillRef idx="3">
            <a:schemeClr val="accent3"/>
          </a:fillRef>
          <a:effectRef idx="3">
            <a:schemeClr val="accent3"/>
          </a:effectRef>
          <a:fontRef idx="minor">
            <a:schemeClr val="lt1"/>
          </a:fontRef>
        </p:style>
        <p:txBody>
          <a:bodyPr>
            <a:normAutofit lnSpcReduction="10000"/>
          </a:bodyPr>
          <a:lstStyle/>
          <a:p>
            <a:pPr marL="0" indent="0" algn="just">
              <a:buNone/>
            </a:pPr>
            <a:r>
              <a:rPr lang="tk-TM" dirty="0" smtClean="0"/>
              <a:t>	</a:t>
            </a:r>
            <a:r>
              <a:rPr lang="en-US" sz="3600" dirty="0" err="1" smtClean="0">
                <a:latin typeface="Times New Roman" panose="02020603050405020304" pitchFamily="18" charset="0"/>
                <a:cs typeface="Times New Roman" panose="02020603050405020304" pitchFamily="18" charset="0"/>
              </a:rPr>
              <a:t>Tebigat</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adamyň</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ýaşamagy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üçin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esasy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şerti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döredýär</a:t>
            </a:r>
            <a:r>
              <a:rPr lang="en-US" sz="3600" dirty="0" smtClean="0">
                <a:latin typeface="Times New Roman" panose="02020603050405020304" pitchFamily="18" charset="0"/>
                <a:cs typeface="Times New Roman" panose="02020603050405020304" pitchFamily="18" charset="0"/>
              </a:rPr>
              <a:t>.</a:t>
            </a:r>
            <a:r>
              <a:rPr lang="tk-TM"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Jemgyýet</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hemme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sarp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edýän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zatlaryny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tebigatdan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alýar</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Ol</a:t>
            </a:r>
            <a:r>
              <a:rPr lang="tk-TM"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tükeniksiz</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däldir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Öz</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gezeginde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adamzat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öziniň</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ýaşamagy</a:t>
            </a:r>
            <a:r>
              <a:rPr lang="tk-TM"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üçin</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oňaýly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bolan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tebigaty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döredýär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Beýle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diýildigi</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adam</a:t>
            </a:r>
            <a:r>
              <a:rPr lang="tk-TM"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tebigatyň</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üstünden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doly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agalyk</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edip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biler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diýildigi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däldir</a:t>
            </a:r>
            <a:r>
              <a:rPr lang="en-US" sz="3600" dirty="0" smtClean="0">
                <a:latin typeface="Times New Roman" panose="02020603050405020304" pitchFamily="18" charset="0"/>
                <a:cs typeface="Times New Roman" panose="02020603050405020304" pitchFamily="18" charset="0"/>
              </a:rPr>
              <a:t>.</a:t>
            </a:r>
            <a:r>
              <a:rPr lang="tk-TM"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Çünki</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biz </a:t>
            </a:r>
            <a:r>
              <a:rPr lang="en-US" sz="3600" dirty="0" err="1">
                <a:latin typeface="Times New Roman" panose="02020603050405020304" pitchFamily="18" charset="0"/>
                <a:cs typeface="Times New Roman" panose="02020603050405020304" pitchFamily="18" charset="0"/>
              </a:rPr>
              <a:t>tebigat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bilen</a:t>
            </a:r>
            <a:r>
              <a:rPr lang="en-US" sz="3600" dirty="0">
                <a:latin typeface="Times New Roman" panose="02020603050405020304" pitchFamily="18" charset="0"/>
                <a:cs typeface="Times New Roman" panose="02020603050405020304" pitchFamily="18" charset="0"/>
              </a:rPr>
              <a:t> bile </a:t>
            </a:r>
            <a:r>
              <a:rPr lang="en-US" sz="3600" dirty="0" err="1">
                <a:latin typeface="Times New Roman" panose="02020603050405020304" pitchFamily="18" charset="0"/>
                <a:cs typeface="Times New Roman" panose="02020603050405020304" pitchFamily="18" charset="0"/>
              </a:rPr>
              <a:t>onuň</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kanunlary</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boýunça</a:t>
            </a:r>
            <a:r>
              <a:rPr lang="tk-TM"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ýaşamalydyrys</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Sebäbi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tebigatyň</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kanunlarynyň</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garşysyna</a:t>
            </a:r>
            <a:r>
              <a:rPr lang="tk-TM"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hereket</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etseň</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ol</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adam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hereketiniň</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netijelerini</a:t>
            </a:r>
            <a:r>
              <a:rPr lang="en-US" sz="3600" dirty="0">
                <a:latin typeface="Times New Roman" panose="02020603050405020304" pitchFamily="18" charset="0"/>
                <a:cs typeface="Times New Roman" panose="02020603050405020304" pitchFamily="18" charset="0"/>
              </a:rPr>
              <a:t> we </a:t>
            </a:r>
            <a:r>
              <a:rPr lang="en-US" sz="3600" dirty="0" err="1" smtClean="0">
                <a:latin typeface="Times New Roman" panose="02020603050405020304" pitchFamily="18" charset="0"/>
                <a:cs typeface="Times New Roman" panose="02020603050405020304" pitchFamily="18" charset="0"/>
              </a:rPr>
              <a:t>adamyň</a:t>
            </a:r>
            <a:r>
              <a:rPr lang="tk-TM"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özüni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ýok</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edip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biler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Häzirki</a:t>
            </a:r>
            <a:r>
              <a:rPr lang="en-US" sz="3600" dirty="0">
                <a:latin typeface="Times New Roman" panose="02020603050405020304" pitchFamily="18" charset="0"/>
                <a:cs typeface="Times New Roman" panose="02020603050405020304" pitchFamily="18" charset="0"/>
              </a:rPr>
              <a:t> zaman </a:t>
            </a:r>
            <a:r>
              <a:rPr lang="en-US" sz="3600" dirty="0" err="1">
                <a:latin typeface="Times New Roman" panose="02020603050405020304" pitchFamily="18" charset="0"/>
                <a:cs typeface="Times New Roman" panose="02020603050405020304" pitchFamily="18" charset="0"/>
              </a:rPr>
              <a:t>tehnikasynyň</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ösüşi</a:t>
            </a:r>
            <a:r>
              <a:rPr lang="tk-TM"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tebigaty</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giň</a:t>
            </a:r>
            <a:r>
              <a:rPr lang="en-US" sz="3600" dirty="0">
                <a:latin typeface="Times New Roman" panose="02020603050405020304" pitchFamily="18" charset="0"/>
                <a:cs typeface="Times New Roman" panose="02020603050405020304" pitchFamily="18" charset="0"/>
              </a:rPr>
              <a:t> we </a:t>
            </a:r>
            <a:r>
              <a:rPr lang="en-US" sz="3600" dirty="0" err="1">
                <a:latin typeface="Times New Roman" panose="02020603050405020304" pitchFamily="18" charset="0"/>
                <a:cs typeface="Times New Roman" panose="02020603050405020304" pitchFamily="18" charset="0"/>
              </a:rPr>
              <a:t>çuň</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öwrenmeklige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mümkinçilik</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döredip</a:t>
            </a:r>
            <a:r>
              <a:rPr lang="tk-TM"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adamyň</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täsiriniň</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netijeleri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tebigata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zyýan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ýetirip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biler</a:t>
            </a:r>
            <a:r>
              <a:rPr lang="en-US" sz="3600" dirty="0" smtClean="0">
                <a:latin typeface="Times New Roman" panose="02020603050405020304" pitchFamily="18" charset="0"/>
                <a:cs typeface="Times New Roman" panose="02020603050405020304" pitchFamily="18" charset="0"/>
              </a:rPr>
              <a:t>.</a:t>
            </a:r>
            <a:r>
              <a:rPr lang="tk-TM"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Häzirki</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zaman </a:t>
            </a:r>
            <a:r>
              <a:rPr lang="en-US" sz="3600" dirty="0" err="1">
                <a:latin typeface="Times New Roman" panose="02020603050405020304" pitchFamily="18" charset="0"/>
                <a:cs typeface="Times New Roman" panose="02020603050405020304" pitchFamily="18" charset="0"/>
              </a:rPr>
              <a:t>ekologiki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problemalar</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barada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aýratyn</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temada</a:t>
            </a:r>
            <a:r>
              <a:rPr lang="tk-TM"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durup</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geçeris</a:t>
            </a:r>
            <a:r>
              <a:rPr lang="en-US" sz="3600" dirty="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43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846" y="365126"/>
            <a:ext cx="11667392" cy="1085606"/>
          </a:xfrm>
          <a:solidFill>
            <a:schemeClr val="accent6"/>
          </a:solidFill>
          <a:ln>
            <a:noFill/>
          </a:ln>
        </p:spPr>
        <p:style>
          <a:lnRef idx="0">
            <a:scrgbClr r="0" g="0" b="0"/>
          </a:lnRef>
          <a:fillRef idx="0">
            <a:scrgbClr r="0" g="0" b="0"/>
          </a:fillRef>
          <a:effectRef idx="0">
            <a:scrgbClr r="0" g="0" b="0"/>
          </a:effectRef>
          <a:fontRef idx="minor">
            <a:schemeClr val="lt1"/>
          </a:fontRef>
        </p:style>
        <p:txBody>
          <a:bodyPr/>
          <a:lstStyle/>
          <a:p>
            <a:pPr algn="ctr"/>
            <a:r>
              <a:rPr lang="ru-RU" dirty="0" err="1">
                <a:solidFill>
                  <a:schemeClr val="bg1"/>
                </a:solidFill>
                <a:latin typeface="Times New Roman" panose="02020603050405020304" pitchFamily="18" charset="0"/>
                <a:cs typeface="Times New Roman" panose="02020603050405020304" pitchFamily="18" charset="0"/>
              </a:rPr>
              <a:t>Ahlak</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aňy</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we</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ahlak</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gatnaşyklary</a:t>
            </a:r>
            <a:r>
              <a:rPr lang="ru-RU" dirty="0">
                <a:solidFill>
                  <a:schemeClr val="bg1"/>
                </a:solidFill>
                <a:latin typeface="Times New Roman" panose="02020603050405020304" pitchFamily="18" charset="0"/>
                <a:cs typeface="Times New Roman" panose="02020603050405020304" pitchFamily="18" charset="0"/>
              </a:rPr>
              <a:t> </a:t>
            </a:r>
            <a:r>
              <a:rPr lang="tk-TM" dirty="0">
                <a:solidFill>
                  <a:schemeClr val="bg1"/>
                </a:solidFill>
                <a:latin typeface="Times New Roman" panose="02020603050405020304" pitchFamily="18" charset="0"/>
                <a:cs typeface="Times New Roman" panose="02020603050405020304" pitchFamily="18" charset="0"/>
              </a:rPr>
              <a:t>(Etiki aň</a:t>
            </a:r>
            <a:r>
              <a:rPr lang="tk-TM" dirty="0" smtClean="0">
                <a:solidFill>
                  <a:schemeClr val="bg1"/>
                </a:solidFill>
                <a:latin typeface="Times New Roman" panose="02020603050405020304" pitchFamily="18" charset="0"/>
                <a:cs typeface="Times New Roman" panose="02020603050405020304" pitchFamily="18" charset="0"/>
              </a:rPr>
              <a:t>)</a:t>
            </a:r>
            <a:endParaRPr lang="ru-RU" dirty="0"/>
          </a:p>
        </p:txBody>
      </p:sp>
      <p:sp>
        <p:nvSpPr>
          <p:cNvPr id="5" name="Объект 4"/>
          <p:cNvSpPr>
            <a:spLocks noGrp="1"/>
          </p:cNvSpPr>
          <p:nvPr>
            <p:ph idx="1"/>
          </p:nvPr>
        </p:nvSpPr>
        <p:spPr>
          <a:xfrm>
            <a:off x="175845" y="1556238"/>
            <a:ext cx="11808069" cy="5108331"/>
          </a:xfrm>
        </p:spPr>
        <p:style>
          <a:lnRef idx="3">
            <a:schemeClr val="lt1"/>
          </a:lnRef>
          <a:fillRef idx="1">
            <a:schemeClr val="accent6"/>
          </a:fillRef>
          <a:effectRef idx="1">
            <a:schemeClr val="accent6"/>
          </a:effectRef>
          <a:fontRef idx="minor">
            <a:schemeClr val="lt1"/>
          </a:fontRef>
        </p:style>
        <p:txBody>
          <a:bodyPr>
            <a:normAutofit fontScale="92500" lnSpcReduction="10000"/>
          </a:bodyPr>
          <a:lstStyle/>
          <a:p>
            <a:pPr marL="457200" lvl="1" indent="0" algn="just">
              <a:buNone/>
            </a:pPr>
            <a:r>
              <a:rPr lang="tk-TM" sz="2800" dirty="0" smtClean="0">
                <a:latin typeface="Times New Roman" panose="02020603050405020304" pitchFamily="18" charset="0"/>
                <a:cs typeface="Times New Roman" panose="02020603050405020304" pitchFamily="18" charset="0"/>
              </a:rPr>
              <a:t>	</a:t>
            </a:r>
            <a:r>
              <a:rPr lang="sq-AL" sz="2800" dirty="0" smtClean="0">
                <a:latin typeface="Times New Roman" panose="02020603050405020304" pitchFamily="18" charset="0"/>
                <a:cs typeface="Times New Roman" panose="02020603050405020304" pitchFamily="18" charset="0"/>
              </a:rPr>
              <a:t>Gadymy </a:t>
            </a:r>
            <a:r>
              <a:rPr lang="sq-AL" sz="2800" dirty="0">
                <a:latin typeface="Times New Roman" panose="02020603050405020304" pitchFamily="18" charset="0"/>
                <a:cs typeface="Times New Roman" panose="02020603050405020304" pitchFamily="18" charset="0"/>
              </a:rPr>
              <a:t>filosofiýada etika özboluşly bir sapak görnüşinde grek filosofy Aristotel </a:t>
            </a:r>
            <a:r>
              <a:rPr lang="sq-AL" sz="2800" dirty="0" smtClean="0">
                <a:latin typeface="Times New Roman" panose="02020603050405020304" pitchFamily="18" charset="0"/>
                <a:cs typeface="Times New Roman" panose="02020603050405020304" pitchFamily="18" charset="0"/>
              </a:rPr>
              <a:t>tarapyndan</a:t>
            </a:r>
            <a:r>
              <a:rPr lang="tk-TM" sz="2800" dirty="0" smtClean="0">
                <a:latin typeface="Times New Roman" panose="02020603050405020304" pitchFamily="18" charset="0"/>
                <a:cs typeface="Times New Roman" panose="02020603050405020304" pitchFamily="18" charset="0"/>
              </a:rPr>
              <a:t>  </a:t>
            </a:r>
            <a:r>
              <a:rPr lang="sq-AL" sz="2800" dirty="0">
                <a:latin typeface="Times New Roman" panose="02020603050405020304" pitchFamily="18" charset="0"/>
                <a:cs typeface="Times New Roman" panose="02020603050405020304" pitchFamily="18" charset="0"/>
              </a:rPr>
              <a:t>durmuşa ornaşdyrylypdyr. Onuň bu filosofiki dünýägaraýyşynda etika ylmynyň merkezinde ýagşylyk düşünjesi durýar. Ol etikanyň tebigatynyň kadalaryny adam ahlagynyň çeşmelerini iň oňat ýaşaýyşyň şertlerini  adalatlylygyň prinsiplerini we onuň beýleki taraplaryny öňe sürüpdir. </a:t>
            </a:r>
            <a:endParaRPr lang="ru-RU" sz="2800" dirty="0">
              <a:latin typeface="Times New Roman" panose="02020603050405020304" pitchFamily="18" charset="0"/>
              <a:cs typeface="Times New Roman" panose="02020603050405020304" pitchFamily="18" charset="0"/>
            </a:endParaRPr>
          </a:p>
          <a:p>
            <a:pPr marL="0" indent="0" algn="just">
              <a:buNone/>
            </a:pPr>
            <a:r>
              <a:rPr lang="tk-TM" dirty="0" smtClean="0">
                <a:latin typeface="Times New Roman" panose="02020603050405020304" pitchFamily="18" charset="0"/>
                <a:cs typeface="Times New Roman" panose="02020603050405020304" pitchFamily="18" charset="0"/>
              </a:rPr>
              <a:t>	</a:t>
            </a:r>
            <a:r>
              <a:rPr lang="sq-AL" dirty="0" smtClean="0">
                <a:latin typeface="Times New Roman" panose="02020603050405020304" pitchFamily="18" charset="0"/>
                <a:cs typeface="Times New Roman" panose="02020603050405020304" pitchFamily="18" charset="0"/>
              </a:rPr>
              <a:t>Adamlaryň </a:t>
            </a:r>
            <a:r>
              <a:rPr lang="sq-AL" dirty="0">
                <a:latin typeface="Times New Roman" panose="02020603050405020304" pitchFamily="18" charset="0"/>
                <a:cs typeface="Times New Roman" panose="02020603050405020304" pitchFamily="18" charset="0"/>
              </a:rPr>
              <a:t>arasyndaky ahlak gatnaşyklar döwletiň mejbur edişi esasynda düzgünleşdirilen hukuk kadalaryndan tapawutlanyp, jemgyýetçilik pikiriň  güýjüne içki ynançlara endiklere daýanýar. Öz gezeginde umumy adamzat etiki garaýyşda etiki dünýägaraýyşyň dürli-dürlidigini ykrara etmek maksada laýykdyr. Dürli dinlere uýýanlar milli tapawutlyklar bilen bagly etiki garaýyşlar dürli-dürli bolup biler. Ýöne bu meselede üçinji müň ýyllykda bütün dünýä derejesinde bolup geçýän differensirleme  prosesi umumyadamzat  etiki ýörelgeleriniň döremegine şert döredýär. Elbetde bu etika kadalaryň emele gelmeginde millilik häsiýet öz many mazmunyny ýitirmän onuň umumy adamzat ýörelgelerine ýakynlamak prosesi bolup durýar.</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982348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tk-TM" dirty="0" smtClean="0">
                <a:solidFill>
                  <a:srgbClr val="00B050"/>
                </a:solidFill>
              </a:rPr>
              <a:t>Etika içki gözellik</a:t>
            </a:r>
            <a:endParaRPr lang="ru-RU" dirty="0">
              <a:solidFill>
                <a:srgbClr val="00B05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681" y="1808041"/>
            <a:ext cx="3522819" cy="462035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0" y="1808041"/>
            <a:ext cx="3182816" cy="462035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3316" y="1808041"/>
            <a:ext cx="4695092" cy="4620358"/>
          </a:xfrm>
          <a:prstGeom prst="rect">
            <a:avLst/>
          </a:prstGeom>
        </p:spPr>
      </p:pic>
    </p:spTree>
    <p:extLst>
      <p:ext uri="{BB962C8B-B14F-4D97-AF65-F5344CB8AC3E}">
        <p14:creationId xmlns:p14="http://schemas.microsoft.com/office/powerpoint/2010/main" val="2144087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262" y="365125"/>
            <a:ext cx="11772900" cy="1325563"/>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ru-RU" dirty="0" err="1">
                <a:solidFill>
                  <a:schemeClr val="bg1"/>
                </a:solidFill>
                <a:latin typeface="Times New Roman" panose="02020603050405020304" pitchFamily="18" charset="0"/>
                <a:cs typeface="Times New Roman" panose="02020603050405020304" pitchFamily="18" charset="0"/>
              </a:rPr>
              <a:t>Adam</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tarapyndan</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dünýäniň</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estetiki</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özleşdirilişi</a:t>
            </a:r>
            <a:r>
              <a:rPr lang="ru-RU" dirty="0">
                <a:solidFill>
                  <a:schemeClr val="bg1"/>
                </a:solidFill>
                <a:latin typeface="Times New Roman" panose="02020603050405020304" pitchFamily="18" charset="0"/>
                <a:cs typeface="Times New Roman" panose="02020603050405020304" pitchFamily="18" charset="0"/>
              </a:rPr>
              <a:t> </a:t>
            </a:r>
            <a:r>
              <a:rPr lang="tk-TM" dirty="0">
                <a:solidFill>
                  <a:schemeClr val="bg1"/>
                </a:solidFill>
                <a:latin typeface="Times New Roman" panose="02020603050405020304" pitchFamily="18" charset="0"/>
                <a:cs typeface="Times New Roman" panose="02020603050405020304" pitchFamily="18" charset="0"/>
              </a:rPr>
              <a:t>(</a:t>
            </a:r>
            <a:r>
              <a:rPr lang="ru-RU" dirty="0" err="1">
                <a:solidFill>
                  <a:schemeClr val="bg1"/>
                </a:solidFill>
                <a:latin typeface="Times New Roman" panose="02020603050405020304" pitchFamily="18" charset="0"/>
                <a:cs typeface="Times New Roman" panose="02020603050405020304" pitchFamily="18" charset="0"/>
              </a:rPr>
              <a:t>Estetiki</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aň</a:t>
            </a:r>
            <a:r>
              <a:rPr lang="tk-TM" dirty="0" smtClean="0">
                <a:solidFill>
                  <a:schemeClr val="bg1"/>
                </a:solidFill>
                <a:latin typeface="Times New Roman" panose="02020603050405020304" pitchFamily="18" charset="0"/>
                <a:cs typeface="Times New Roman" panose="02020603050405020304" pitchFamily="18" charset="0"/>
              </a:rPr>
              <a:t>)</a:t>
            </a:r>
            <a:endParaRPr lang="ru-RU" dirty="0"/>
          </a:p>
        </p:txBody>
      </p:sp>
      <p:sp>
        <p:nvSpPr>
          <p:cNvPr id="3" name="Объект 2"/>
          <p:cNvSpPr>
            <a:spLocks noGrp="1"/>
          </p:cNvSpPr>
          <p:nvPr>
            <p:ph idx="1"/>
          </p:nvPr>
        </p:nvSpPr>
        <p:spPr>
          <a:xfrm>
            <a:off x="158262" y="1825625"/>
            <a:ext cx="11772900" cy="4830152"/>
          </a:xfr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a:normAutofit fontScale="92500"/>
          </a:bodyPr>
          <a:lstStyle/>
          <a:p>
            <a:pPr marL="0" indent="0" algn="just">
              <a:buNone/>
            </a:pPr>
            <a:r>
              <a:rPr lang="tk-TM" dirty="0" smtClean="0">
                <a:latin typeface="Times New Roman" panose="02020603050405020304" pitchFamily="18" charset="0"/>
                <a:cs typeface="Times New Roman" panose="02020603050405020304" pitchFamily="18" charset="0"/>
              </a:rPr>
              <a:t>	</a:t>
            </a:r>
            <a:r>
              <a:rPr lang="sq-AL" dirty="0" smtClean="0">
                <a:latin typeface="Times New Roman" panose="02020603050405020304" pitchFamily="18" charset="0"/>
                <a:cs typeface="Times New Roman" panose="02020603050405020304" pitchFamily="18" charset="0"/>
              </a:rPr>
              <a:t>Estetiki </a:t>
            </a:r>
            <a:r>
              <a:rPr lang="sq-AL" dirty="0">
                <a:latin typeface="Times New Roman" panose="02020603050405020304" pitchFamily="18" charset="0"/>
                <a:cs typeface="Times New Roman" panose="02020603050405020304" pitchFamily="18" charset="0"/>
              </a:rPr>
              <a:t>garaýyş we onuň kadalary gözellik düşünjesi bilen bir manylylyk häsiýete eýedir. </a:t>
            </a:r>
            <a:r>
              <a:rPr lang="tk-TM" dirty="0" smtClean="0">
                <a:latin typeface="Times New Roman" panose="02020603050405020304" pitchFamily="18" charset="0"/>
                <a:cs typeface="Times New Roman" panose="02020603050405020304" pitchFamily="18" charset="0"/>
              </a:rPr>
              <a:t> </a:t>
            </a:r>
            <a:r>
              <a:rPr lang="sq-AL" dirty="0" smtClean="0">
                <a:latin typeface="Times New Roman" panose="02020603050405020304" pitchFamily="18" charset="0"/>
                <a:cs typeface="Times New Roman" panose="02020603050405020304" pitchFamily="18" charset="0"/>
              </a:rPr>
              <a:t>Estetika </a:t>
            </a:r>
            <a:r>
              <a:rPr lang="sq-AL" dirty="0">
                <a:latin typeface="Times New Roman" panose="02020603050405020304" pitchFamily="18" charset="0"/>
                <a:cs typeface="Times New Roman" panose="02020603050405020304" pitchFamily="18" charset="0"/>
              </a:rPr>
              <a:t>ylymyň sungatyň ösüşiniň  kanunalaýyklaryny, sungatyň hakykata bolan gatnaşyklaryny olaryň jemgyýetiň durmuşyndaky rolyny çeper döredijilik işiniň formalaryny öwrenýär. 	Sungatyň hakyky ylymy teoriýasy sosial filosofiýa esaslanýar. Estetika sungata jemgyýetçilik aňynyň formalarynyň biri, özi hem onuň hakykata düşünmegiň özboluşly çeper formasy höküminde garamaklyk kanunydyr. Estetikanyň taryhy döreýişi barada söz açylsa, onda bu dünýägaraýyşyň gadymy grekleriň we rimlileriň medeniýeti döwrinde ýüze çykandygyny bellemek gerek. Bu dünýägaraýyşy esaslandyryjy grek filosofy we akyldary ensiklopedik alym Aristotildir. Estetika daşky gurşawa bolan gözellik duýgylarynyň toplumydyr. Adamzadyň dünýä zatlara gözellik gatnaşygyny onuň beýleki zatlar bilen bolman gatnaşyklardan düýpgöter tapawutlanýar. Özi hem bu gatnaşyklar adam durmuşyny bezeýär onuň  ruhuny beýgeldýär. </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852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373" y="250826"/>
            <a:ext cx="11579469" cy="795460"/>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algn="ctr"/>
            <a:r>
              <a:rPr lang="sq-AL" b="1" dirty="0" smtClean="0"/>
              <a:t>Biosfera</a:t>
            </a:r>
            <a:endParaRPr lang="ru-RU" dirty="0"/>
          </a:p>
        </p:txBody>
      </p:sp>
      <p:sp>
        <p:nvSpPr>
          <p:cNvPr id="3" name="Объект 2"/>
          <p:cNvSpPr>
            <a:spLocks noGrp="1"/>
          </p:cNvSpPr>
          <p:nvPr>
            <p:ph idx="1"/>
          </p:nvPr>
        </p:nvSpPr>
        <p:spPr>
          <a:xfrm>
            <a:off x="246185" y="1160586"/>
            <a:ext cx="11605846" cy="5530360"/>
          </a:xfrm>
        </p:spPr>
        <p:style>
          <a:lnRef idx="1">
            <a:schemeClr val="accent4"/>
          </a:lnRef>
          <a:fillRef idx="3">
            <a:schemeClr val="accent4"/>
          </a:fillRef>
          <a:effectRef idx="2">
            <a:schemeClr val="accent4"/>
          </a:effectRef>
          <a:fontRef idx="minor">
            <a:schemeClr val="lt1"/>
          </a:fontRef>
        </p:style>
        <p:txBody>
          <a:bodyPr>
            <a:normAutofit lnSpcReduction="10000"/>
          </a:bodyPr>
          <a:lstStyle/>
          <a:p>
            <a:pPr marL="0" indent="0" algn="just">
              <a:buNone/>
            </a:pPr>
            <a:r>
              <a:rPr lang="tk-TM" sz="2400" b="1" dirty="0" smtClean="0">
                <a:latin typeface="Times New Roman" panose="02020603050405020304" pitchFamily="18" charset="0"/>
                <a:cs typeface="Times New Roman" panose="02020603050405020304" pitchFamily="18" charset="0"/>
              </a:rPr>
              <a:t>	</a:t>
            </a:r>
            <a:r>
              <a:rPr lang="sq-AL" b="1" dirty="0" smtClean="0">
                <a:latin typeface="Times New Roman" panose="02020603050405020304" pitchFamily="18" charset="0"/>
                <a:cs typeface="Times New Roman" panose="02020603050405020304" pitchFamily="18" charset="0"/>
              </a:rPr>
              <a:t>Biosfera-</a:t>
            </a:r>
            <a:r>
              <a:rPr lang="sq-AL" dirty="0" smtClean="0">
                <a:latin typeface="Times New Roman" panose="02020603050405020304" pitchFamily="18" charset="0"/>
                <a:cs typeface="Times New Roman" panose="02020603050405020304" pitchFamily="18" charset="0"/>
              </a:rPr>
              <a:t> </a:t>
            </a:r>
            <a:r>
              <a:rPr lang="sq-AL" dirty="0">
                <a:latin typeface="Times New Roman" panose="02020603050405020304" pitchFamily="18" charset="0"/>
                <a:cs typeface="Times New Roman" panose="02020603050405020304" pitchFamily="18" charset="0"/>
              </a:rPr>
              <a:t>akymy toprak we ondaky suwlar köller deňizler we okeanlar bilen baglanşykly dünýägaraýyşdyr. Bütin bu giňişlikleriň ýeterlik goragy üpjin edilmändigi sebäpli bu ýagdaý köp haýwanlaryň we ösümlikleriň ýitmegine getirdi. Adamzat jemgyýeti özüniň  gelejegi barada alada etmelidir. Ýaşaýşyň gülala güllük bolmagy üçin ol ýaşaýan tebigatyny özüniň hususy öýi höküminde görmegi zerurlykdyr. Häzirki döwürde öz ýaşaýan ýeriň aladasyny etmek has-hem gerekdir. Adamzat muňa akylly başly göz ýeritirýär we ol bu ugra degişli meseleleri ýörüte ekologiýa ylmy arkaly alyp barýar.</a:t>
            </a:r>
            <a:endParaRPr lang="ru-RU" dirty="0">
              <a:latin typeface="Times New Roman" panose="02020603050405020304" pitchFamily="18" charset="0"/>
              <a:cs typeface="Times New Roman" panose="02020603050405020304" pitchFamily="18" charset="0"/>
            </a:endParaRPr>
          </a:p>
          <a:p>
            <a:pPr marL="0" indent="0" algn="just">
              <a:buNone/>
            </a:pPr>
            <a:r>
              <a:rPr lang="ru-RU" dirty="0" err="1">
                <a:latin typeface="Times New Roman" panose="02020603050405020304" pitchFamily="18" charset="0"/>
                <a:cs typeface="Times New Roman" panose="02020603050405020304" pitchFamily="18" charset="0"/>
              </a:rPr>
              <a:t>Biosfera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grekçe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bio-janly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ýaşaýyş</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sfera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gabyk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togalak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diýmegi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aňladýar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bu</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togalagynyň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häzirki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zamanky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ähli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janly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organizmleriň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ýaşaýan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dowam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edýan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funksionirlenýän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gabygydyr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Biosfera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togalagynyň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işjeň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gabygy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bolup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ýaşaýan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janly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organizmleriň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toplumy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jemi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planeta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möçberindäki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geohimiki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faktor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bolup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hyzmat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edýär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Biosfera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adalgasyny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ylma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ilkinji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bolup</a:t>
            </a:r>
            <a:r>
              <a:rPr lang="ru-RU" dirty="0">
                <a:latin typeface="Times New Roman" panose="02020603050405020304" pitchFamily="18" charset="0"/>
                <a:cs typeface="Times New Roman" panose="02020603050405020304" pitchFamily="18" charset="0"/>
              </a:rPr>
              <a:t>  1875-nji </a:t>
            </a:r>
            <a:r>
              <a:rPr lang="ru-RU" dirty="0" err="1">
                <a:latin typeface="Times New Roman" panose="02020603050405020304" pitchFamily="18" charset="0"/>
                <a:cs typeface="Times New Roman" panose="02020603050405020304" pitchFamily="18" charset="0"/>
              </a:rPr>
              <a:t>ýylda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Awstriýaly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geolog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E.Zýuss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tarapyndan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girizildi</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55002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93</Words>
  <Application>Microsoft Office PowerPoint</Application>
  <PresentationFormat>Широкоэкранный</PresentationFormat>
  <Paragraphs>38</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Sosial filosofiýa we onuň düzümi. Adam, jemgyýet we tebigat</vt:lpstr>
      <vt:lpstr>Sosial filosofiýanyň we taryhyň filosofiýasynyň döreýşi we ösüşi. </vt:lpstr>
      <vt:lpstr>Sosial filosofiýanyň şahalary.</vt:lpstr>
      <vt:lpstr>Презентация PowerPoint</vt:lpstr>
      <vt:lpstr>Презентация PowerPoint</vt:lpstr>
      <vt:lpstr>Ahlak aňy we ahlak gatnaşyklary (Etiki aň)</vt:lpstr>
      <vt:lpstr>Etika içki gözellik</vt:lpstr>
      <vt:lpstr>Adam tarapyndan dünýäniň estetiki özleşdirilişi (Estetiki aň)</vt:lpstr>
      <vt:lpstr>Biosfera</vt:lpstr>
      <vt:lpstr>Ýer sferasy</vt:lpstr>
      <vt:lpstr>Noosfera – tebigatyň we jemgyýetiň özara täsirleşýän gurşawydyr. Bu adam paýhasynyň täsiri artyp, onuň diňe bir biosferany özgertmekligiň  sebäpkäri bolman, eýsem ony gorap saklamagyň hem kesgitleýji güýjüne öwrülýänligini aňladýar. Damyň jemgyýetden, jemgyýetiň bolsa – tebigatdan aýra däldi</vt:lpstr>
      <vt:lpstr>Презентация PowerPoint</vt:lpstr>
      <vt:lpstr>Презентация PowerPoint</vt:lpstr>
      <vt:lpstr>Ekologiýa we ekologiki problemalar:</vt:lpstr>
      <vt:lpstr> Medeniýet filosofiýasy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 filosofiýa we onuň düzümi. Adam, jemgyýet we tebigat</dc:title>
  <dc:creator>Lenovo</dc:creator>
  <cp:lastModifiedBy>Lenovo</cp:lastModifiedBy>
  <cp:revision>11</cp:revision>
  <dcterms:created xsi:type="dcterms:W3CDTF">2019-04-27T03:54:33Z</dcterms:created>
  <dcterms:modified xsi:type="dcterms:W3CDTF">2019-04-27T06:06:04Z</dcterms:modified>
</cp:coreProperties>
</file>