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AC4F3D-6637-4E3B-B5AF-6BA9E3031AB5}" type="datetimeFigureOut">
              <a:rPr lang="ru-RU" smtClean="0"/>
              <a:t>22.12.2020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1166A-9EB5-461E-80CF-EB9ECBE1AD6E}" type="slidenum">
              <a:rPr lang="ru-RU" smtClean="0"/>
              <a:t>‹#›</a:t>
            </a:fld>
            <a:endParaRPr lang="ru-RU"/>
          </a:p>
        </p:txBody>
      </p:sp>
    </p:spTree>
    <p:extLst>
      <p:ext uri="{BB962C8B-B14F-4D97-AF65-F5344CB8AC3E}">
        <p14:creationId xmlns:p14="http://schemas.microsoft.com/office/powerpoint/2010/main" val="3528686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F11166A-9EB5-461E-80CF-EB9ECBE1AD6E}" type="slidenum">
              <a:rPr lang="ru-RU" smtClean="0"/>
              <a:t>11</a:t>
            </a:fld>
            <a:endParaRPr lang="ru-RU"/>
          </a:p>
        </p:txBody>
      </p:sp>
    </p:spTree>
    <p:extLst>
      <p:ext uri="{BB962C8B-B14F-4D97-AF65-F5344CB8AC3E}">
        <p14:creationId xmlns:p14="http://schemas.microsoft.com/office/powerpoint/2010/main" val="911941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F11166A-9EB5-461E-80CF-EB9ECBE1AD6E}" type="slidenum">
              <a:rPr lang="ru-RU" smtClean="0"/>
              <a:t>13</a:t>
            </a:fld>
            <a:endParaRPr lang="ru-RU"/>
          </a:p>
        </p:txBody>
      </p:sp>
    </p:spTree>
    <p:extLst>
      <p:ext uri="{BB962C8B-B14F-4D97-AF65-F5344CB8AC3E}">
        <p14:creationId xmlns:p14="http://schemas.microsoft.com/office/powerpoint/2010/main" val="1405636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2078376-6A42-4345-B492-D2417B101131}" type="datetimeFigureOut">
              <a:rPr lang="ru-RU" smtClean="0"/>
              <a:t>22.12.2020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63344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078376-6A42-4345-B492-D2417B101131}" type="datetimeFigureOut">
              <a:rPr lang="ru-RU" smtClean="0"/>
              <a:t>22.12.2020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2454777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078376-6A42-4345-B492-D2417B101131}" type="datetimeFigureOut">
              <a:rPr lang="ru-RU" smtClean="0"/>
              <a:t>22.12.2020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408131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078376-6A42-4345-B492-D2417B101131}" type="datetimeFigureOut">
              <a:rPr lang="ru-RU" smtClean="0"/>
              <a:t>22.12.2020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342260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2078376-6A42-4345-B492-D2417B101131}" type="datetimeFigureOut">
              <a:rPr lang="ru-RU" smtClean="0"/>
              <a:t>22.12.2020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1271544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2078376-6A42-4345-B492-D2417B101131}" type="datetimeFigureOut">
              <a:rPr lang="ru-RU" smtClean="0"/>
              <a:t>22.12.2020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3925767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2078376-6A42-4345-B492-D2417B101131}" type="datetimeFigureOut">
              <a:rPr lang="ru-RU" smtClean="0"/>
              <a:t>22.12.2020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3516815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2078376-6A42-4345-B492-D2417B101131}" type="datetimeFigureOut">
              <a:rPr lang="ru-RU" smtClean="0"/>
              <a:t>22.12.2020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360692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2078376-6A42-4345-B492-D2417B101131}" type="datetimeFigureOut">
              <a:rPr lang="ru-RU" smtClean="0"/>
              <a:t>22.12.2020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2662381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2078376-6A42-4345-B492-D2417B101131}" type="datetimeFigureOut">
              <a:rPr lang="ru-RU" smtClean="0"/>
              <a:t>22.12.2020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1414592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2078376-6A42-4345-B492-D2417B101131}" type="datetimeFigureOut">
              <a:rPr lang="ru-RU" smtClean="0"/>
              <a:t>22.12.2020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9D720E-627F-4D76-863B-EAF9C2F2AF89}" type="slidenum">
              <a:rPr lang="ru-RU" smtClean="0"/>
              <a:t>‹#›</a:t>
            </a:fld>
            <a:endParaRPr lang="ru-RU"/>
          </a:p>
        </p:txBody>
      </p:sp>
    </p:spTree>
    <p:extLst>
      <p:ext uri="{BB962C8B-B14F-4D97-AF65-F5344CB8AC3E}">
        <p14:creationId xmlns:p14="http://schemas.microsoft.com/office/powerpoint/2010/main" val="1732613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078376-6A42-4345-B492-D2417B101131}" type="datetimeFigureOut">
              <a:rPr lang="ru-RU" smtClean="0"/>
              <a:t>22.12.2020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9D720E-627F-4D76-863B-EAF9C2F2AF89}" type="slidenum">
              <a:rPr lang="ru-RU" smtClean="0"/>
              <a:t>‹#›</a:t>
            </a:fld>
            <a:endParaRPr lang="ru-RU"/>
          </a:p>
        </p:txBody>
      </p:sp>
    </p:spTree>
    <p:extLst>
      <p:ext uri="{BB962C8B-B14F-4D97-AF65-F5344CB8AC3E}">
        <p14:creationId xmlns:p14="http://schemas.microsoft.com/office/powerpoint/2010/main" val="757692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365124"/>
            <a:ext cx="12192000" cy="5965337"/>
          </a:xfrm>
        </p:spPr>
        <p:txBody>
          <a:bodyPr>
            <a:noAutofit/>
          </a:bodyPr>
          <a:lstStyle/>
          <a:p>
            <a:pPr>
              <a:lnSpc>
                <a:spcPct val="107000"/>
              </a:lnSpc>
              <a:spcAft>
                <a:spcPts val="0"/>
              </a:spcAft>
            </a:pP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Tema 6: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Saklaýjylar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we togtadyjylar.</a:t>
            </a:r>
            <a:r>
              <a:rPr lang="ru-RU" sz="36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36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3600" b="1" dirty="0" smtClean="0">
                <a:effectLst/>
                <a:latin typeface="Times New Roman" panose="02020603050405020304" pitchFamily="18" charset="0"/>
                <a:ea typeface="Calibri" panose="020F0502020204030204" pitchFamily="34" charset="0"/>
                <a:cs typeface="Times New Roman" panose="02020603050405020304" pitchFamily="18" charset="0"/>
              </a:rPr>
              <a:t>1.</a:t>
            </a:r>
            <a:r>
              <a:rPr lang="tk-TM" sz="36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Saklaýjylaryň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kesgitlenilişi we klasifikasiýasy.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Saklaýjylaryň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görnüşleri we niýetlenilişi.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Togtadyjylaryň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kesgitlenilişi, klasifikasiýasy, görnüşleri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we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niýetlenilişi</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4.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Lentaly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togtadyjylar. Lentaly togtadyjylaryň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hasaplamasy</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5.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Diskli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togtadyjylar. Kolodkaly togtadyjylaryň görnüşleri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we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ulanylýan ýerleri.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6.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Awtomobillerde </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ulanylýan görnüşindäki kolodkaly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sq-AL" sz="3600" b="1" dirty="0" smtClean="0">
                <a:latin typeface="Times New Roman" panose="02020603050405020304" pitchFamily="18" charset="0"/>
                <a:ea typeface="Times New Roman" panose="02020603050405020304" pitchFamily="18" charset="0"/>
                <a:cs typeface="Times New Roman" panose="02020603050405020304" pitchFamily="18" charset="0"/>
              </a:rPr>
              <a:t>togtadyjylar</a:t>
            </a:r>
            <a:r>
              <a:rPr lang="sq-AL" sz="36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36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36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3600" b="1" dirty="0">
                <a:latin typeface="Calibri" panose="020F0502020204030204" pitchFamily="34" charset="0"/>
                <a:ea typeface="Calibri" panose="020F0502020204030204" pitchFamily="34" charset="0"/>
                <a:cs typeface="Times New Roman" panose="02020603050405020304" pitchFamily="18" charset="0"/>
              </a:rPr>
              <a:t> </a:t>
            </a:r>
            <a:r>
              <a:rPr lang="tk-TM" sz="3600" b="1" dirty="0" smtClean="0">
                <a:latin typeface="Calibri" panose="020F0502020204030204" pitchFamily="34" charset="0"/>
                <a:ea typeface="Calibri" panose="020F0502020204030204" pitchFamily="34" charset="0"/>
                <a:cs typeface="Times New Roman" panose="02020603050405020304" pitchFamily="18" charset="0"/>
              </a:rPr>
              <a:t>   </a:t>
            </a:r>
            <a:r>
              <a:rPr lang="ru-RU" sz="3600" b="1" dirty="0" err="1" smtClean="0">
                <a:latin typeface="Times New Roman" panose="02020603050405020304" pitchFamily="18" charset="0"/>
                <a:ea typeface="Calibri" panose="020F0502020204030204" pitchFamily="34" charset="0"/>
              </a:rPr>
              <a:t>Netije</a:t>
            </a:r>
            <a:r>
              <a:rPr lang="ru-RU" sz="3600" b="1" dirty="0">
                <a:latin typeface="Times New Roman" panose="02020603050405020304" pitchFamily="18" charset="0"/>
                <a:ea typeface="Calibri" panose="020F0502020204030204" pitchFamily="34" charset="0"/>
              </a:rPr>
              <a:t>.</a:t>
            </a:r>
            <a:endParaRPr lang="ru-RU" sz="3600" b="1" dirty="0"/>
          </a:p>
        </p:txBody>
      </p:sp>
    </p:spTree>
    <p:extLst>
      <p:ext uri="{BB962C8B-B14F-4D97-AF65-F5344CB8AC3E}">
        <p14:creationId xmlns:p14="http://schemas.microsoft.com/office/powerpoint/2010/main" val="3808451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262" y="1"/>
            <a:ext cx="11843238" cy="844061"/>
          </a:xfrm>
        </p:spPr>
        <p:txBody>
          <a:bodyPr/>
          <a:lstStyle/>
          <a:p>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Surat </a:t>
            </a:r>
            <a:r>
              <a:rPr lang="en-US" b="1" dirty="0">
                <a:solidFill>
                  <a:srgbClr val="000000"/>
                </a:solidFill>
                <a:latin typeface="Times New Roman" panose="02020603050405020304" pitchFamily="18" charset="0"/>
              </a:rPr>
              <a:t>19. </a:t>
            </a:r>
            <a:r>
              <a:rPr lang="en-US" b="1" dirty="0" err="1">
                <a:solidFill>
                  <a:srgbClr val="000000"/>
                </a:solidFill>
                <a:latin typeface="Times New Roman" panose="02020603050405020304" pitchFamily="18" charset="0"/>
              </a:rPr>
              <a:t>Diskli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togtadyjylar</a:t>
            </a:r>
            <a:r>
              <a:rPr lang="en-US" b="1" dirty="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a:blip r:embed="rId2"/>
          <a:stretch>
            <a:fillRect/>
          </a:stretch>
        </p:blipFill>
        <p:spPr>
          <a:xfrm>
            <a:off x="1292469" y="782514"/>
            <a:ext cx="9522069" cy="6075485"/>
          </a:xfrm>
          <a:prstGeom prst="rect">
            <a:avLst/>
          </a:prstGeom>
        </p:spPr>
      </p:pic>
    </p:spTree>
    <p:extLst>
      <p:ext uri="{BB962C8B-B14F-4D97-AF65-F5344CB8AC3E}">
        <p14:creationId xmlns:p14="http://schemas.microsoft.com/office/powerpoint/2010/main" val="922443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93431"/>
            <a:ext cx="12192000" cy="6400800"/>
          </a:xfrm>
        </p:spPr>
        <p:txBody>
          <a:bodyPr>
            <a:normAutofit fontScale="90000"/>
          </a:bodyPr>
          <a:lstStyle/>
          <a:p>
            <a:r>
              <a:rPr lang="tk-TM" b="1" dirty="0" err="1" smtClean="0">
                <a:solidFill>
                  <a:srgbClr val="000000"/>
                </a:solidFill>
                <a:latin typeface="Times New Roman" panose="02020603050405020304" pitchFamily="18" charset="0"/>
              </a:rPr>
              <a:t>D</a:t>
            </a:r>
            <a:r>
              <a:rPr lang="en-US" b="1" dirty="0" err="1" smtClean="0">
                <a:solidFill>
                  <a:srgbClr val="000000"/>
                </a:solidFill>
                <a:latin typeface="Times New Roman" panose="02020603050405020304" pitchFamily="18" charset="0"/>
              </a:rPr>
              <a:t>iskiň</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orta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radiusyna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goýulan</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daş-töweregindäki</a:t>
            </a:r>
            <a:r>
              <a:rPr lang="en-US"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güýç</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tk-TM" b="1" dirty="0" smtClean="0">
                <a:solidFill>
                  <a:srgbClr val="000000"/>
                </a:solidFill>
                <a:latin typeface="Times New Roman" panose="02020603050405020304" pitchFamily="18" charset="0"/>
              </a:rPr>
              <a:t>                                      </a:t>
            </a:r>
            <a:r>
              <a:rPr lang="tk-TM" sz="6000" b="1" i="1" dirty="0" smtClean="0">
                <a:solidFill>
                  <a:srgbClr val="0070C0"/>
                </a:solidFill>
                <a:latin typeface="Times New Roman" panose="02020603050405020304" pitchFamily="18" charset="0"/>
              </a:rPr>
              <a:t>P= M</a:t>
            </a:r>
            <a:r>
              <a:rPr lang="tk-TM" b="1" i="1" dirty="0" smtClean="0">
                <a:solidFill>
                  <a:srgbClr val="0070C0"/>
                </a:solidFill>
                <a:latin typeface="Times New Roman" panose="02020603050405020304" pitchFamily="18" charset="0"/>
              </a:rPr>
              <a:t>t</a:t>
            </a:r>
            <a:r>
              <a:rPr lang="tk-TM" sz="6000" b="1" i="1" dirty="0" smtClean="0">
                <a:solidFill>
                  <a:srgbClr val="0070C0"/>
                </a:solidFill>
                <a:latin typeface="Times New Roman" panose="02020603050405020304" pitchFamily="18" charset="0"/>
              </a:rPr>
              <a:t>/R</a:t>
            </a:r>
            <a:r>
              <a:rPr lang="tk-TM" sz="6000" b="1" i="1" dirty="0" smtClean="0">
                <a:solidFill>
                  <a:srgbClr val="000000"/>
                </a:solidFill>
                <a:latin typeface="Times New Roman" panose="02020603050405020304" pitchFamily="18" charset="0"/>
              </a:rPr>
              <a:t/>
            </a:r>
            <a:br>
              <a:rPr lang="tk-TM" sz="6000" b="1" i="1" dirty="0" smtClean="0">
                <a:solidFill>
                  <a:srgbClr val="000000"/>
                </a:solidFill>
                <a:latin typeface="Times New Roman" panose="02020603050405020304" pitchFamily="18" charset="0"/>
              </a:rPr>
            </a:br>
            <a:r>
              <a:rPr lang="tk-TM" sz="6000" b="1" i="1" dirty="0" smtClean="0">
                <a:solidFill>
                  <a:srgbClr val="000000"/>
                </a:solidFill>
                <a:latin typeface="Times New Roman" panose="02020603050405020304" pitchFamily="18" charset="0"/>
              </a:rPr>
              <a:t>                         </a:t>
            </a:r>
            <a:r>
              <a:rPr lang="tk-TM" sz="6000" b="1" i="1" dirty="0" smtClean="0">
                <a:solidFill>
                  <a:srgbClr val="0070C0"/>
                </a:solidFill>
                <a:latin typeface="Times New Roman" panose="02020603050405020304" pitchFamily="18" charset="0"/>
              </a:rPr>
              <a:t>R= D+D</a:t>
            </a:r>
            <a:r>
              <a:rPr lang="tk-TM" sz="4000" b="1" i="1" dirty="0" smtClean="0">
                <a:solidFill>
                  <a:srgbClr val="0070C0"/>
                </a:solidFill>
                <a:latin typeface="Times New Roman" panose="02020603050405020304" pitchFamily="18" charset="0"/>
              </a:rPr>
              <a:t>1</a:t>
            </a:r>
            <a:r>
              <a:rPr lang="tk-TM" sz="6000" b="1" i="1" dirty="0" smtClean="0">
                <a:solidFill>
                  <a:srgbClr val="0070C0"/>
                </a:solidFill>
                <a:latin typeface="Times New Roman" panose="02020603050405020304" pitchFamily="18" charset="0"/>
              </a:rPr>
              <a:t>/4</a:t>
            </a:r>
            <a:br>
              <a:rPr lang="tk-TM" sz="6000" b="1" i="1" dirty="0" smtClean="0">
                <a:solidFill>
                  <a:srgbClr val="0070C0"/>
                </a:solidFill>
                <a:latin typeface="Times New Roman" panose="02020603050405020304" pitchFamily="18" charset="0"/>
              </a:rPr>
            </a:br>
            <a:r>
              <a:rPr lang="en-US" b="1" i="0" u="none" strike="noStrike" baseline="0" dirty="0" err="1" smtClean="0">
                <a:solidFill>
                  <a:srgbClr val="000000"/>
                </a:solidFill>
                <a:latin typeface="Times New Roman" panose="02020603050405020304" pitchFamily="18" charset="0"/>
              </a:rPr>
              <a:t>Merkezi</a:t>
            </a:r>
            <a:r>
              <a:rPr lang="en-US" b="1" i="0" u="none" strike="noStrike" baseline="0" dirty="0" smtClean="0">
                <a:solidFill>
                  <a:srgbClr val="000000"/>
                </a:solidFill>
                <a:latin typeface="Times New Roman" panose="02020603050405020304" pitchFamily="18" charset="0"/>
              </a:rPr>
              <a:t> </a:t>
            </a:r>
            <a:r>
              <a:rPr lang="en-US" b="1" i="0" u="none" strike="noStrike" baseline="0" dirty="0" err="1" smtClean="0">
                <a:solidFill>
                  <a:srgbClr val="000000"/>
                </a:solidFill>
                <a:latin typeface="Times New Roman" panose="02020603050405020304" pitchFamily="18" charset="0"/>
              </a:rPr>
              <a:t>täsir</a:t>
            </a:r>
            <a:r>
              <a:rPr lang="en-US" b="1" i="0" u="none" strike="noStrike" baseline="0" dirty="0" smtClean="0">
                <a:solidFill>
                  <a:srgbClr val="000000"/>
                </a:solidFill>
                <a:latin typeface="Times New Roman" panose="02020603050405020304" pitchFamily="18" charset="0"/>
              </a:rPr>
              <a:t> </a:t>
            </a:r>
            <a:r>
              <a:rPr lang="en-US" b="1" i="0" u="none" strike="noStrike" baseline="0" dirty="0" err="1" smtClean="0">
                <a:solidFill>
                  <a:srgbClr val="000000"/>
                </a:solidFill>
                <a:latin typeface="Times New Roman" panose="02020603050405020304" pitchFamily="18" charset="0"/>
              </a:rPr>
              <a:t>edýän</a:t>
            </a:r>
            <a:r>
              <a:rPr lang="en-US" b="1" i="0" u="none" strike="noStrike" baseline="0" dirty="0" smtClean="0">
                <a:solidFill>
                  <a:srgbClr val="000000"/>
                </a:solidFill>
                <a:latin typeface="Times New Roman" panose="02020603050405020304" pitchFamily="18" charset="0"/>
              </a:rPr>
              <a:t> </a:t>
            </a:r>
            <a:r>
              <a:rPr lang="en-US" b="1" i="0" u="none" strike="noStrike" baseline="0" dirty="0" err="1" smtClean="0">
                <a:solidFill>
                  <a:srgbClr val="000000"/>
                </a:solidFill>
                <a:latin typeface="Times New Roman" panose="02020603050405020304" pitchFamily="18" charset="0"/>
              </a:rPr>
              <a:t>güýç</a:t>
            </a:r>
            <a:r>
              <a:rPr lang="en-US" b="1" i="0" u="none" strike="noStrike" baseline="0" dirty="0" smtClean="0">
                <a:solidFill>
                  <a:srgbClr val="000000"/>
                </a:solidFill>
                <a:latin typeface="Times New Roman" panose="02020603050405020304" pitchFamily="18" charset="0"/>
              </a:rPr>
              <a:t> </a:t>
            </a:r>
            <a:r>
              <a:rPr lang="en-US" b="1" i="0" u="none" strike="noStrike" baseline="0" dirty="0" err="1" smtClean="0">
                <a:solidFill>
                  <a:srgbClr val="000000"/>
                </a:solidFill>
                <a:latin typeface="Times New Roman" panose="02020603050405020304" pitchFamily="18" charset="0"/>
              </a:rPr>
              <a:t>deňdir</a:t>
            </a:r>
            <a:r>
              <a:rPr lang="en-US" b="1" i="0" u="none" strike="noStrike" baseline="0" dirty="0" smtClean="0">
                <a:solidFill>
                  <a:srgbClr val="000000"/>
                </a:solidFill>
                <a:latin typeface="Times New Roman" panose="02020603050405020304" pitchFamily="18" charset="0"/>
              </a:rPr>
              <a:t>:</a:t>
            </a:r>
            <a:r>
              <a:rPr lang="en-US" sz="6000" b="0" i="0" u="none" strike="noStrike" baseline="0" dirty="0" smtClean="0">
                <a:solidFill>
                  <a:srgbClr val="000000"/>
                </a:solidFill>
                <a:latin typeface="Times New Roman" panose="02020603050405020304" pitchFamily="18" charset="0"/>
              </a:rPr>
              <a:t> </a:t>
            </a:r>
            <a:r>
              <a:rPr lang="tk-TM" sz="6000" b="0" i="0" u="none" strike="noStrike" baseline="0" dirty="0" smtClean="0">
                <a:solidFill>
                  <a:srgbClr val="000000"/>
                </a:solidFill>
                <a:latin typeface="Times New Roman" panose="02020603050405020304" pitchFamily="18" charset="0"/>
              </a:rPr>
              <a:t/>
            </a:r>
            <a:br>
              <a:rPr lang="tk-TM" sz="6000" b="0" i="0" u="none" strike="noStrike" baseline="0" dirty="0" smtClean="0">
                <a:solidFill>
                  <a:srgbClr val="000000"/>
                </a:solidFill>
                <a:latin typeface="Times New Roman" panose="02020603050405020304" pitchFamily="18" charset="0"/>
              </a:rPr>
            </a:br>
            <a:r>
              <a:rPr lang="en-US" sz="6000" b="0" i="0" u="none" strike="noStrike" baseline="0" dirty="0" smtClean="0">
                <a:solidFill>
                  <a:srgbClr val="000000"/>
                </a:solidFill>
                <a:latin typeface="Times New Roman" panose="02020603050405020304" pitchFamily="18" charset="0"/>
              </a:rPr>
              <a:t>                            </a:t>
            </a:r>
            <a:r>
              <a:rPr lang="en-US" sz="6000" b="1" i="1" dirty="0" smtClean="0">
                <a:solidFill>
                  <a:srgbClr val="0070C0"/>
                </a:solidFill>
                <a:latin typeface="Times New Roman" panose="02020603050405020304" pitchFamily="18" charset="0"/>
              </a:rPr>
              <a:t>Q= P/µz</a:t>
            </a:r>
            <a:br>
              <a:rPr lang="en-US" sz="6000" b="1" i="1" dirty="0" smtClean="0">
                <a:solidFill>
                  <a:srgbClr val="0070C0"/>
                </a:solidFill>
                <a:latin typeface="Times New Roman" panose="02020603050405020304" pitchFamily="18" charset="0"/>
              </a:rPr>
            </a:br>
            <a:r>
              <a:rPr lang="en-US" sz="6000" b="1" i="1" dirty="0" smtClean="0">
                <a:solidFill>
                  <a:srgbClr val="0070C0"/>
                </a:solidFill>
                <a:latin typeface="Times New Roman" panose="02020603050405020304" pitchFamily="18" charset="0"/>
              </a:rPr>
              <a:t>µ</a:t>
            </a:r>
            <a:r>
              <a:rPr lang="en-US" sz="4900" b="0"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sürtülme</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koeffisienti</a:t>
            </a:r>
            <a:r>
              <a:rPr lang="en-US" sz="4900" b="1" dirty="0" smtClean="0">
                <a:solidFill>
                  <a:srgbClr val="000000"/>
                </a:solidFill>
                <a:latin typeface="Times New Roman" panose="02020603050405020304" pitchFamily="18" charset="0"/>
              </a:rPr>
              <a:t>;</a:t>
            </a:r>
            <a:r>
              <a:rPr lang="en-US" sz="4900" b="1" i="0" u="none" strike="noStrike" baseline="0" dirty="0" smtClean="0">
                <a:solidFill>
                  <a:srgbClr val="000000"/>
                </a:solidFill>
                <a:latin typeface="Times New Roman" panose="02020603050405020304" pitchFamily="18" charset="0"/>
              </a:rPr>
              <a:t> </a:t>
            </a:r>
            <a:br>
              <a:rPr lang="en-US" sz="4900" b="1" i="0" u="none" strike="noStrike" baseline="0" dirty="0" smtClean="0">
                <a:solidFill>
                  <a:srgbClr val="000000"/>
                </a:solidFill>
                <a:latin typeface="Times New Roman" panose="02020603050405020304" pitchFamily="18" charset="0"/>
              </a:rPr>
            </a:br>
            <a:r>
              <a:rPr lang="en-US" sz="6000" b="1" i="1" dirty="0" smtClean="0">
                <a:solidFill>
                  <a:srgbClr val="0070C0"/>
                </a:solidFill>
                <a:latin typeface="Times New Roman" panose="02020603050405020304" pitchFamily="18" charset="0"/>
              </a:rPr>
              <a:t>z</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sürtülýän</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galtaşma</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üstleriň</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sany</a:t>
            </a:r>
            <a:r>
              <a:rPr lang="en-US" sz="4900" b="1" i="0" u="none" strike="noStrike" baseline="0" dirty="0" smtClean="0">
                <a:solidFill>
                  <a:srgbClr val="000000"/>
                </a:solidFill>
                <a:latin typeface="Times New Roman" panose="02020603050405020304" pitchFamily="18" charset="0"/>
              </a:rPr>
              <a:t>, </a:t>
            </a:r>
            <a:br>
              <a:rPr lang="en-US" sz="4900" b="1" i="0" u="none" strike="noStrike" baseline="0" dirty="0" smtClean="0">
                <a:solidFill>
                  <a:srgbClr val="000000"/>
                </a:solidFill>
                <a:latin typeface="Times New Roman" panose="02020603050405020304" pitchFamily="18" charset="0"/>
              </a:rPr>
            </a:br>
            <a:r>
              <a:rPr lang="en-US" sz="4900" b="1" dirty="0">
                <a:solidFill>
                  <a:srgbClr val="000000"/>
                </a:solidFill>
                <a:latin typeface="Times New Roman" panose="02020603050405020304" pitchFamily="18" charset="0"/>
              </a:rPr>
              <a:t> </a:t>
            </a:r>
            <a:r>
              <a:rPr lang="en-US" sz="4900" b="1"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hereketlenmeýän</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diskleriň</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goşa</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sanyna</a:t>
            </a:r>
            <a:r>
              <a:rPr lang="en-US" sz="4900" b="1" i="0" u="none" strike="noStrike" baseline="0" dirty="0" smtClean="0">
                <a:solidFill>
                  <a:srgbClr val="000000"/>
                </a:solidFill>
                <a:latin typeface="Times New Roman" panose="02020603050405020304" pitchFamily="18" charset="0"/>
              </a:rPr>
              <a:t> </a:t>
            </a:r>
            <a:r>
              <a:rPr lang="en-US" sz="4900" b="1" i="0" u="none" strike="noStrike" baseline="0" dirty="0" err="1" smtClean="0">
                <a:solidFill>
                  <a:srgbClr val="000000"/>
                </a:solidFill>
                <a:latin typeface="Times New Roman" panose="02020603050405020304" pitchFamily="18" charset="0"/>
              </a:rPr>
              <a:t>deň</a:t>
            </a:r>
            <a:r>
              <a:rPr lang="en-US" sz="4900" b="1" i="0" u="none" strike="noStrike" baseline="0" dirty="0" smtClean="0">
                <a:solidFill>
                  <a:srgbClr val="000000"/>
                </a:solidFill>
                <a:latin typeface="Times New Roman" panose="02020603050405020304" pitchFamily="18" charset="0"/>
              </a:rPr>
              <a:t>. </a:t>
            </a:r>
            <a:endParaRPr lang="ru-RU" sz="4900" b="1" i="1" dirty="0">
              <a:solidFill>
                <a:srgbClr val="0070C0"/>
              </a:solidFill>
            </a:endParaRPr>
          </a:p>
        </p:txBody>
      </p:sp>
    </p:spTree>
    <p:extLst>
      <p:ext uri="{BB962C8B-B14F-4D97-AF65-F5344CB8AC3E}">
        <p14:creationId xmlns:p14="http://schemas.microsoft.com/office/powerpoint/2010/main" val="3447811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Заголовок 1"/>
              <p:cNvSpPr>
                <a:spLocks noGrp="1"/>
              </p:cNvSpPr>
              <p:nvPr>
                <p:ph type="title"/>
              </p:nvPr>
            </p:nvSpPr>
            <p:spPr>
              <a:xfrm>
                <a:off x="1" y="114300"/>
                <a:ext cx="12080630" cy="6743699"/>
              </a:xfrm>
            </p:spPr>
            <p:txBody>
              <a:bodyPr>
                <a:normAutofit/>
              </a:bodyPr>
              <a:lstStyle/>
              <a:p>
                <a:r>
                  <a:rPr lang="en-US" sz="4800" b="1" dirty="0" err="1">
                    <a:solidFill>
                      <a:srgbClr val="000000"/>
                    </a:solidFill>
                    <a:latin typeface="Times New Roman" panose="02020603050405020304" pitchFamily="18" charset="0"/>
                  </a:rPr>
                  <a:t>Udel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basyşynyň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ilmesini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çaklendirmek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üçin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aşakdaky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kesgitlenen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formuladan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köp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bolmadyk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edip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a:t>
                </a:r>
                <a:r>
                  <a:rPr lang="en-US" sz="4800" b="1" dirty="0" err="1" smtClean="0">
                    <a:solidFill>
                      <a:srgbClr val="000000"/>
                    </a:solidFill>
                    <a:latin typeface="Times New Roman" panose="02020603050405020304" pitchFamily="18" charset="0"/>
                  </a:rPr>
                  <a:t>abul</a:t>
                </a:r>
                <a:r>
                  <a:rPr lang="en-US"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edilýär</a:t>
                </a:r>
                <a:r>
                  <a:rPr lang="en-US" sz="4800" b="1" dirty="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r>
                <a:br>
                  <a:rPr lang="en-US"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
                </a:r>
                <a:br>
                  <a:rPr lang="en-US"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          </a:t>
                </a:r>
                <a:r>
                  <a:rPr lang="en-US" sz="5400" b="1" i="1" dirty="0" smtClean="0">
                    <a:solidFill>
                      <a:srgbClr val="0070C0"/>
                    </a:solidFill>
                    <a:latin typeface="Times New Roman" panose="02020603050405020304" pitchFamily="18" charset="0"/>
                    <a:cs typeface="Times New Roman" panose="02020603050405020304" pitchFamily="18" charset="0"/>
                  </a:rPr>
                  <a:t>q= 4Q/</a:t>
                </a:r>
                <a:r>
                  <a:rPr lang="el-GR" sz="5400" b="1" i="1" dirty="0" smtClean="0">
                    <a:solidFill>
                      <a:srgbClr val="0070C0"/>
                    </a:solidFill>
                    <a:latin typeface="Times New Roman" panose="02020603050405020304" pitchFamily="18" charset="0"/>
                    <a:cs typeface="Times New Roman" panose="02020603050405020304" pitchFamily="18" charset="0"/>
                  </a:rPr>
                  <a:t>π</a:t>
                </a:r>
                <a:r>
                  <a:rPr lang="en-US" sz="5400" b="1" i="1" dirty="0" smtClean="0">
                    <a:solidFill>
                      <a:srgbClr val="0070C0"/>
                    </a:solidFill>
                    <a:latin typeface="Times New Roman" panose="02020603050405020304" pitchFamily="18" charset="0"/>
                    <a:cs typeface="Times New Roman" panose="02020603050405020304" pitchFamily="18" charset="0"/>
                  </a:rPr>
                  <a:t>(</a:t>
                </a:r>
                <a14:m>
                  <m:oMath xmlns:m="http://schemas.openxmlformats.org/officeDocument/2006/math">
                    <m:sSup>
                      <m:sSupPr>
                        <m:ctrlPr>
                          <a:rPr lang="ru-RU" sz="5400" b="1" i="1" dirty="0" smtClean="0">
                            <a:solidFill>
                              <a:srgbClr val="0070C0"/>
                            </a:solidFill>
                            <a:latin typeface="Cambria Math" panose="02040503050406030204" pitchFamily="18" charset="0"/>
                          </a:rPr>
                        </m:ctrlPr>
                      </m:sSupPr>
                      <m:e>
                        <m:r>
                          <a:rPr lang="ru-RU" sz="5400" b="1" i="1" dirty="0">
                            <a:solidFill>
                              <a:srgbClr val="0070C0"/>
                            </a:solidFill>
                            <a:latin typeface="Cambria Math" panose="02040503050406030204" pitchFamily="18" charset="0"/>
                          </a:rPr>
                          <m:t>𝑫</m:t>
                        </m:r>
                      </m:e>
                      <m:sup>
                        <m:r>
                          <a:rPr lang="ru-RU" sz="5400" b="1" i="1" dirty="0">
                            <a:solidFill>
                              <a:srgbClr val="0070C0"/>
                            </a:solidFill>
                            <a:latin typeface="Cambria Math" panose="02040503050406030204" pitchFamily="18" charset="0"/>
                          </a:rPr>
                          <m:t>𝟐</m:t>
                        </m:r>
                      </m:sup>
                    </m:sSup>
                  </m:oMath>
                </a14:m>
                <a:r>
                  <a:rPr lang="en-US" sz="5400" b="1" i="1" dirty="0" smtClean="0">
                    <a:solidFill>
                      <a:srgbClr val="0070C0"/>
                    </a:solidFill>
                    <a:latin typeface="Times New Roman" panose="02020603050405020304" pitchFamily="18" charset="0"/>
                    <a:cs typeface="Times New Roman" panose="02020603050405020304" pitchFamily="18" charset="0"/>
                  </a:rPr>
                  <a:t>-</a:t>
                </a:r>
                <a14:m>
                  <m:oMath xmlns:m="http://schemas.openxmlformats.org/officeDocument/2006/math">
                    <m:sSubSup>
                      <m:sSubSupPr>
                        <m:ctrlPr>
                          <a:rPr lang="ru-RU" sz="5400" b="1" i="1" dirty="0" smtClean="0">
                            <a:solidFill>
                              <a:srgbClr val="0070C0"/>
                            </a:solidFill>
                            <a:latin typeface="Cambria Math" panose="02040503050406030204" pitchFamily="18" charset="0"/>
                          </a:rPr>
                        </m:ctrlPr>
                      </m:sSubSupPr>
                      <m:e>
                        <m:r>
                          <a:rPr lang="ru-RU" sz="5400" b="1" i="1" dirty="0">
                            <a:solidFill>
                              <a:srgbClr val="0070C0"/>
                            </a:solidFill>
                            <a:latin typeface="Cambria Math" panose="02040503050406030204" pitchFamily="18" charset="0"/>
                          </a:rPr>
                          <m:t>𝑫</m:t>
                        </m:r>
                      </m:e>
                      <m:sub>
                        <m:r>
                          <a:rPr lang="ru-RU" sz="5400" b="1" i="1" dirty="0">
                            <a:solidFill>
                              <a:srgbClr val="0070C0"/>
                            </a:solidFill>
                            <a:latin typeface="Cambria Math" panose="02040503050406030204" pitchFamily="18" charset="0"/>
                          </a:rPr>
                          <m:t>𝟏</m:t>
                        </m:r>
                      </m:sub>
                      <m:sup>
                        <m:r>
                          <a:rPr lang="ru-RU" sz="5400" b="1" i="1" dirty="0">
                            <a:solidFill>
                              <a:srgbClr val="0070C0"/>
                            </a:solidFill>
                            <a:latin typeface="Cambria Math" panose="02040503050406030204" pitchFamily="18" charset="0"/>
                          </a:rPr>
                          <m:t>𝟐</m:t>
                        </m:r>
                      </m:sup>
                    </m:sSubSup>
                    <m:r>
                      <a:rPr lang="ru-RU" sz="5400" b="1" i="1" dirty="0" smtClean="0">
                        <a:solidFill>
                          <a:srgbClr val="0070C0"/>
                        </a:solidFill>
                        <a:latin typeface="Cambria Math" panose="02040503050406030204" pitchFamily="18" charset="0"/>
                        <a:ea typeface="Cambria Math" panose="02040503050406030204" pitchFamily="18" charset="0"/>
                      </a:rPr>
                      <m:t>≤</m:t>
                    </m:r>
                  </m:oMath>
                </a14:m>
                <a:r>
                  <a:rPr lang="en-US" sz="5400" b="1" i="1" dirty="0" smtClean="0">
                    <a:solidFill>
                      <a:srgbClr val="0070C0"/>
                    </a:solidFill>
                    <a:latin typeface="Times New Roman" panose="02020603050405020304" pitchFamily="18" charset="0"/>
                    <a:cs typeface="Times New Roman" panose="02020603050405020304" pitchFamily="18" charset="0"/>
                  </a:rPr>
                  <a:t>[q], </a:t>
                </a:r>
                <a:r>
                  <a:rPr lang="en-US" sz="5400" b="1" i="1" dirty="0" smtClean="0">
                    <a:solidFill>
                      <a:srgbClr val="FF0000"/>
                    </a:solidFill>
                    <a:latin typeface="Times New Roman" panose="02020603050405020304" pitchFamily="18" charset="0"/>
                    <a:cs typeface="Times New Roman" panose="02020603050405020304" pitchFamily="18" charset="0"/>
                  </a:rPr>
                  <a:t>(kg/</a:t>
                </a:r>
                <a14:m>
                  <m:oMath xmlns:m="http://schemas.openxmlformats.org/officeDocument/2006/math">
                    <m:r>
                      <a:rPr lang="ru-RU" sz="5400" b="1" i="1" dirty="0" smtClean="0">
                        <a:solidFill>
                          <a:srgbClr val="FF0000"/>
                        </a:solidFill>
                        <a:latin typeface="Cambria Math" panose="02040503050406030204" pitchFamily="18" charset="0"/>
                      </a:rPr>
                      <m:t>𝒔</m:t>
                    </m:r>
                    <m:sSup>
                      <m:sSupPr>
                        <m:ctrlPr>
                          <a:rPr lang="ru-RU" sz="5400" b="1" i="1" dirty="0">
                            <a:solidFill>
                              <a:srgbClr val="FF0000"/>
                            </a:solidFill>
                            <a:latin typeface="Cambria Math" panose="02040503050406030204" pitchFamily="18" charset="0"/>
                          </a:rPr>
                        </m:ctrlPr>
                      </m:sSupPr>
                      <m:e>
                        <m:r>
                          <a:rPr lang="ru-RU" sz="5400" b="1" i="1" dirty="0">
                            <a:solidFill>
                              <a:srgbClr val="FF0000"/>
                            </a:solidFill>
                            <a:latin typeface="Cambria Math" panose="02040503050406030204" pitchFamily="18" charset="0"/>
                          </a:rPr>
                          <m:t>𝒎</m:t>
                        </m:r>
                      </m:e>
                      <m:sup>
                        <m:r>
                          <a:rPr lang="ru-RU" sz="5400" b="1" i="1" dirty="0">
                            <a:solidFill>
                              <a:srgbClr val="FF0000"/>
                            </a:solidFill>
                            <a:latin typeface="Cambria Math" panose="02040503050406030204" pitchFamily="18" charset="0"/>
                          </a:rPr>
                          <m:t>𝟐</m:t>
                        </m:r>
                      </m:sup>
                    </m:sSup>
                  </m:oMath>
                </a14:m>
                <a:r>
                  <a:rPr lang="en-US" sz="5400" b="1" i="1" dirty="0" smtClean="0">
                    <a:solidFill>
                      <a:srgbClr val="FF0000"/>
                    </a:solidFill>
                    <a:latin typeface="Times New Roman" panose="02020603050405020304" pitchFamily="18" charset="0"/>
                    <a:cs typeface="Times New Roman" panose="02020603050405020304" pitchFamily="18" charset="0"/>
                  </a:rPr>
                  <a:t>)</a:t>
                </a:r>
                <a:br>
                  <a:rPr lang="en-US" sz="5400" b="1" i="1" dirty="0" smtClean="0">
                    <a:solidFill>
                      <a:srgbClr val="FF0000"/>
                    </a:solidFill>
                    <a:latin typeface="Times New Roman" panose="02020603050405020304" pitchFamily="18" charset="0"/>
                    <a:cs typeface="Times New Roman" panose="02020603050405020304" pitchFamily="18" charset="0"/>
                  </a:rPr>
                </a:br>
                <a:r>
                  <a:rPr lang="en-US" sz="5400" b="1" i="1" dirty="0" smtClean="0">
                    <a:solidFill>
                      <a:srgbClr val="FF0000"/>
                    </a:solidFill>
                    <a:latin typeface="Times New Roman" panose="02020603050405020304" pitchFamily="18" charset="0"/>
                    <a:cs typeface="Times New Roman" panose="02020603050405020304" pitchFamily="18" charset="0"/>
                  </a:rPr>
                  <a:t/>
                </a:r>
                <a:br>
                  <a:rPr lang="en-US" sz="5400" b="1" i="1" dirty="0" smtClean="0">
                    <a:solidFill>
                      <a:srgbClr val="FF0000"/>
                    </a:solidFill>
                    <a:latin typeface="Times New Roman" panose="02020603050405020304" pitchFamily="18" charset="0"/>
                    <a:cs typeface="Times New Roman" panose="02020603050405020304" pitchFamily="18" charset="0"/>
                  </a:rPr>
                </a:br>
                <a:r>
                  <a:rPr lang="en-US" sz="5400" b="1" i="1" dirty="0" smtClean="0">
                    <a:solidFill>
                      <a:srgbClr val="0070C0"/>
                    </a:solidFill>
                    <a:latin typeface="Times New Roman" panose="02020603050405020304" pitchFamily="18" charset="0"/>
                    <a:cs typeface="Times New Roman" panose="02020603050405020304" pitchFamily="18" charset="0"/>
                  </a:rPr>
                  <a:t>[</a:t>
                </a:r>
                <a:r>
                  <a:rPr lang="en-US" sz="5400" b="1" i="1" dirty="0">
                    <a:solidFill>
                      <a:srgbClr val="0070C0"/>
                    </a:solidFill>
                    <a:latin typeface="Times New Roman" panose="02020603050405020304" pitchFamily="18" charset="0"/>
                    <a:cs typeface="Times New Roman" panose="02020603050405020304" pitchFamily="18" charset="0"/>
                  </a:rPr>
                  <a:t>q</a:t>
                </a:r>
                <a:r>
                  <a:rPr lang="en-US" sz="5400" b="1" i="1" dirty="0" smtClean="0">
                    <a:solidFill>
                      <a:srgbClr val="0070C0"/>
                    </a:solidFill>
                    <a:latin typeface="Times New Roman" panose="02020603050405020304" pitchFamily="18" charset="0"/>
                    <a:cs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ýol</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berilýän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udel</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basyş</a:t>
                </a:r>
                <a:r>
                  <a:rPr lang="en-US" sz="5400" dirty="0" smtClean="0">
                    <a:solidFill>
                      <a:srgbClr val="000000"/>
                    </a:solidFill>
                    <a:latin typeface="Times New Roman" panose="02020603050405020304" pitchFamily="18" charset="0"/>
                  </a:rPr>
                  <a:t>. </a:t>
                </a:r>
                <a:endParaRPr lang="ru-RU" sz="5400" b="1" i="1" dirty="0">
                  <a:solidFill>
                    <a:srgbClr val="FF0000"/>
                  </a:solidFill>
                  <a:latin typeface="Times New Roman" panose="02020603050405020304" pitchFamily="18" charset="0"/>
                  <a:cs typeface="Times New Roman" panose="02020603050405020304" pitchFamily="18" charset="0"/>
                </a:endParaRPr>
              </a:p>
            </p:txBody>
          </p:sp>
        </mc:Choice>
        <mc:Fallback>
          <p:sp>
            <p:nvSpPr>
              <p:cNvPr id="2" name="Заголовок 1"/>
              <p:cNvSpPr>
                <a:spLocks noGrp="1" noRot="1" noChangeAspect="1" noMove="1" noResize="1" noEditPoints="1" noAdjustHandles="1" noChangeArrowheads="1" noChangeShapeType="1" noTextEdit="1"/>
              </p:cNvSpPr>
              <p:nvPr>
                <p:ph type="title"/>
              </p:nvPr>
            </p:nvSpPr>
            <p:spPr>
              <a:xfrm>
                <a:off x="1" y="114300"/>
                <a:ext cx="12080630" cy="6743699"/>
              </a:xfrm>
              <a:blipFill>
                <a:blip r:embed="rId2"/>
                <a:stretch>
                  <a:fillRect l="-2674"/>
                </a:stretch>
              </a:blipFill>
            </p:spPr>
            <p:txBody>
              <a:bodyPr/>
              <a:lstStyle/>
              <a:p>
                <a:r>
                  <a:rPr lang="ru-RU">
                    <a:noFill/>
                  </a:rPr>
                  <a:t> </a:t>
                </a:r>
              </a:p>
            </p:txBody>
          </p:sp>
        </mc:Fallback>
      </mc:AlternateContent>
    </p:spTree>
    <p:extLst>
      <p:ext uri="{BB962C8B-B14F-4D97-AF65-F5344CB8AC3E}">
        <p14:creationId xmlns:p14="http://schemas.microsoft.com/office/powerpoint/2010/main" val="397198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lstStyle/>
          <a:p>
            <a:r>
              <a:rPr lang="en-US"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Bir</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tarapdan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ýük</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momenti</a:t>
            </a:r>
            <a:r>
              <a:rPr lang="en-US" sz="5400" b="1" dirty="0" smtClean="0">
                <a:solidFill>
                  <a:srgbClr val="000000"/>
                </a:solidFill>
                <a:latin typeface="Times New Roman" panose="02020603050405020304" pitchFamily="18" charset="0"/>
              </a:rPr>
              <a:t>:</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
            </a:r>
            <a:br>
              <a:rPr lang="en-US" b="1" dirty="0" smtClean="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t>
            </a:r>
            <a:r>
              <a:rPr lang="en-US" sz="5400" b="1" i="1" dirty="0" smtClean="0">
                <a:solidFill>
                  <a:srgbClr val="0070C0"/>
                </a:solidFill>
                <a:latin typeface="Times New Roman" panose="02020603050405020304" pitchFamily="18" charset="0"/>
              </a:rPr>
              <a:t>M</a:t>
            </a:r>
            <a:r>
              <a:rPr lang="tk-TM" sz="4000" b="1" i="1" dirty="0" smtClean="0">
                <a:solidFill>
                  <a:srgbClr val="0070C0"/>
                </a:solidFill>
                <a:latin typeface="Times New Roman" panose="02020603050405020304" pitchFamily="18" charset="0"/>
              </a:rPr>
              <a:t>ýük</a:t>
            </a:r>
            <a:r>
              <a:rPr lang="tk-TM" sz="5400" b="1" i="1" dirty="0" smtClean="0">
                <a:solidFill>
                  <a:srgbClr val="0070C0"/>
                </a:solidFill>
                <a:latin typeface="Times New Roman" panose="02020603050405020304" pitchFamily="18" charset="0"/>
              </a:rPr>
              <a:t>= M</a:t>
            </a:r>
            <a:r>
              <a:rPr lang="tk-TM" sz="4000" b="1" i="1" dirty="0" smtClean="0">
                <a:solidFill>
                  <a:srgbClr val="0070C0"/>
                </a:solidFill>
                <a:latin typeface="Times New Roman" panose="02020603050405020304" pitchFamily="18" charset="0"/>
              </a:rPr>
              <a:t>b</a:t>
            </a:r>
            <a:r>
              <a:rPr lang="tk-TM" sz="5400" b="1" i="1" dirty="0" smtClean="0">
                <a:solidFill>
                  <a:srgbClr val="0070C0"/>
                </a:solidFill>
                <a:latin typeface="Times New Roman" panose="02020603050405020304" pitchFamily="18" charset="0"/>
              </a:rPr>
              <a:t>/i</a:t>
            </a:r>
            <a:r>
              <a:rPr lang="hy-AM" sz="5400" b="1" i="1" dirty="0" smtClean="0">
                <a:solidFill>
                  <a:srgbClr val="0070C0"/>
                </a:solidFill>
                <a:latin typeface="Times New Roman" panose="02020603050405020304" pitchFamily="18" charset="0"/>
              </a:rPr>
              <a:t>η</a:t>
            </a:r>
            <a:br>
              <a:rPr lang="hy-AM" sz="5400" b="1" i="1" dirty="0" smtClean="0">
                <a:solidFill>
                  <a:srgbClr val="0070C0"/>
                </a:solidFill>
                <a:latin typeface="Times New Roman" panose="02020603050405020304" pitchFamily="18" charset="0"/>
              </a:rPr>
            </a:br>
            <a:r>
              <a:rPr lang="hy-AM" sz="5400" b="1" i="1" dirty="0" smtClean="0">
                <a:solidFill>
                  <a:srgbClr val="0070C0"/>
                </a:solidFill>
                <a:latin typeface="Times New Roman" panose="02020603050405020304" pitchFamily="18" charset="0"/>
              </a:rPr>
              <a:t/>
            </a:r>
            <a:br>
              <a:rPr lang="hy-AM" sz="5400" b="1" i="1" dirty="0" smtClean="0">
                <a:solidFill>
                  <a:srgbClr val="0070C0"/>
                </a:solidFill>
                <a:latin typeface="Times New Roman" panose="02020603050405020304" pitchFamily="18" charset="0"/>
              </a:rPr>
            </a:br>
            <a:r>
              <a:rPr lang="en-US" sz="5400" b="1" i="1" dirty="0">
                <a:solidFill>
                  <a:srgbClr val="0070C0"/>
                </a:solidFill>
                <a:latin typeface="Times New Roman" panose="02020603050405020304" pitchFamily="18" charset="0"/>
              </a:rPr>
              <a:t>M</a:t>
            </a:r>
            <a:r>
              <a:rPr lang="en-US" sz="3600" b="1" i="1" dirty="0">
                <a:solidFill>
                  <a:srgbClr val="0070C0"/>
                </a:solidFill>
                <a:latin typeface="Times New Roman" panose="02020603050405020304" pitchFamily="18" charset="0"/>
              </a:rPr>
              <a:t>b</a:t>
            </a:r>
            <a:r>
              <a:rPr lang="en-US" sz="3600" b="1" i="1" dirty="0">
                <a:solidFill>
                  <a:srgbClr val="000000"/>
                </a:solidFill>
                <a:latin typeface="Times New Roman" panose="02020603050405020304" pitchFamily="18" charset="0"/>
              </a:rPr>
              <a:t> </a:t>
            </a:r>
            <a:r>
              <a:rPr lang="en-US" sz="5400" dirty="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ýüküň</a:t>
            </a:r>
            <a:r>
              <a:rPr lang="en-US" sz="5400" dirty="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agramynyň</a:t>
            </a:r>
            <a:r>
              <a:rPr lang="en-US" sz="5400" dirty="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täsiri</a:t>
            </a:r>
            <a:r>
              <a:rPr lang="en-US" sz="5400" dirty="0">
                <a:solidFill>
                  <a:srgbClr val="000000"/>
                </a:solidFill>
                <a:latin typeface="Times New Roman" panose="02020603050405020304" pitchFamily="18" charset="0"/>
              </a:rPr>
              <a:t> </a:t>
            </a:r>
            <a:r>
              <a:rPr lang="en-US" sz="5400" dirty="0" err="1" smtClean="0">
                <a:solidFill>
                  <a:srgbClr val="000000"/>
                </a:solidFill>
                <a:latin typeface="Times New Roman" panose="02020603050405020304" pitchFamily="18" charset="0"/>
              </a:rPr>
              <a:t>astynda</a:t>
            </a:r>
            <a:r>
              <a:rPr lang="en-US" sz="5400" dirty="0" smtClean="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ýük</a:t>
            </a:r>
            <a:r>
              <a:rPr lang="en-US" sz="5400" dirty="0">
                <a:solidFill>
                  <a:srgbClr val="000000"/>
                </a:solidFill>
                <a:latin typeface="Times New Roman" panose="02020603050405020304" pitchFamily="18" charset="0"/>
              </a:rPr>
              <a:t> </a:t>
            </a:r>
            <a:r>
              <a:rPr lang="tk-TM" sz="5400" dirty="0" smtClean="0">
                <a:solidFill>
                  <a:srgbClr val="000000"/>
                </a:solidFill>
                <a:latin typeface="Times New Roman" panose="02020603050405020304" pitchFamily="18" charset="0"/>
              </a:rPr>
              <a:t>   </a:t>
            </a:r>
            <a:br>
              <a:rPr lang="tk-TM" sz="5400" dirty="0" smtClean="0">
                <a:solidFill>
                  <a:srgbClr val="000000"/>
                </a:solidFill>
                <a:latin typeface="Times New Roman" panose="02020603050405020304" pitchFamily="18" charset="0"/>
              </a:rPr>
            </a:br>
            <a:r>
              <a:rPr lang="tk-TM" sz="5400" dirty="0">
                <a:solidFill>
                  <a:srgbClr val="000000"/>
                </a:solidFill>
                <a:latin typeface="Times New Roman" panose="02020603050405020304" pitchFamily="18" charset="0"/>
              </a:rPr>
              <a:t> </a:t>
            </a:r>
            <a:r>
              <a:rPr lang="tk-TM" sz="5400" dirty="0" smtClean="0">
                <a:solidFill>
                  <a:srgbClr val="000000"/>
                </a:solidFill>
                <a:latin typeface="Times New Roman" panose="02020603050405020304" pitchFamily="18" charset="0"/>
              </a:rPr>
              <a:t>      </a:t>
            </a:r>
            <a:r>
              <a:rPr lang="en-US" sz="5400" dirty="0" err="1" smtClean="0">
                <a:solidFill>
                  <a:srgbClr val="000000"/>
                </a:solidFill>
                <a:latin typeface="Times New Roman" panose="02020603050405020304" pitchFamily="18" charset="0"/>
              </a:rPr>
              <a:t>barabanynyň</a:t>
            </a:r>
            <a:r>
              <a:rPr lang="en-US" sz="5400" dirty="0" smtClean="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walyndaky</a:t>
            </a:r>
            <a:r>
              <a:rPr lang="en-US" sz="5400" dirty="0">
                <a:solidFill>
                  <a:srgbClr val="000000"/>
                </a:solidFill>
                <a:latin typeface="Times New Roman" panose="02020603050405020304" pitchFamily="18" charset="0"/>
              </a:rPr>
              <a:t> </a:t>
            </a:r>
            <a:r>
              <a:rPr lang="en-US" sz="5400" dirty="0" err="1" smtClean="0">
                <a:solidFill>
                  <a:srgbClr val="000000"/>
                </a:solidFill>
                <a:latin typeface="Times New Roman" panose="02020603050405020304" pitchFamily="18" charset="0"/>
              </a:rPr>
              <a:t>aýlaw</a:t>
            </a:r>
            <a:r>
              <a:rPr lang="tk-TM" sz="5400" dirty="0" smtClean="0">
                <a:solidFill>
                  <a:srgbClr val="000000"/>
                </a:solidFill>
                <a:latin typeface="Times New Roman" panose="02020603050405020304" pitchFamily="18" charset="0"/>
              </a:rPr>
              <a:t>  </a:t>
            </a:r>
            <a:br>
              <a:rPr lang="tk-TM" sz="5400" dirty="0" smtClean="0">
                <a:solidFill>
                  <a:srgbClr val="000000"/>
                </a:solidFill>
                <a:latin typeface="Times New Roman" panose="02020603050405020304" pitchFamily="18" charset="0"/>
              </a:rPr>
            </a:br>
            <a:r>
              <a:rPr lang="tk-TM" sz="5400" dirty="0">
                <a:solidFill>
                  <a:srgbClr val="000000"/>
                </a:solidFill>
                <a:latin typeface="Times New Roman" panose="02020603050405020304" pitchFamily="18" charset="0"/>
              </a:rPr>
              <a:t> </a:t>
            </a:r>
            <a:r>
              <a:rPr lang="tk-TM" sz="5400" dirty="0" smtClean="0">
                <a:solidFill>
                  <a:srgbClr val="000000"/>
                </a:solidFill>
                <a:latin typeface="Times New Roman" panose="02020603050405020304" pitchFamily="18" charset="0"/>
              </a:rPr>
              <a:t>      </a:t>
            </a:r>
            <a:r>
              <a:rPr lang="en-US" sz="5400" dirty="0" err="1" smtClean="0">
                <a:solidFill>
                  <a:srgbClr val="000000"/>
                </a:solidFill>
                <a:latin typeface="Times New Roman" panose="02020603050405020304" pitchFamily="18" charset="0"/>
              </a:rPr>
              <a:t>momenti</a:t>
            </a:r>
            <a:r>
              <a:rPr lang="en-US" sz="5400" dirty="0">
                <a:solidFill>
                  <a:srgbClr val="000000"/>
                </a:solidFill>
                <a:latin typeface="Times New Roman" panose="02020603050405020304" pitchFamily="18" charset="0"/>
              </a:rPr>
              <a:t>; </a:t>
            </a:r>
            <a:br>
              <a:rPr lang="en-US" sz="5400" dirty="0">
                <a:solidFill>
                  <a:srgbClr val="000000"/>
                </a:solidFill>
                <a:latin typeface="Times New Roman" panose="02020603050405020304" pitchFamily="18" charset="0"/>
              </a:rPr>
            </a:br>
            <a:r>
              <a:rPr lang="tk-TM" sz="5400" b="1" i="1" dirty="0" smtClean="0">
                <a:solidFill>
                  <a:srgbClr val="0070C0"/>
                </a:solidFill>
                <a:latin typeface="Times New Roman" panose="02020603050405020304" pitchFamily="18" charset="0"/>
              </a:rPr>
              <a:t>i </a:t>
            </a:r>
            <a:r>
              <a:rPr lang="tk-TM" sz="5400" b="1" i="1" dirty="0" smtClean="0">
                <a:latin typeface="Times New Roman" panose="02020603050405020304" pitchFamily="18" charset="0"/>
              </a:rPr>
              <a:t>we</a:t>
            </a:r>
            <a:r>
              <a:rPr lang="tk-TM" sz="5400" b="1" i="1" dirty="0" smtClean="0">
                <a:solidFill>
                  <a:srgbClr val="0070C0"/>
                </a:solidFill>
                <a:latin typeface="Times New Roman" panose="02020603050405020304" pitchFamily="18" charset="0"/>
              </a:rPr>
              <a:t> </a:t>
            </a:r>
            <a:r>
              <a:rPr lang="hy-AM" sz="5400" b="1" i="1" dirty="0" smtClean="0">
                <a:solidFill>
                  <a:srgbClr val="0070C0"/>
                </a:solidFill>
                <a:latin typeface="Times New Roman" panose="02020603050405020304" pitchFamily="18" charset="0"/>
              </a:rPr>
              <a:t>η</a:t>
            </a:r>
            <a:r>
              <a:rPr lang="en-US" sz="5400" dirty="0" smtClean="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transmissiýanyň</a:t>
            </a:r>
            <a:r>
              <a:rPr lang="en-US" sz="5400" dirty="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geçirijilik</a:t>
            </a:r>
            <a:r>
              <a:rPr lang="en-US" sz="5400" dirty="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sany</a:t>
            </a:r>
            <a:r>
              <a:rPr lang="en-US" sz="5400" dirty="0">
                <a:solidFill>
                  <a:srgbClr val="000000"/>
                </a:solidFill>
                <a:latin typeface="Times New Roman" panose="02020603050405020304" pitchFamily="18" charset="0"/>
              </a:rPr>
              <a:t> we </a:t>
            </a:r>
            <a:r>
              <a:rPr lang="tk-TM" sz="5400" dirty="0" smtClean="0">
                <a:solidFill>
                  <a:srgbClr val="000000"/>
                </a:solidFill>
                <a:latin typeface="Times New Roman" panose="02020603050405020304" pitchFamily="18" charset="0"/>
              </a:rPr>
              <a:t> </a:t>
            </a:r>
            <a:br>
              <a:rPr lang="tk-TM" sz="5400" dirty="0" smtClean="0">
                <a:solidFill>
                  <a:srgbClr val="000000"/>
                </a:solidFill>
                <a:latin typeface="Times New Roman" panose="02020603050405020304" pitchFamily="18" charset="0"/>
              </a:rPr>
            </a:br>
            <a:r>
              <a:rPr lang="tk-TM" sz="5400" dirty="0">
                <a:solidFill>
                  <a:srgbClr val="000000"/>
                </a:solidFill>
                <a:latin typeface="Times New Roman" panose="02020603050405020304" pitchFamily="18" charset="0"/>
              </a:rPr>
              <a:t> </a:t>
            </a:r>
            <a:r>
              <a:rPr lang="tk-TM" sz="5400" dirty="0" smtClean="0">
                <a:solidFill>
                  <a:srgbClr val="000000"/>
                </a:solidFill>
                <a:latin typeface="Times New Roman" panose="02020603050405020304" pitchFamily="18" charset="0"/>
              </a:rPr>
              <a:t>           </a:t>
            </a:r>
            <a:r>
              <a:rPr lang="en-US" sz="5400" dirty="0" err="1" smtClean="0">
                <a:solidFill>
                  <a:srgbClr val="000000"/>
                </a:solidFill>
                <a:latin typeface="Times New Roman" panose="02020603050405020304" pitchFamily="18" charset="0"/>
              </a:rPr>
              <a:t>peýdaly</a:t>
            </a:r>
            <a:r>
              <a:rPr lang="en-US" sz="5400" dirty="0" smtClean="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täsir</a:t>
            </a:r>
            <a:r>
              <a:rPr lang="en-US" sz="5400" dirty="0">
                <a:solidFill>
                  <a:srgbClr val="000000"/>
                </a:solidFill>
                <a:latin typeface="Times New Roman" panose="02020603050405020304" pitchFamily="18" charset="0"/>
              </a:rPr>
              <a:t> </a:t>
            </a:r>
            <a:r>
              <a:rPr lang="en-US" sz="5400" dirty="0" err="1">
                <a:solidFill>
                  <a:srgbClr val="000000"/>
                </a:solidFill>
                <a:latin typeface="Times New Roman" panose="02020603050405020304" pitchFamily="18" charset="0"/>
              </a:rPr>
              <a:t>koef-fisienti</a:t>
            </a:r>
            <a:r>
              <a:rPr lang="en-US" sz="5400" dirty="0">
                <a:solidFill>
                  <a:srgbClr val="000000"/>
                </a:solidFill>
                <a:latin typeface="Times New Roman" panose="02020603050405020304" pitchFamily="18" charset="0"/>
              </a:rPr>
              <a:t> (PTK).</a:t>
            </a:r>
            <a:endParaRPr lang="ru-RU" sz="5400" b="1" i="1" dirty="0">
              <a:solidFill>
                <a:srgbClr val="0070C0"/>
              </a:solidFill>
            </a:endParaRPr>
          </a:p>
        </p:txBody>
      </p:sp>
    </p:spTree>
    <p:extLst>
      <p:ext uri="{BB962C8B-B14F-4D97-AF65-F5344CB8AC3E}">
        <p14:creationId xmlns:p14="http://schemas.microsoft.com/office/powerpoint/2010/main" val="239432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a:bodyPr>
          <a:lstStyle/>
          <a:p>
            <a:r>
              <a:rPr lang="tk-TM" sz="4800" b="1" i="1" dirty="0" smtClean="0">
                <a:solidFill>
                  <a:srgbClr val="0070C0"/>
                </a:solidFill>
                <a:latin typeface="Times New Roman" panose="02020603050405020304" pitchFamily="18" charset="0"/>
                <a:cs typeface="Times New Roman" panose="02020603050405020304" pitchFamily="18" charset="0"/>
              </a:rPr>
              <a:t>M</a:t>
            </a:r>
            <a:r>
              <a:rPr lang="tk-TM" sz="3600" b="1" i="1" dirty="0" smtClean="0">
                <a:solidFill>
                  <a:srgbClr val="0070C0"/>
                </a:solidFill>
                <a:latin typeface="Times New Roman" panose="02020603050405020304" pitchFamily="18" charset="0"/>
                <a:cs typeface="Times New Roman" panose="02020603050405020304" pitchFamily="18" charset="0"/>
              </a:rPr>
              <a:t>ýük</a:t>
            </a:r>
            <a:r>
              <a:rPr lang="tk-TM" sz="4800" b="1" i="1" dirty="0" smtClean="0">
                <a:solidFill>
                  <a:srgbClr val="0070C0"/>
                </a:solidFill>
                <a:latin typeface="Times New Roman" panose="02020603050405020304" pitchFamily="18" charset="0"/>
                <a:cs typeface="Times New Roman" panose="02020603050405020304" pitchFamily="18" charset="0"/>
              </a:rPr>
              <a:t>=M</a:t>
            </a:r>
            <a:r>
              <a:rPr lang="tk-TM" sz="3600" b="1" i="1" dirty="0" smtClean="0">
                <a:solidFill>
                  <a:srgbClr val="0070C0"/>
                </a:solidFill>
                <a:latin typeface="Times New Roman" panose="02020603050405020304" pitchFamily="18" charset="0"/>
                <a:cs typeface="Times New Roman" panose="02020603050405020304" pitchFamily="18" charset="0"/>
              </a:rPr>
              <a:t>1</a:t>
            </a:r>
            <a:r>
              <a:rPr lang="tk-TM" sz="4800" b="1" i="1" dirty="0" smtClean="0">
                <a:solidFill>
                  <a:srgbClr val="0070C0"/>
                </a:solidFill>
                <a:latin typeface="Times New Roman" panose="02020603050405020304" pitchFamily="18" charset="0"/>
                <a:cs typeface="Times New Roman" panose="02020603050405020304" pitchFamily="18" charset="0"/>
              </a:rPr>
              <a:t>-M</a:t>
            </a:r>
            <a:r>
              <a:rPr lang="tk-TM" sz="3600" b="1" i="1" dirty="0" smtClean="0">
                <a:solidFill>
                  <a:srgbClr val="0070C0"/>
                </a:solidFill>
                <a:latin typeface="Times New Roman" panose="02020603050405020304" pitchFamily="18" charset="0"/>
                <a:cs typeface="Times New Roman" panose="02020603050405020304" pitchFamily="18" charset="0"/>
              </a:rPr>
              <a:t>2</a:t>
            </a:r>
            <a:r>
              <a:rPr lang="tk-TM" sz="4800" b="1" i="1" dirty="0" smtClean="0">
                <a:solidFill>
                  <a:srgbClr val="0070C0"/>
                </a:solidFill>
                <a:latin typeface="Times New Roman" panose="02020603050405020304" pitchFamily="18" charset="0"/>
                <a:cs typeface="Times New Roman" panose="02020603050405020304" pitchFamily="18" charset="0"/>
              </a:rPr>
              <a:t>=</a:t>
            </a:r>
            <a:r>
              <a:rPr lang="en-US" sz="4800" b="1" i="1" dirty="0" smtClean="0">
                <a:solidFill>
                  <a:srgbClr val="0070C0"/>
                </a:solidFill>
                <a:latin typeface="Times New Roman" panose="02020603050405020304" pitchFamily="18" charset="0"/>
                <a:cs typeface="Times New Roman" panose="02020603050405020304" pitchFamily="18" charset="0"/>
              </a:rPr>
              <a:t>Q ·</a:t>
            </a:r>
            <a:r>
              <a:rPr lang="en-US" sz="4800" b="1" i="1" dirty="0" err="1" smtClean="0">
                <a:solidFill>
                  <a:srgbClr val="0070C0"/>
                </a:solidFill>
                <a:latin typeface="Times New Roman" panose="02020603050405020304" pitchFamily="18" charset="0"/>
                <a:cs typeface="Times New Roman" panose="02020603050405020304" pitchFamily="18" charset="0"/>
              </a:rPr>
              <a:t>d</a:t>
            </a:r>
            <a:r>
              <a:rPr lang="en-US" sz="3600" b="1" i="1" dirty="0" err="1" smtClean="0">
                <a:solidFill>
                  <a:srgbClr val="0070C0"/>
                </a:solidFill>
                <a:latin typeface="Times New Roman" panose="02020603050405020304" pitchFamily="18" charset="0"/>
                <a:cs typeface="Times New Roman" panose="02020603050405020304" pitchFamily="18" charset="0"/>
              </a:rPr>
              <a:t>orta</a:t>
            </a:r>
            <a:r>
              <a:rPr lang="en-US" sz="4800" b="1" i="1" dirty="0" smtClean="0">
                <a:solidFill>
                  <a:srgbClr val="0070C0"/>
                </a:solidFill>
                <a:latin typeface="Times New Roman" panose="02020603050405020304" pitchFamily="18" charset="0"/>
                <a:cs typeface="Times New Roman" panose="02020603050405020304" pitchFamily="18" charset="0"/>
              </a:rPr>
              <a:t>/2 ·</a:t>
            </a:r>
            <a:r>
              <a:rPr lang="en-US" sz="4800" b="1" i="1" dirty="0" err="1" smtClean="0">
                <a:solidFill>
                  <a:srgbClr val="0070C0"/>
                </a:solidFill>
                <a:latin typeface="Times New Roman" panose="02020603050405020304" pitchFamily="18" charset="0"/>
                <a:cs typeface="Times New Roman" panose="02020603050405020304" pitchFamily="18" charset="0"/>
              </a:rPr>
              <a:t>tg</a:t>
            </a:r>
            <a:r>
              <a:rPr lang="en-US" sz="4800" b="1" i="1" dirty="0" smtClean="0">
                <a:solidFill>
                  <a:srgbClr val="0070C0"/>
                </a:solidFill>
                <a:latin typeface="Times New Roman" panose="02020603050405020304" pitchFamily="18" charset="0"/>
                <a:cs typeface="Times New Roman" panose="02020603050405020304" pitchFamily="18" charset="0"/>
              </a:rPr>
              <a:t>(</a:t>
            </a:r>
            <a:r>
              <a:rPr lang="el-GR" sz="4800" b="1" i="1" dirty="0" smtClean="0">
                <a:solidFill>
                  <a:srgbClr val="0070C0"/>
                </a:solidFill>
                <a:latin typeface="Times New Roman" panose="02020603050405020304" pitchFamily="18" charset="0"/>
                <a:cs typeface="Times New Roman" panose="02020603050405020304" pitchFamily="18" charset="0"/>
              </a:rPr>
              <a:t>α</a:t>
            </a:r>
            <a:r>
              <a:rPr lang="en-US" sz="4800" b="1" i="1" dirty="0" smtClean="0">
                <a:solidFill>
                  <a:srgbClr val="0070C0"/>
                </a:solidFill>
                <a:latin typeface="Times New Roman" panose="02020603050405020304" pitchFamily="18" charset="0"/>
                <a:cs typeface="Times New Roman" panose="02020603050405020304" pitchFamily="18" charset="0"/>
              </a:rPr>
              <a:t>+</a:t>
            </a:r>
            <a:r>
              <a:rPr lang="el-GR" sz="4800" b="1" i="1" dirty="0" smtClean="0">
                <a:solidFill>
                  <a:srgbClr val="0070C0"/>
                </a:solidFill>
                <a:latin typeface="Times New Roman" panose="02020603050405020304" pitchFamily="18" charset="0"/>
                <a:cs typeface="Times New Roman" panose="02020603050405020304" pitchFamily="18" charset="0"/>
              </a:rPr>
              <a:t>ρ</a:t>
            </a:r>
            <a:r>
              <a:rPr lang="en-US" sz="4800" b="1" i="1" dirty="0" smtClean="0">
                <a:solidFill>
                  <a:srgbClr val="0070C0"/>
                </a:solidFill>
                <a:latin typeface="Times New Roman" panose="02020603050405020304" pitchFamily="18" charset="0"/>
                <a:cs typeface="Times New Roman" panose="02020603050405020304" pitchFamily="18" charset="0"/>
              </a:rPr>
              <a:t>)+µQ ·</a:t>
            </a:r>
            <a:r>
              <a:rPr lang="en-US" sz="4800" b="1" i="1" dirty="0" err="1" smtClean="0">
                <a:solidFill>
                  <a:srgbClr val="0070C0"/>
                </a:solidFill>
                <a:latin typeface="Times New Roman" panose="02020603050405020304" pitchFamily="18" charset="0"/>
                <a:cs typeface="Times New Roman" panose="02020603050405020304" pitchFamily="18" charset="0"/>
              </a:rPr>
              <a:t>D</a:t>
            </a:r>
            <a:r>
              <a:rPr lang="en-US" sz="3600" b="1" i="1" dirty="0" err="1" smtClean="0">
                <a:solidFill>
                  <a:srgbClr val="0070C0"/>
                </a:solidFill>
                <a:latin typeface="Times New Roman" panose="02020603050405020304" pitchFamily="18" charset="0"/>
                <a:cs typeface="Times New Roman" panose="02020603050405020304" pitchFamily="18" charset="0"/>
              </a:rPr>
              <a:t>orta</a:t>
            </a:r>
            <a:r>
              <a:rPr lang="en-US" sz="4800" b="1" i="1" dirty="0" smtClean="0">
                <a:solidFill>
                  <a:srgbClr val="0070C0"/>
                </a:solidFill>
                <a:latin typeface="Times New Roman" panose="02020603050405020304" pitchFamily="18" charset="0"/>
                <a:cs typeface="Times New Roman" panose="02020603050405020304" pitchFamily="18" charset="0"/>
              </a:rPr>
              <a:t>/2 </a:t>
            </a:r>
            <a:r>
              <a:rPr lang="en-US" sz="4800" b="1" i="1" smtClean="0">
                <a:solidFill>
                  <a:srgbClr val="0070C0"/>
                </a:solidFill>
                <a:latin typeface="Times New Roman" panose="02020603050405020304" pitchFamily="18" charset="0"/>
                <a:cs typeface="Times New Roman" panose="02020603050405020304" pitchFamily="18" charset="0"/>
              </a:rPr>
              <a:t>·z</a:t>
            </a:r>
            <a:br>
              <a:rPr lang="en-US" sz="4800" b="1" i="1" smtClean="0">
                <a:solidFill>
                  <a:srgbClr val="0070C0"/>
                </a:solidFill>
                <a:latin typeface="Times New Roman" panose="02020603050405020304" pitchFamily="18" charset="0"/>
                <a:cs typeface="Times New Roman" panose="02020603050405020304" pitchFamily="18" charset="0"/>
              </a:rPr>
            </a:br>
            <a:r>
              <a:rPr lang="en-US" sz="4800" b="1" i="1" dirty="0" smtClean="0">
                <a:solidFill>
                  <a:srgbClr val="0070C0"/>
                </a:solidFill>
                <a:latin typeface="Times New Roman" panose="02020603050405020304" pitchFamily="18" charset="0"/>
                <a:cs typeface="Times New Roman" panose="02020603050405020304" pitchFamily="18" charset="0"/>
              </a:rPr>
              <a:t/>
            </a:r>
            <a:br>
              <a:rPr lang="en-US" sz="4800" b="1" i="1" dirty="0" smtClean="0">
                <a:solidFill>
                  <a:srgbClr val="0070C0"/>
                </a:solidFill>
                <a:latin typeface="Times New Roman" panose="02020603050405020304" pitchFamily="18" charset="0"/>
                <a:cs typeface="Times New Roman" panose="02020603050405020304" pitchFamily="18" charset="0"/>
              </a:rPr>
            </a:br>
            <a:r>
              <a:rPr lang="en-US" sz="4800" b="1" i="1" dirty="0" smtClean="0">
                <a:latin typeface="Times New Roman" panose="02020603050405020304" pitchFamily="18" charset="0"/>
                <a:cs typeface="Times New Roman" panose="02020603050405020304" pitchFamily="18" charset="0"/>
              </a:rPr>
              <a:t> </a:t>
            </a:r>
            <a:r>
              <a:rPr lang="en-US" sz="4800" b="1" i="1" dirty="0" err="1" smtClean="0">
                <a:solidFill>
                  <a:srgbClr val="0070C0"/>
                </a:solidFill>
                <a:latin typeface="Times New Roman" panose="02020603050405020304" pitchFamily="18" charset="0"/>
                <a:cs typeface="Times New Roman" panose="02020603050405020304" pitchFamily="18" charset="0"/>
              </a:rPr>
              <a:t>D</a:t>
            </a:r>
            <a:r>
              <a:rPr lang="en-US" sz="3600" b="1" i="1" dirty="0" err="1" smtClean="0">
                <a:solidFill>
                  <a:srgbClr val="0070C0"/>
                </a:solidFill>
                <a:latin typeface="Times New Roman" panose="02020603050405020304" pitchFamily="18" charset="0"/>
                <a:cs typeface="Times New Roman" panose="02020603050405020304" pitchFamily="18" charset="0"/>
              </a:rPr>
              <a:t>orta</a:t>
            </a:r>
            <a:r>
              <a:rPr lang="en-US" sz="4800" b="1" i="1" dirty="0" smtClean="0">
                <a:latin typeface="Times New Roman" panose="02020603050405020304" pitchFamily="18" charset="0"/>
                <a:cs typeface="Times New Roman" panose="02020603050405020304" pitchFamily="18" charset="0"/>
              </a:rPr>
              <a:t> </a:t>
            </a:r>
            <a:r>
              <a:rPr lang="en-US" dirty="0" smtClean="0">
                <a:solidFill>
                  <a:srgbClr val="000000"/>
                </a:solidFill>
                <a:latin typeface="Times New Roman" panose="02020603050405020304" pitchFamily="18" charset="0"/>
              </a:rPr>
              <a:t>we </a:t>
            </a:r>
            <a:r>
              <a:rPr lang="en-US" b="1" i="1" dirty="0" err="1" smtClean="0">
                <a:solidFill>
                  <a:srgbClr val="0070C0"/>
                </a:solidFill>
                <a:latin typeface="Times New Roman" panose="02020603050405020304" pitchFamily="18" charset="0"/>
              </a:rPr>
              <a:t>d</a:t>
            </a:r>
            <a:r>
              <a:rPr lang="en-US" sz="3600" b="1" i="1" dirty="0" err="1" smtClean="0">
                <a:solidFill>
                  <a:srgbClr val="0070C0"/>
                </a:solidFill>
                <a:latin typeface="Times New Roman" panose="02020603050405020304" pitchFamily="18" charset="0"/>
              </a:rPr>
              <a:t>orta</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diskiň</a:t>
            </a:r>
            <a:r>
              <a:rPr lang="en-US" dirty="0">
                <a:solidFill>
                  <a:srgbClr val="000000"/>
                </a:solidFill>
                <a:latin typeface="Times New Roman" panose="02020603050405020304" pitchFamily="18" charset="0"/>
              </a:rPr>
              <a:t> we </a:t>
            </a:r>
            <a:r>
              <a:rPr lang="en-US" dirty="0" err="1">
                <a:solidFill>
                  <a:srgbClr val="000000"/>
                </a:solidFill>
                <a:latin typeface="Times New Roman" panose="02020603050405020304" pitchFamily="18" charset="0"/>
              </a:rPr>
              <a:t>burumyň</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sürtülmesiniň</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t>
            </a:r>
            <a:br>
              <a:rPr lang="en-US" dirty="0" smtClean="0">
                <a:solidFill>
                  <a:srgbClr val="000000"/>
                </a:solidFill>
                <a:latin typeface="Times New Roman" panose="02020603050405020304" pitchFamily="18" charset="0"/>
              </a:rPr>
            </a:b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t>
            </a:r>
            <a:r>
              <a:rPr lang="en-US" dirty="0" err="1" smtClean="0">
                <a:solidFill>
                  <a:srgbClr val="000000"/>
                </a:solidFill>
                <a:latin typeface="Times New Roman" panose="02020603050405020304" pitchFamily="18" charset="0"/>
              </a:rPr>
              <a:t>ortaça</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diametri</a:t>
            </a:r>
            <a:r>
              <a:rPr lang="en-US" dirty="0">
                <a:solidFill>
                  <a:srgbClr val="000000"/>
                </a:solidFill>
                <a:latin typeface="Times New Roman" panose="02020603050405020304" pitchFamily="18" charset="0"/>
              </a:rPr>
              <a:t>; </a:t>
            </a:r>
            <a:br>
              <a:rPr lang="en-US" dirty="0">
                <a:solidFill>
                  <a:srgbClr val="000000"/>
                </a:solidFill>
                <a:latin typeface="Times New Roman" panose="02020603050405020304" pitchFamily="18" charset="0"/>
              </a:rPr>
            </a:br>
            <a:r>
              <a:rPr lang="el-GR" sz="4800" b="1" i="1" dirty="0" smtClean="0">
                <a:solidFill>
                  <a:srgbClr val="0070C0"/>
                </a:solidFill>
                <a:latin typeface="Times New Roman" panose="02020603050405020304" pitchFamily="18" charset="0"/>
                <a:cs typeface="Times New Roman" panose="02020603050405020304" pitchFamily="18" charset="0"/>
              </a:rPr>
              <a:t>α</a:t>
            </a:r>
            <a:r>
              <a:rPr lang="en-US" sz="4800" b="1" i="1" dirty="0" smtClean="0">
                <a:solidFill>
                  <a:srgbClr val="0070C0"/>
                </a:solidFill>
                <a:latin typeface="Times New Roman" panose="02020603050405020304" pitchFamily="18" charset="0"/>
                <a:cs typeface="Times New Roman" panose="02020603050405020304" pitchFamily="18" charset="0"/>
              </a:rPr>
              <a:t> </a:t>
            </a:r>
            <a:r>
              <a:rPr lang="en-US" sz="4800" b="1" i="1" dirty="0" smtClean="0">
                <a:latin typeface="Times New Roman" panose="02020603050405020304" pitchFamily="18" charset="0"/>
                <a:cs typeface="Times New Roman" panose="02020603050405020304" pitchFamily="18" charset="0"/>
              </a:rPr>
              <a:t>we</a:t>
            </a:r>
            <a:r>
              <a:rPr lang="en-US" sz="4800" b="1" i="1" dirty="0" smtClean="0">
                <a:solidFill>
                  <a:srgbClr val="0070C0"/>
                </a:solidFill>
                <a:latin typeface="Times New Roman" panose="02020603050405020304" pitchFamily="18" charset="0"/>
                <a:cs typeface="Times New Roman" panose="02020603050405020304" pitchFamily="18" charset="0"/>
              </a:rPr>
              <a:t> </a:t>
            </a:r>
            <a:r>
              <a:rPr lang="el-GR" sz="4800" b="1" i="1" dirty="0" smtClean="0">
                <a:solidFill>
                  <a:srgbClr val="0070C0"/>
                </a:solidFill>
                <a:latin typeface="Times New Roman" panose="02020603050405020304" pitchFamily="18" charset="0"/>
                <a:cs typeface="Times New Roman" panose="02020603050405020304" pitchFamily="18" charset="0"/>
              </a:rPr>
              <a:t>ρ</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burumyň</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sürtülme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burçy</a:t>
            </a:r>
            <a:r>
              <a:rPr lang="en-US" dirty="0">
                <a:solidFill>
                  <a:srgbClr val="000000"/>
                </a:solidFill>
                <a:latin typeface="Times New Roman" panose="02020603050405020304" pitchFamily="18" charset="0"/>
              </a:rPr>
              <a:t> we </a:t>
            </a:r>
            <a:r>
              <a:rPr lang="en-US" dirty="0" err="1">
                <a:solidFill>
                  <a:srgbClr val="000000"/>
                </a:solidFill>
                <a:latin typeface="Times New Roman" panose="02020603050405020304" pitchFamily="18" charset="0"/>
              </a:rPr>
              <a:t>göterme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burçy</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r>
            <a:br>
              <a:rPr lang="en-US" dirty="0" smtClean="0">
                <a:solidFill>
                  <a:srgbClr val="000000"/>
                </a:solidFill>
                <a:latin typeface="Times New Roman" panose="02020603050405020304" pitchFamily="18" charset="0"/>
              </a:rPr>
            </a:b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radianda</a:t>
            </a:r>
            <a:r>
              <a:rPr lang="en-US" dirty="0">
                <a:solidFill>
                  <a:srgbClr val="000000"/>
                </a:solidFill>
                <a:latin typeface="Times New Roman" panose="02020603050405020304" pitchFamily="18" charset="0"/>
              </a:rPr>
              <a:t>); </a:t>
            </a:r>
            <a:br>
              <a:rPr lang="en-US" dirty="0">
                <a:solidFill>
                  <a:srgbClr val="000000"/>
                </a:solidFill>
                <a:latin typeface="Times New Roman" panose="02020603050405020304" pitchFamily="18" charset="0"/>
              </a:rPr>
            </a:br>
            <a:r>
              <a:rPr lang="en-US" b="1" i="1" dirty="0" smtClean="0">
                <a:solidFill>
                  <a:srgbClr val="0070C0"/>
                </a:solidFill>
                <a:latin typeface="Times New Roman" panose="02020603050405020304" pitchFamily="18" charset="0"/>
              </a:rPr>
              <a:t>µ</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ildirgiçli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tigirçek</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bilen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friksion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nakladkalaryň</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r>
            <a:br>
              <a:rPr lang="en-US" dirty="0" smtClean="0">
                <a:solidFill>
                  <a:srgbClr val="000000"/>
                </a:solidFill>
                <a:latin typeface="Times New Roman" panose="02020603050405020304" pitchFamily="18" charset="0"/>
              </a:rPr>
            </a:b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   </a:t>
            </a:r>
            <a:r>
              <a:rPr lang="en-US" dirty="0" err="1" smtClean="0">
                <a:solidFill>
                  <a:srgbClr val="000000"/>
                </a:solidFill>
                <a:latin typeface="Times New Roman" panose="02020603050405020304" pitchFamily="18" charset="0"/>
              </a:rPr>
              <a:t>arasyndaky</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sürtülme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koeffisienti</a:t>
            </a:r>
            <a:r>
              <a:rPr lang="en-US" dirty="0">
                <a:solidFill>
                  <a:srgbClr val="000000"/>
                </a:solidFill>
                <a:latin typeface="Times New Roman" panose="02020603050405020304" pitchFamily="18" charset="0"/>
              </a:rPr>
              <a:t>; </a:t>
            </a:r>
            <a:br>
              <a:rPr lang="en-US" dirty="0">
                <a:solidFill>
                  <a:srgbClr val="000000"/>
                </a:solidFill>
                <a:latin typeface="Times New Roman" panose="02020603050405020304" pitchFamily="18" charset="0"/>
              </a:rPr>
            </a:br>
            <a:r>
              <a:rPr lang="en-US" sz="4800" b="1" i="1" dirty="0" smtClean="0">
                <a:solidFill>
                  <a:srgbClr val="0070C0"/>
                </a:solidFill>
                <a:latin typeface="Times New Roman" panose="02020603050405020304" pitchFamily="18" charset="0"/>
                <a:cs typeface="Times New Roman" panose="02020603050405020304" pitchFamily="18" charset="0"/>
              </a:rPr>
              <a:t>z</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sürtülýän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üstleriň</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sany</a:t>
            </a:r>
            <a:r>
              <a:rPr lang="en-US" dirty="0">
                <a:solidFill>
                  <a:srgbClr val="000000"/>
                </a:solidFill>
                <a:latin typeface="Times New Roman" panose="02020603050405020304" pitchFamily="18" charset="0"/>
              </a:rPr>
              <a:t>; </a:t>
            </a:r>
            <a:br>
              <a:rPr lang="en-US" dirty="0">
                <a:solidFill>
                  <a:srgbClr val="000000"/>
                </a:solidFill>
                <a:latin typeface="Times New Roman" panose="02020603050405020304" pitchFamily="18" charset="0"/>
              </a:rPr>
            </a:br>
            <a:r>
              <a:rPr lang="en-US" sz="4800" b="1" i="1" dirty="0">
                <a:solidFill>
                  <a:srgbClr val="0070C0"/>
                </a:solidFill>
                <a:latin typeface="Times New Roman" panose="02020603050405020304" pitchFamily="18" charset="0"/>
                <a:cs typeface="Times New Roman" panose="02020603050405020304" pitchFamily="18" charset="0"/>
              </a:rPr>
              <a:t>Q</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diskleri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gysýan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merkezi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täsir</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edýän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güýç</a:t>
            </a:r>
            <a:r>
              <a:rPr lang="en-US" dirty="0">
                <a:solidFill>
                  <a:srgbClr val="000000"/>
                </a:solidFill>
                <a:latin typeface="Times New Roman" panose="02020603050405020304" pitchFamily="18" charset="0"/>
              </a:rPr>
              <a:t>.</a:t>
            </a:r>
            <a:r>
              <a:rPr lang="en-US" sz="4800" dirty="0">
                <a:solidFill>
                  <a:srgbClr val="000000"/>
                </a:solidFill>
                <a:latin typeface="Times New Roman" panose="02020603050405020304" pitchFamily="18" charset="0"/>
              </a:rPr>
              <a:t> </a:t>
            </a:r>
            <a:endParaRPr lang="ru-RU" sz="4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307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937" y="365125"/>
            <a:ext cx="11614639" cy="4857506"/>
          </a:xfrm>
        </p:spPr>
        <p:txBody>
          <a:bodyPr>
            <a:normAutofit fontScale="90000"/>
          </a:bodyPr>
          <a:lstStyle/>
          <a:p>
            <a:r>
              <a:rPr lang="en-US" sz="6000" dirty="0" err="1">
                <a:solidFill>
                  <a:srgbClr val="000000"/>
                </a:solidFill>
                <a:latin typeface="Times New Roman" panose="02020603050405020304" pitchFamily="18" charset="0"/>
              </a:rPr>
              <a:t>Ildirgiç</a:t>
            </a:r>
            <a:r>
              <a:rPr lang="en-US" sz="6000" dirty="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ildirgiçli</a:t>
            </a:r>
            <a:r>
              <a:rPr lang="en-US" sz="6000" dirty="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tigirçegiň</a:t>
            </a:r>
            <a:r>
              <a:rPr lang="en-US" sz="6000" dirty="0">
                <a:solidFill>
                  <a:srgbClr val="000000"/>
                </a:solidFill>
                <a:latin typeface="Times New Roman" panose="02020603050405020304" pitchFamily="18" charset="0"/>
              </a:rPr>
              <a:t> </a:t>
            </a:r>
            <a:r>
              <a:rPr lang="en-US" sz="6000" dirty="0" err="1">
                <a:solidFill>
                  <a:srgbClr val="000000"/>
                </a:solidFill>
                <a:latin typeface="Times New Roman" panose="02020603050405020304" pitchFamily="18" charset="0"/>
              </a:rPr>
              <a:t>dişine</a:t>
            </a:r>
            <a:r>
              <a:rPr lang="en-US" sz="6000" dirty="0">
                <a:solidFill>
                  <a:srgbClr val="000000"/>
                </a:solidFill>
                <a:latin typeface="Times New Roman" panose="02020603050405020304" pitchFamily="18" charset="0"/>
              </a:rPr>
              <a:t> </a:t>
            </a:r>
            <a:r>
              <a:rPr lang="en-US" sz="6000" dirty="0" err="1" smtClean="0">
                <a:solidFill>
                  <a:srgbClr val="000000"/>
                </a:solidFill>
                <a:latin typeface="Times New Roman" panose="02020603050405020304" pitchFamily="18" charset="0"/>
              </a:rPr>
              <a:t>daýanmagynda</a:t>
            </a:r>
            <a:r>
              <a:rPr lang="en-US" sz="6000" dirty="0" smtClean="0">
                <a:solidFill>
                  <a:srgbClr val="000000"/>
                </a:solidFill>
                <a:latin typeface="Times New Roman" panose="02020603050405020304" pitchFamily="18" charset="0"/>
              </a:rPr>
              <a:t> </a:t>
            </a:r>
            <a:r>
              <a:rPr lang="en-US" sz="6000" dirty="0" err="1" smtClean="0">
                <a:solidFill>
                  <a:srgbClr val="000000"/>
                </a:solidFill>
                <a:latin typeface="Times New Roman" panose="02020603050405020304" pitchFamily="18" charset="0"/>
              </a:rPr>
              <a:t>güýjenm</a:t>
            </a:r>
            <a:r>
              <a:rPr lang="tk-TM" sz="6000" dirty="0" smtClean="0">
                <a:solidFill>
                  <a:srgbClr val="000000"/>
                </a:solidFill>
                <a:latin typeface="Times New Roman" panose="02020603050405020304" pitchFamily="18" charset="0"/>
              </a:rPr>
              <a:t>e:</a:t>
            </a:r>
            <a:br>
              <a:rPr lang="tk-TM" sz="6000" dirty="0" smtClean="0">
                <a:solidFill>
                  <a:srgbClr val="000000"/>
                </a:solidFill>
                <a:latin typeface="Times New Roman" panose="02020603050405020304" pitchFamily="18" charset="0"/>
              </a:rPr>
            </a:br>
            <a:r>
              <a:rPr lang="tk-TM" sz="6000" dirty="0" smtClean="0">
                <a:solidFill>
                  <a:srgbClr val="000000"/>
                </a:solidFill>
                <a:latin typeface="Times New Roman" panose="02020603050405020304" pitchFamily="18" charset="0"/>
              </a:rPr>
              <a:t/>
            </a:r>
            <a:br>
              <a:rPr lang="tk-TM" sz="6000" dirty="0" smtClean="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t>
            </a:r>
            <a:r>
              <a:rPr lang="tk-TM" sz="6000" b="1" i="1" dirty="0" smtClean="0">
                <a:solidFill>
                  <a:srgbClr val="0070C0"/>
                </a:solidFill>
                <a:latin typeface="Times New Roman" panose="02020603050405020304" pitchFamily="18" charset="0"/>
              </a:rPr>
              <a:t>P= M/R</a:t>
            </a:r>
            <a:br>
              <a:rPr lang="tk-TM" sz="6000" b="1" i="1" dirty="0" smtClean="0">
                <a:solidFill>
                  <a:srgbClr val="0070C0"/>
                </a:solidFill>
                <a:latin typeface="Times New Roman" panose="02020603050405020304" pitchFamily="18" charset="0"/>
              </a:rPr>
            </a:br>
            <a:r>
              <a:rPr lang="en-US" sz="5300" b="1" i="1" u="none" strike="noStrike" baseline="0" dirty="0" smtClean="0">
                <a:solidFill>
                  <a:srgbClr val="0070C0"/>
                </a:solidFill>
                <a:latin typeface="Times New Roman" panose="02020603050405020304" pitchFamily="18" charset="0"/>
              </a:rPr>
              <a:t>M</a:t>
            </a:r>
            <a:r>
              <a:rPr lang="en-US" sz="5300" b="1" i="1" u="none" strike="noStrike" baseline="0" dirty="0" smtClean="0">
                <a:solidFill>
                  <a:srgbClr val="000000"/>
                </a:solidFill>
                <a:latin typeface="Times New Roman" panose="02020603050405020304" pitchFamily="18" charset="0"/>
              </a:rPr>
              <a:t> </a:t>
            </a:r>
            <a:r>
              <a:rPr lang="en-US" sz="5300" b="0" i="0" u="none" strike="noStrike" baseline="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ildirgiçli</a:t>
            </a:r>
            <a:r>
              <a:rPr lang="en-US" sz="5300" b="0" i="0" u="none" strike="noStrike" baseline="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tigirçegiň</a:t>
            </a:r>
            <a:r>
              <a:rPr lang="en-US" sz="5300" b="0" i="0" u="none" strike="noStrike" baseline="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walyndaky</a:t>
            </a:r>
            <a:r>
              <a:rPr lang="en-US" sz="5300" b="0" i="0" u="none" strike="noStrike" baseline="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aýlaw</a:t>
            </a:r>
            <a:r>
              <a:rPr lang="en-US" sz="5300" b="0" i="0" u="none" strike="noStrike" baseline="0" dirty="0" smtClean="0">
                <a:solidFill>
                  <a:srgbClr val="000000"/>
                </a:solidFill>
                <a:latin typeface="Times New Roman" panose="02020603050405020304" pitchFamily="18" charset="0"/>
              </a:rPr>
              <a:t> </a:t>
            </a:r>
            <a:r>
              <a:rPr lang="tk-TM" sz="5300" b="0" i="0" u="none" strike="noStrike" baseline="0" dirty="0" smtClean="0">
                <a:solidFill>
                  <a:srgbClr val="000000"/>
                </a:solidFill>
                <a:latin typeface="Times New Roman" panose="02020603050405020304" pitchFamily="18" charset="0"/>
              </a:rPr>
              <a:t> </a:t>
            </a:r>
            <a:br>
              <a:rPr lang="tk-TM" sz="5300" b="0" i="0" u="none" strike="noStrike" baseline="0" dirty="0" smtClean="0">
                <a:solidFill>
                  <a:srgbClr val="000000"/>
                </a:solidFill>
                <a:latin typeface="Times New Roman" panose="02020603050405020304" pitchFamily="18" charset="0"/>
              </a:rPr>
            </a:br>
            <a:r>
              <a:rPr lang="tk-TM" sz="5300" dirty="0">
                <a:solidFill>
                  <a:srgbClr val="000000"/>
                </a:solidFill>
                <a:latin typeface="Times New Roman" panose="02020603050405020304" pitchFamily="18" charset="0"/>
              </a:rPr>
              <a:t> </a:t>
            </a:r>
            <a:r>
              <a:rPr lang="tk-TM" sz="530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momenti</a:t>
            </a:r>
            <a:r>
              <a:rPr lang="en-US" sz="5300" b="0" i="0" u="none" strike="noStrike" baseline="0" dirty="0" smtClean="0">
                <a:solidFill>
                  <a:srgbClr val="000000"/>
                </a:solidFill>
                <a:latin typeface="Times New Roman" panose="02020603050405020304" pitchFamily="18" charset="0"/>
              </a:rPr>
              <a:t>; </a:t>
            </a:r>
            <a:br>
              <a:rPr lang="en-US" sz="5300" b="0" i="0" u="none" strike="noStrike" baseline="0" dirty="0" smtClean="0">
                <a:solidFill>
                  <a:srgbClr val="000000"/>
                </a:solidFill>
                <a:latin typeface="Times New Roman" panose="02020603050405020304" pitchFamily="18" charset="0"/>
              </a:rPr>
            </a:br>
            <a:r>
              <a:rPr lang="en-US" sz="5300" b="1" i="1" u="none" strike="noStrike" baseline="0" dirty="0" smtClean="0">
                <a:solidFill>
                  <a:srgbClr val="0070C0"/>
                </a:solidFill>
                <a:latin typeface="Times New Roman" panose="02020603050405020304" pitchFamily="18" charset="0"/>
              </a:rPr>
              <a:t>R</a:t>
            </a:r>
            <a:r>
              <a:rPr lang="en-US" sz="5300" b="1" i="1" u="none" strike="noStrike" baseline="0" dirty="0" smtClean="0">
                <a:solidFill>
                  <a:srgbClr val="000000"/>
                </a:solidFill>
                <a:latin typeface="Times New Roman" panose="02020603050405020304" pitchFamily="18" charset="0"/>
              </a:rPr>
              <a:t> </a:t>
            </a:r>
            <a:r>
              <a:rPr lang="en-US" sz="5300" b="0" i="0" u="none" strike="noStrike" baseline="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ildirgiçli</a:t>
            </a:r>
            <a:r>
              <a:rPr lang="en-US" sz="5300" b="0" i="0" u="none" strike="noStrike" baseline="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tigirçegiň</a:t>
            </a:r>
            <a:r>
              <a:rPr lang="en-US" sz="5300" b="0" i="0" u="none" strike="noStrike" baseline="0" dirty="0" smtClean="0">
                <a:solidFill>
                  <a:srgbClr val="000000"/>
                </a:solidFill>
                <a:latin typeface="Times New Roman" panose="02020603050405020304" pitchFamily="18" charset="0"/>
              </a:rPr>
              <a:t> </a:t>
            </a:r>
            <a:r>
              <a:rPr lang="en-US" sz="5300" b="0" i="0" u="none" strike="noStrike" baseline="0" dirty="0" err="1" smtClean="0">
                <a:solidFill>
                  <a:srgbClr val="000000"/>
                </a:solidFill>
                <a:latin typeface="Times New Roman" panose="02020603050405020304" pitchFamily="18" charset="0"/>
              </a:rPr>
              <a:t>radiusy</a:t>
            </a:r>
            <a:r>
              <a:rPr lang="en-US" sz="5300" b="0" i="0" u="none" strike="noStrike" baseline="0" dirty="0" smtClean="0">
                <a:solidFill>
                  <a:srgbClr val="000000"/>
                </a:solidFill>
                <a:latin typeface="Times New Roman" panose="02020603050405020304" pitchFamily="18" charset="0"/>
              </a:rPr>
              <a:t> </a:t>
            </a:r>
            <a:endParaRPr lang="ru-RU" sz="5300" b="1" i="1" dirty="0">
              <a:solidFill>
                <a:srgbClr val="0070C0"/>
              </a:solidFill>
            </a:endParaRPr>
          </a:p>
        </p:txBody>
      </p:sp>
      <p:sp>
        <p:nvSpPr>
          <p:cNvPr id="3" name="Объект 2"/>
          <p:cNvSpPr>
            <a:spLocks noGrp="1"/>
          </p:cNvSpPr>
          <p:nvPr>
            <p:ph idx="1"/>
          </p:nvPr>
        </p:nvSpPr>
        <p:spPr>
          <a:xfrm>
            <a:off x="838200" y="5319346"/>
            <a:ext cx="10515600" cy="857616"/>
          </a:xfrm>
        </p:spPr>
        <p:txBody>
          <a:bodyPr/>
          <a:lstStyle/>
          <a:p>
            <a:pPr marL="0" indent="0">
              <a:buNone/>
            </a:pPr>
            <a:endParaRPr lang="ru-RU" dirty="0"/>
          </a:p>
        </p:txBody>
      </p:sp>
    </p:spTree>
    <p:extLst>
      <p:ext uri="{BB962C8B-B14F-4D97-AF65-F5344CB8AC3E}">
        <p14:creationId xmlns:p14="http://schemas.microsoft.com/office/powerpoint/2010/main" val="2281178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solidFill>
                  <a:srgbClr val="000000"/>
                </a:solidFill>
                <a:latin typeface="Times New Roman" panose="02020603050405020304" pitchFamily="18" charset="0"/>
              </a:rPr>
              <a:t>Surat.15. </a:t>
            </a:r>
            <a:r>
              <a:rPr lang="en-US" b="1" dirty="0" err="1">
                <a:solidFill>
                  <a:srgbClr val="000000"/>
                </a:solidFill>
                <a:latin typeface="Times New Roman" panose="02020603050405020304" pitchFamily="18" charset="0"/>
              </a:rPr>
              <a:t>Ildirgiç</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tigirçekli</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saklaýjylar</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
            </a:r>
            <a:br>
              <a:rPr lang="en-US" b="1" dirty="0">
                <a:solidFill>
                  <a:srgbClr val="000000"/>
                </a:solidFill>
                <a:latin typeface="Times New Roman" panose="02020603050405020304" pitchFamily="18" charset="0"/>
              </a:rPr>
            </a:b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a- </a:t>
            </a:r>
            <a:r>
              <a:rPr lang="en-US" b="1" dirty="0" err="1" smtClean="0">
                <a:solidFill>
                  <a:srgbClr val="000000"/>
                </a:solidFill>
                <a:latin typeface="Times New Roman" panose="02020603050405020304" pitchFamily="18" charset="0"/>
              </a:rPr>
              <a:t>shemasy</a:t>
            </a:r>
            <a:r>
              <a:rPr lang="tk-TM" b="1" dirty="0" smtClean="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b- </a:t>
            </a:r>
            <a:r>
              <a:rPr lang="en-US" b="1" dirty="0" err="1" smtClean="0">
                <a:solidFill>
                  <a:srgbClr val="000000"/>
                </a:solidFill>
                <a:latin typeface="Times New Roman" panose="02020603050405020304" pitchFamily="18" charset="0"/>
              </a:rPr>
              <a:t>hasaplamasy</a:t>
            </a:r>
            <a:r>
              <a:rPr lang="en-US" b="1" dirty="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a:blip r:embed="rId2"/>
          <a:stretch>
            <a:fillRect/>
          </a:stretch>
        </p:blipFill>
        <p:spPr>
          <a:xfrm>
            <a:off x="650632" y="1986827"/>
            <a:ext cx="3613637" cy="4028934"/>
          </a:xfrm>
          <a:prstGeom prst="rect">
            <a:avLst/>
          </a:prstGeom>
        </p:spPr>
      </p:pic>
      <p:pic>
        <p:nvPicPr>
          <p:cNvPr id="5" name="Рисунок 4"/>
          <p:cNvPicPr>
            <a:picLocks noChangeAspect="1"/>
          </p:cNvPicPr>
          <p:nvPr/>
        </p:nvPicPr>
        <p:blipFill>
          <a:blip r:embed="rId3"/>
          <a:stretch>
            <a:fillRect/>
          </a:stretch>
        </p:blipFill>
        <p:spPr>
          <a:xfrm>
            <a:off x="4826977" y="1600199"/>
            <a:ext cx="7007470" cy="4994031"/>
          </a:xfrm>
          <a:prstGeom prst="rect">
            <a:avLst/>
          </a:prstGeom>
        </p:spPr>
      </p:pic>
    </p:spTree>
    <p:extLst>
      <p:ext uri="{BB962C8B-B14F-4D97-AF65-F5344CB8AC3E}">
        <p14:creationId xmlns:p14="http://schemas.microsoft.com/office/powerpoint/2010/main" val="782220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87924"/>
            <a:ext cx="10515600" cy="677008"/>
          </a:xfrm>
        </p:spPr>
        <p:txBody>
          <a:bodyPr>
            <a:normAutofit fontScale="90000"/>
          </a:bodyPr>
          <a:lstStyle/>
          <a:p>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Surat</a:t>
            </a: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16</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Rolikli</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saklaýjylar</a:t>
            </a:r>
            <a:r>
              <a:rPr lang="en-US" b="1" dirty="0">
                <a:solidFill>
                  <a:srgbClr val="000000"/>
                </a:solidFill>
                <a:latin typeface="Times New Roman" panose="02020603050405020304" pitchFamily="18" charset="0"/>
              </a:rPr>
              <a:t> </a:t>
            </a:r>
            <a:endParaRPr lang="ru-RU" dirty="0"/>
          </a:p>
        </p:txBody>
      </p:sp>
      <p:pic>
        <p:nvPicPr>
          <p:cNvPr id="4" name="Объект 3"/>
          <p:cNvPicPr>
            <a:picLocks noGrp="1" noChangeAspect="1"/>
          </p:cNvPicPr>
          <p:nvPr>
            <p:ph idx="1"/>
          </p:nvPr>
        </p:nvPicPr>
        <p:blipFill>
          <a:blip r:embed="rId2"/>
          <a:stretch>
            <a:fillRect/>
          </a:stretch>
        </p:blipFill>
        <p:spPr>
          <a:xfrm>
            <a:off x="3182816" y="764932"/>
            <a:ext cx="5372100" cy="6093068"/>
          </a:xfrm>
          <a:prstGeom prst="rect">
            <a:avLst/>
          </a:prstGeom>
        </p:spPr>
      </p:pic>
    </p:spTree>
    <p:extLst>
      <p:ext uri="{BB962C8B-B14F-4D97-AF65-F5344CB8AC3E}">
        <p14:creationId xmlns:p14="http://schemas.microsoft.com/office/powerpoint/2010/main" val="1357025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131" y="365125"/>
            <a:ext cx="11931161" cy="5622437"/>
          </a:xfrm>
        </p:spPr>
        <p:txBody>
          <a:bodyPr>
            <a:noAutofit/>
          </a:bodyPr>
          <a:lstStyle/>
          <a:p>
            <a:r>
              <a:rPr lang="en-US" sz="5400" b="1" dirty="0" err="1">
                <a:solidFill>
                  <a:srgbClr val="000000"/>
                </a:solidFill>
                <a:latin typeface="Times New Roman" panose="02020603050405020304" pitchFamily="18" charset="0"/>
              </a:rPr>
              <a:t>Roliklere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goýulýan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güýç</a:t>
            </a:r>
            <a:r>
              <a:rPr lang="en-US" sz="5400" b="1" dirty="0" smtClean="0">
                <a:solidFill>
                  <a:srgbClr val="000000"/>
                </a:solidFill>
                <a:latin typeface="Times New Roman" panose="02020603050405020304" pitchFamily="18" charset="0"/>
              </a:rPr>
              <a:t>:</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smtClean="0">
                <a:solidFill>
                  <a:srgbClr val="000000"/>
                </a:solidFill>
                <a:latin typeface="Times New Roman" panose="02020603050405020304" pitchFamily="18" charset="0"/>
              </a:rPr>
              <a:t>        </a:t>
            </a:r>
            <a:r>
              <a:rPr lang="tk-TM" sz="5400" b="1" i="1" dirty="0" smtClean="0">
                <a:solidFill>
                  <a:srgbClr val="0070C0"/>
                </a:solidFill>
                <a:latin typeface="Times New Roman" panose="02020603050405020304" pitchFamily="18" charset="0"/>
              </a:rPr>
              <a:t>N= 2M/µzD,</a:t>
            </a:r>
            <a:r>
              <a:rPr lang="tk-TM" sz="5400" b="1" i="1" dirty="0" smtClean="0">
                <a:solidFill>
                  <a:srgbClr val="000000"/>
                </a:solidFill>
                <a:latin typeface="Times New Roman" panose="02020603050405020304" pitchFamily="18" charset="0"/>
              </a:rPr>
              <a:t>  </a:t>
            </a:r>
            <a:r>
              <a:rPr lang="tk-TM" sz="5400" b="1" i="1" dirty="0" smtClean="0">
                <a:solidFill>
                  <a:srgbClr val="FF0000"/>
                </a:solidFill>
                <a:latin typeface="Times New Roman" panose="02020603050405020304" pitchFamily="18" charset="0"/>
              </a:rPr>
              <a:t>N(kg)</a:t>
            </a:r>
            <a:br>
              <a:rPr lang="tk-TM" sz="5400" b="1" i="1" dirty="0" smtClean="0">
                <a:solidFill>
                  <a:srgbClr val="FF0000"/>
                </a:solidFill>
                <a:latin typeface="Times New Roman" panose="02020603050405020304" pitchFamily="18" charset="0"/>
              </a:rPr>
            </a:br>
            <a:r>
              <a:rPr lang="tk-TM" sz="5400" b="1" i="1" dirty="0" smtClean="0">
                <a:solidFill>
                  <a:srgbClr val="FF0000"/>
                </a:solidFill>
                <a:latin typeface="Times New Roman" panose="02020603050405020304" pitchFamily="18" charset="0"/>
              </a:rPr>
              <a:t/>
            </a:r>
            <a:br>
              <a:rPr lang="tk-TM" sz="5400" b="1" i="1" dirty="0" smtClean="0">
                <a:solidFill>
                  <a:srgbClr val="FF0000"/>
                </a:solidFill>
                <a:latin typeface="Times New Roman" panose="02020603050405020304" pitchFamily="18" charset="0"/>
              </a:rPr>
            </a:br>
            <a:r>
              <a:rPr lang="en-US" sz="5400" b="1" i="1" u="none" strike="noStrike" baseline="0" dirty="0" smtClean="0">
                <a:solidFill>
                  <a:srgbClr val="0070C0"/>
                </a:solidFill>
                <a:latin typeface="Times New Roman" panose="02020603050405020304" pitchFamily="18" charset="0"/>
              </a:rPr>
              <a:t>M</a:t>
            </a:r>
            <a:r>
              <a:rPr lang="en-US" sz="5400" b="1" i="1" u="none" strike="noStrike" baseline="0" dirty="0" smtClean="0">
                <a:solidFill>
                  <a:srgbClr val="000000"/>
                </a:solidFill>
                <a:latin typeface="Times New Roman" panose="02020603050405020304" pitchFamily="18" charset="0"/>
              </a:rPr>
              <a:t> </a:t>
            </a:r>
            <a:r>
              <a:rPr lang="en-US" sz="5400" b="0" i="0" u="none" strike="noStrike" baseline="0" dirty="0" smtClean="0">
                <a:solidFill>
                  <a:srgbClr val="000000"/>
                </a:solidFill>
                <a:latin typeface="Times New Roman" panose="02020603050405020304" pitchFamily="18" charset="0"/>
              </a:rPr>
              <a:t>– </a:t>
            </a:r>
            <a:r>
              <a:rPr lang="en-US" sz="5400" b="0" i="0" u="none" strike="noStrike" baseline="0" dirty="0" err="1" smtClean="0">
                <a:solidFill>
                  <a:srgbClr val="000000"/>
                </a:solidFill>
                <a:latin typeface="Times New Roman" panose="02020603050405020304" pitchFamily="18" charset="0"/>
              </a:rPr>
              <a:t>aýlaw</a:t>
            </a:r>
            <a:r>
              <a:rPr lang="en-US" sz="5400" b="0" i="0" u="none" strike="noStrike" baseline="0" dirty="0" smtClean="0">
                <a:solidFill>
                  <a:srgbClr val="000000"/>
                </a:solidFill>
                <a:latin typeface="Times New Roman" panose="02020603050405020304" pitchFamily="18" charset="0"/>
              </a:rPr>
              <a:t> </a:t>
            </a:r>
            <a:r>
              <a:rPr lang="en-US" sz="5400" b="0" i="0" u="none" strike="noStrike" baseline="0" dirty="0" err="1" smtClean="0">
                <a:solidFill>
                  <a:srgbClr val="000000"/>
                </a:solidFill>
                <a:latin typeface="Times New Roman" panose="02020603050405020304" pitchFamily="18" charset="0"/>
              </a:rPr>
              <a:t>momenti</a:t>
            </a:r>
            <a:r>
              <a:rPr lang="en-US" sz="5400" b="0" i="0" u="none" strike="noStrike" baseline="0" dirty="0" smtClean="0">
                <a:solidFill>
                  <a:srgbClr val="000000"/>
                </a:solidFill>
                <a:latin typeface="Times New Roman" panose="02020603050405020304" pitchFamily="18" charset="0"/>
              </a:rPr>
              <a:t>; </a:t>
            </a:r>
            <a:br>
              <a:rPr lang="en-US" sz="5400" b="0" i="0" u="none" strike="noStrike" baseline="0" dirty="0" smtClean="0">
                <a:solidFill>
                  <a:srgbClr val="000000"/>
                </a:solidFill>
                <a:latin typeface="Times New Roman" panose="02020603050405020304" pitchFamily="18" charset="0"/>
              </a:rPr>
            </a:br>
            <a:r>
              <a:rPr lang="en-US" sz="5400" b="1" i="1" u="none" strike="noStrike" baseline="0" dirty="0" smtClean="0">
                <a:solidFill>
                  <a:srgbClr val="0070C0"/>
                </a:solidFill>
                <a:latin typeface="Times New Roman" panose="02020603050405020304" pitchFamily="18" charset="0"/>
              </a:rPr>
              <a:t>D</a:t>
            </a:r>
            <a:r>
              <a:rPr lang="en-US" sz="5400" b="1" i="1" u="none" strike="noStrike" baseline="0" dirty="0" smtClean="0">
                <a:solidFill>
                  <a:srgbClr val="000000"/>
                </a:solidFill>
                <a:latin typeface="Times New Roman" panose="02020603050405020304" pitchFamily="18" charset="0"/>
              </a:rPr>
              <a:t> </a:t>
            </a:r>
            <a:r>
              <a:rPr lang="en-US" sz="5400" b="0" i="0" u="none" strike="noStrike" baseline="0" dirty="0" smtClean="0">
                <a:solidFill>
                  <a:srgbClr val="000000"/>
                </a:solidFill>
                <a:latin typeface="Times New Roman" panose="02020603050405020304" pitchFamily="18" charset="0"/>
              </a:rPr>
              <a:t>– </a:t>
            </a:r>
            <a:r>
              <a:rPr lang="en-US" sz="5400" b="0" i="0" u="none" strike="noStrike" baseline="0" dirty="0" err="1" smtClean="0">
                <a:solidFill>
                  <a:srgbClr val="000000"/>
                </a:solidFill>
                <a:latin typeface="Times New Roman" panose="02020603050405020304" pitchFamily="18" charset="0"/>
              </a:rPr>
              <a:t>oboýmanyň</a:t>
            </a:r>
            <a:r>
              <a:rPr lang="en-US" sz="5400" b="0" i="0" u="none" strike="noStrike" baseline="0" dirty="0" smtClean="0">
                <a:solidFill>
                  <a:srgbClr val="000000"/>
                </a:solidFill>
                <a:latin typeface="Times New Roman" panose="02020603050405020304" pitchFamily="18" charset="0"/>
              </a:rPr>
              <a:t> </a:t>
            </a:r>
            <a:r>
              <a:rPr lang="en-US" sz="5400" b="0" i="0" u="none" strike="noStrike" baseline="0" dirty="0" err="1" smtClean="0">
                <a:solidFill>
                  <a:srgbClr val="000000"/>
                </a:solidFill>
                <a:latin typeface="Times New Roman" panose="02020603050405020304" pitchFamily="18" charset="0"/>
              </a:rPr>
              <a:t>diametri</a:t>
            </a:r>
            <a:r>
              <a:rPr lang="en-US" sz="5400" b="0" i="0" u="none" strike="noStrike" baseline="0" dirty="0" smtClean="0">
                <a:solidFill>
                  <a:srgbClr val="000000"/>
                </a:solidFill>
                <a:latin typeface="Times New Roman" panose="02020603050405020304" pitchFamily="18" charset="0"/>
              </a:rPr>
              <a:t>; </a:t>
            </a:r>
            <a:br>
              <a:rPr lang="en-US" sz="5400" b="0" i="0" u="none" strike="noStrike" baseline="0" dirty="0" smtClean="0">
                <a:solidFill>
                  <a:srgbClr val="000000"/>
                </a:solidFill>
                <a:latin typeface="Times New Roman" panose="02020603050405020304" pitchFamily="18" charset="0"/>
              </a:rPr>
            </a:br>
            <a:r>
              <a:rPr lang="tk-TM" sz="5400" b="1" i="1" dirty="0" smtClean="0">
                <a:solidFill>
                  <a:srgbClr val="0070C0"/>
                </a:solidFill>
                <a:latin typeface="Times New Roman" panose="02020603050405020304" pitchFamily="18" charset="0"/>
              </a:rPr>
              <a:t>z</a:t>
            </a:r>
            <a:r>
              <a:rPr lang="pl-PL" sz="5400" b="1" i="0" u="none" strike="noStrike" baseline="0" dirty="0" smtClean="0">
                <a:solidFill>
                  <a:srgbClr val="000000"/>
                </a:solidFill>
                <a:latin typeface="Times New Roman" panose="02020603050405020304" pitchFamily="18" charset="0"/>
              </a:rPr>
              <a:t> </a:t>
            </a:r>
            <a:r>
              <a:rPr lang="pl-PL" sz="5400" b="0" i="0" u="none" strike="noStrike" baseline="0" dirty="0" smtClean="0">
                <a:solidFill>
                  <a:srgbClr val="000000"/>
                </a:solidFill>
                <a:latin typeface="Times New Roman" panose="02020603050405020304" pitchFamily="18" charset="0"/>
              </a:rPr>
              <a:t>– rolikleriň sany, </a:t>
            </a:r>
            <a:r>
              <a:rPr lang="pl-PL" sz="5400" b="1" i="1" u="none" strike="noStrike" baseline="0" dirty="0" smtClean="0">
                <a:solidFill>
                  <a:srgbClr val="0070C0"/>
                </a:solidFill>
                <a:latin typeface="Times New Roman" panose="02020603050405020304" pitchFamily="18" charset="0"/>
              </a:rPr>
              <a:t>z</a:t>
            </a:r>
            <a:r>
              <a:rPr lang="pl-PL" sz="5400" b="1" i="0" u="none" strike="noStrike" baseline="0" dirty="0" smtClean="0">
                <a:solidFill>
                  <a:srgbClr val="0070C0"/>
                </a:solidFill>
                <a:latin typeface="Times New Roman" panose="02020603050405020304" pitchFamily="18" charset="0"/>
              </a:rPr>
              <a:t> = 4÷6</a:t>
            </a:r>
            <a:r>
              <a:rPr lang="tk-TM" sz="5400" b="1" i="0" u="none" strike="noStrike" baseline="0" dirty="0" smtClean="0">
                <a:latin typeface="Times New Roman" panose="02020603050405020304" pitchFamily="18" charset="0"/>
              </a:rPr>
              <a:t>;</a:t>
            </a:r>
            <a:r>
              <a:rPr lang="pl-PL" sz="5400" b="1" i="0" u="none" strike="noStrike" baseline="0" dirty="0" smtClean="0">
                <a:solidFill>
                  <a:srgbClr val="0070C0"/>
                </a:solidFill>
                <a:latin typeface="Times New Roman" panose="02020603050405020304" pitchFamily="18" charset="0"/>
              </a:rPr>
              <a:t> </a:t>
            </a:r>
            <a:r>
              <a:rPr lang="pl-PL" sz="5400" b="0" i="0" u="none" strike="noStrike" baseline="0" dirty="0" smtClean="0">
                <a:solidFill>
                  <a:srgbClr val="000000"/>
                </a:solidFill>
                <a:latin typeface="Times New Roman" panose="02020603050405020304" pitchFamily="18" charset="0"/>
              </a:rPr>
              <a:t/>
            </a:r>
            <a:br>
              <a:rPr lang="pl-PL" sz="5400" b="0" i="0" u="none" strike="noStrike" baseline="0" dirty="0" smtClean="0">
                <a:solidFill>
                  <a:srgbClr val="000000"/>
                </a:solidFill>
                <a:latin typeface="Times New Roman" panose="02020603050405020304" pitchFamily="18" charset="0"/>
              </a:rPr>
            </a:br>
            <a:r>
              <a:rPr lang="el-GR" sz="5400" b="1" i="1" u="none" strike="noStrike" baseline="0" dirty="0" smtClean="0">
                <a:solidFill>
                  <a:srgbClr val="0070C0"/>
                </a:solidFill>
                <a:latin typeface="Times New Roman" panose="02020603050405020304" pitchFamily="18" charset="0"/>
              </a:rPr>
              <a:t>μ</a:t>
            </a:r>
            <a:r>
              <a:rPr lang="el-GR" sz="5400" b="1" i="0" u="none" strike="noStrike" baseline="0" dirty="0" smtClean="0">
                <a:solidFill>
                  <a:srgbClr val="000000"/>
                </a:solidFill>
                <a:latin typeface="Times New Roman" panose="02020603050405020304" pitchFamily="18" charset="0"/>
              </a:rPr>
              <a:t> - </a:t>
            </a:r>
            <a:r>
              <a:rPr lang="en-US" sz="5400" b="0" i="0" u="none" strike="noStrike" baseline="0" dirty="0" err="1" smtClean="0">
                <a:solidFill>
                  <a:srgbClr val="000000"/>
                </a:solidFill>
                <a:latin typeface="Times New Roman" panose="02020603050405020304" pitchFamily="18" charset="0"/>
              </a:rPr>
              <a:t>tyýpma</a:t>
            </a:r>
            <a:r>
              <a:rPr lang="en-US" sz="5400" b="0" i="0" u="none" strike="noStrike" baseline="0" dirty="0" smtClean="0">
                <a:solidFill>
                  <a:srgbClr val="000000"/>
                </a:solidFill>
                <a:latin typeface="Times New Roman" panose="02020603050405020304" pitchFamily="18" charset="0"/>
              </a:rPr>
              <a:t> </a:t>
            </a:r>
            <a:r>
              <a:rPr lang="en-US" sz="5400" b="0" i="0" u="none" strike="noStrike" baseline="0" dirty="0" err="1" smtClean="0">
                <a:solidFill>
                  <a:srgbClr val="000000"/>
                </a:solidFill>
                <a:latin typeface="Times New Roman" panose="02020603050405020304" pitchFamily="18" charset="0"/>
              </a:rPr>
              <a:t>sürtülme</a:t>
            </a:r>
            <a:r>
              <a:rPr lang="en-US" sz="5400" b="0" i="0" u="none" strike="noStrike" baseline="0" dirty="0" smtClean="0">
                <a:solidFill>
                  <a:srgbClr val="000000"/>
                </a:solidFill>
                <a:latin typeface="Times New Roman" panose="02020603050405020304" pitchFamily="18" charset="0"/>
              </a:rPr>
              <a:t> </a:t>
            </a:r>
            <a:r>
              <a:rPr lang="en-US" sz="5400" b="0" i="0" u="none" strike="noStrike" baseline="0" dirty="0" err="1" smtClean="0">
                <a:solidFill>
                  <a:srgbClr val="000000"/>
                </a:solidFill>
                <a:latin typeface="Times New Roman" panose="02020603050405020304" pitchFamily="18" charset="0"/>
              </a:rPr>
              <a:t>kofisenti</a:t>
            </a:r>
            <a:r>
              <a:rPr lang="en-US" sz="5400" b="0" i="0" u="none" strike="noStrike" baseline="0" dirty="0" smtClean="0">
                <a:solidFill>
                  <a:srgbClr val="000000"/>
                </a:solidFill>
                <a:latin typeface="Times New Roman" panose="02020603050405020304" pitchFamily="18" charset="0"/>
              </a:rPr>
              <a:t>, </a:t>
            </a:r>
            <a:r>
              <a:rPr lang="el-GR" sz="5400" b="1" i="1" u="none" strike="noStrike" baseline="0" dirty="0" smtClean="0">
                <a:solidFill>
                  <a:srgbClr val="0070C0"/>
                </a:solidFill>
                <a:latin typeface="Times New Roman" panose="02020603050405020304" pitchFamily="18" charset="0"/>
              </a:rPr>
              <a:t>μ </a:t>
            </a:r>
            <a:r>
              <a:rPr lang="el-GR" sz="5400" b="1" i="0" u="none" strike="noStrike" baseline="0" dirty="0" smtClean="0">
                <a:solidFill>
                  <a:srgbClr val="0070C0"/>
                </a:solidFill>
                <a:latin typeface="Times New Roman" panose="02020603050405020304" pitchFamily="18" charset="0"/>
              </a:rPr>
              <a:t>≈ </a:t>
            </a:r>
            <a:r>
              <a:rPr lang="tk-TM" sz="5400" b="1" i="0" u="none" strike="noStrike" baseline="0" dirty="0" smtClean="0">
                <a:solidFill>
                  <a:srgbClr val="0070C0"/>
                </a:solidFill>
                <a:latin typeface="Times New Roman" panose="02020603050405020304" pitchFamily="18" charset="0"/>
              </a:rPr>
              <a:t> </a:t>
            </a:r>
            <a:r>
              <a:rPr lang="el-GR" sz="5400" b="1" i="0" u="none" strike="noStrike" baseline="0" dirty="0" smtClean="0">
                <a:solidFill>
                  <a:srgbClr val="0070C0"/>
                </a:solidFill>
                <a:latin typeface="Times New Roman" panose="02020603050405020304" pitchFamily="18" charset="0"/>
              </a:rPr>
              <a:t>0,06</a:t>
            </a:r>
            <a:r>
              <a:rPr lang="el-GR" sz="5400" b="0" i="0" u="none" strike="noStrike" baseline="0" dirty="0" smtClean="0">
                <a:latin typeface="Times New Roman" panose="02020603050405020304" pitchFamily="18" charset="0"/>
              </a:rPr>
              <a:t>.</a:t>
            </a:r>
            <a:r>
              <a:rPr lang="el-GR" sz="5400" b="0" i="0" u="none" strike="noStrike" baseline="0" dirty="0" smtClean="0">
                <a:solidFill>
                  <a:srgbClr val="0070C0"/>
                </a:solidFill>
                <a:latin typeface="Times New Roman" panose="02020603050405020304" pitchFamily="18" charset="0"/>
              </a:rPr>
              <a:t> </a:t>
            </a:r>
            <a:r>
              <a:rPr lang="en-US" sz="5400" i="1" dirty="0" smtClean="0">
                <a:solidFill>
                  <a:srgbClr val="0070C0"/>
                </a:solidFill>
                <a:latin typeface="Times New Roman" panose="02020603050405020304" pitchFamily="18" charset="0"/>
              </a:rPr>
              <a:t> </a:t>
            </a:r>
            <a:endParaRPr lang="ru-RU" sz="5400" i="1" dirty="0">
              <a:solidFill>
                <a:srgbClr val="0070C0"/>
              </a:solidFill>
            </a:endParaRPr>
          </a:p>
        </p:txBody>
      </p:sp>
      <p:sp>
        <p:nvSpPr>
          <p:cNvPr id="3" name="Объект 2"/>
          <p:cNvSpPr>
            <a:spLocks noGrp="1"/>
          </p:cNvSpPr>
          <p:nvPr>
            <p:ph idx="1"/>
          </p:nvPr>
        </p:nvSpPr>
        <p:spPr>
          <a:xfrm>
            <a:off x="838200" y="5987561"/>
            <a:ext cx="10515600" cy="189401"/>
          </a:xfrm>
        </p:spPr>
        <p:txBody>
          <a:bodyPr>
            <a:normAutofit fontScale="32500" lnSpcReduction="20000"/>
          </a:bodyPr>
          <a:lstStyle/>
          <a:p>
            <a:endParaRPr lang="ru-RU" dirty="0"/>
          </a:p>
        </p:txBody>
      </p:sp>
    </p:spTree>
    <p:extLst>
      <p:ext uri="{BB962C8B-B14F-4D97-AF65-F5344CB8AC3E}">
        <p14:creationId xmlns:p14="http://schemas.microsoft.com/office/powerpoint/2010/main" val="3773164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1546"/>
            <a:ext cx="10515600" cy="747345"/>
          </a:xfrm>
        </p:spPr>
        <p:txBody>
          <a:bodyPr>
            <a:normAutofit/>
          </a:bodyPr>
          <a:lstStyle/>
          <a:p>
            <a:r>
              <a:rPr lang="en-US" b="1" dirty="0" smtClean="0">
                <a:solidFill>
                  <a:srgbClr val="000000"/>
                </a:solidFill>
                <a:latin typeface="Times New Roman" panose="02020603050405020304" pitchFamily="18" charset="0"/>
              </a:rPr>
              <a:t>Surat</a:t>
            </a: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17</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Lentaly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togtadyjylaryň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gurluşy</a:t>
            </a:r>
            <a:r>
              <a:rPr lang="en-US" b="1" dirty="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a:blip r:embed="rId2"/>
          <a:stretch>
            <a:fillRect/>
          </a:stretch>
        </p:blipFill>
        <p:spPr>
          <a:xfrm>
            <a:off x="3068515" y="809624"/>
            <a:ext cx="5811716" cy="6048376"/>
          </a:xfrm>
          <a:prstGeom prst="rect">
            <a:avLst/>
          </a:prstGeom>
        </p:spPr>
      </p:pic>
    </p:spTree>
    <p:extLst>
      <p:ext uri="{BB962C8B-B14F-4D97-AF65-F5344CB8AC3E}">
        <p14:creationId xmlns:p14="http://schemas.microsoft.com/office/powerpoint/2010/main" val="1158393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23093"/>
            <a:ext cx="10515600" cy="6646984"/>
          </a:xfrm>
        </p:spPr>
        <p:txBody>
          <a:bodyPr>
            <a:normAutofit/>
          </a:bodyPr>
          <a:lstStyle/>
          <a:p>
            <a:r>
              <a:rPr lang="tk-TM" dirty="0" err="1" smtClean="0">
                <a:solidFill>
                  <a:srgbClr val="000000"/>
                </a:solidFill>
                <a:latin typeface="Times New Roman" panose="02020603050405020304" pitchFamily="18" charset="0"/>
              </a:rPr>
              <a:t>L</a:t>
            </a:r>
            <a:r>
              <a:rPr lang="en-US" dirty="0" err="1" smtClean="0">
                <a:solidFill>
                  <a:srgbClr val="000000"/>
                </a:solidFill>
                <a:latin typeface="Times New Roman" panose="02020603050405020304" pitchFamily="18" charset="0"/>
              </a:rPr>
              <a:t>enta</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dartylanda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friksion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nakladkalar</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bilen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togtadyş</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şkiwiň</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arasynda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döreýän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galtaşma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sürtülme</a:t>
            </a:r>
            <a:r>
              <a:rPr lang="en-US" dirty="0">
                <a:solidFill>
                  <a:srgbClr val="000000"/>
                </a:solidFill>
                <a:latin typeface="Times New Roman" panose="02020603050405020304" pitchFamily="18" charset="0"/>
              </a:rPr>
              <a:t> </a:t>
            </a:r>
            <a:r>
              <a:rPr lang="en-US" dirty="0" err="1" smtClean="0">
                <a:solidFill>
                  <a:srgbClr val="000000"/>
                </a:solidFill>
                <a:latin typeface="Times New Roman" panose="02020603050405020304" pitchFamily="18" charset="0"/>
              </a:rPr>
              <a:t>güýji</a:t>
            </a:r>
            <a:r>
              <a:rPr lang="tk-TM" dirty="0" smtClean="0">
                <a:solidFill>
                  <a:srgbClr val="000000"/>
                </a:solidFill>
                <a:latin typeface="Times New Roman" panose="02020603050405020304" pitchFamily="18" charset="0"/>
              </a:rPr>
              <a:t>:</a:t>
            </a:r>
            <a:r>
              <a:rPr lang="en-US" dirty="0" smtClean="0">
                <a:solidFill>
                  <a:srgbClr val="000000"/>
                </a:solidFill>
                <a:latin typeface="Times New Roman" panose="02020603050405020304" pitchFamily="18" charset="0"/>
              </a:rPr>
              <a:t> </a:t>
            </a: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t>
            </a:r>
            <a:r>
              <a:rPr lang="tk-TM" b="1" i="1" dirty="0" smtClean="0">
                <a:solidFill>
                  <a:srgbClr val="0070C0"/>
                </a:solidFill>
                <a:latin typeface="Times New Roman" panose="02020603050405020304" pitchFamily="18" charset="0"/>
              </a:rPr>
              <a:t>P= T-t</a:t>
            </a:r>
            <a:br>
              <a:rPr lang="tk-TM" b="1" i="1" dirty="0" smtClean="0">
                <a:solidFill>
                  <a:srgbClr val="0070C0"/>
                </a:solidFill>
                <a:latin typeface="Times New Roman" panose="02020603050405020304" pitchFamily="18" charset="0"/>
              </a:rPr>
            </a:br>
            <a:r>
              <a:rPr lang="tk-TM" b="1" i="1" dirty="0" smtClean="0">
                <a:solidFill>
                  <a:srgbClr val="0070C0"/>
                </a:solidFill>
                <a:latin typeface="Times New Roman" panose="02020603050405020304" pitchFamily="18" charset="0"/>
              </a:rPr>
              <a:t>                        P= 2M</a:t>
            </a:r>
            <a:r>
              <a:rPr lang="tk-TM" sz="4000" b="1" i="1" dirty="0" smtClean="0">
                <a:solidFill>
                  <a:srgbClr val="0070C0"/>
                </a:solidFill>
                <a:latin typeface="Times New Roman" panose="02020603050405020304" pitchFamily="18" charset="0"/>
              </a:rPr>
              <a:t>t </a:t>
            </a:r>
            <a:r>
              <a:rPr lang="tk-TM" b="1" i="1" dirty="0" smtClean="0">
                <a:solidFill>
                  <a:srgbClr val="0070C0"/>
                </a:solidFill>
                <a:latin typeface="Times New Roman" panose="02020603050405020304" pitchFamily="18" charset="0"/>
              </a:rPr>
              <a:t>/D,</a:t>
            </a:r>
            <a:r>
              <a:rPr lang="tk-TM" b="1" i="1" dirty="0" smtClean="0">
                <a:solidFill>
                  <a:srgbClr val="000000"/>
                </a:solidFill>
                <a:latin typeface="Times New Roman" panose="02020603050405020304" pitchFamily="18" charset="0"/>
              </a:rPr>
              <a:t> </a:t>
            </a:r>
            <a:r>
              <a:rPr lang="tk-TM" b="1" i="1" dirty="0" smtClean="0">
                <a:solidFill>
                  <a:srgbClr val="FF0000"/>
                </a:solidFill>
                <a:latin typeface="Times New Roman" panose="02020603050405020304" pitchFamily="18" charset="0"/>
              </a:rPr>
              <a:t>N(kg)</a:t>
            </a:r>
            <a:br>
              <a:rPr lang="tk-TM" b="1" i="1" dirty="0" smtClean="0">
                <a:solidFill>
                  <a:srgbClr val="FF0000"/>
                </a:solidFill>
                <a:latin typeface="Times New Roman" panose="02020603050405020304" pitchFamily="18" charset="0"/>
              </a:rPr>
            </a:br>
            <a:r>
              <a:rPr lang="tk-TM" b="1" i="1" dirty="0">
                <a:solidFill>
                  <a:srgbClr val="0070C0"/>
                </a:solidFill>
                <a:latin typeface="Times New Roman" panose="02020603050405020304" pitchFamily="18" charset="0"/>
              </a:rPr>
              <a:t>M</a:t>
            </a:r>
            <a:r>
              <a:rPr lang="tk-TM" sz="4000" b="1" i="1" dirty="0">
                <a:solidFill>
                  <a:srgbClr val="0070C0"/>
                </a:solidFill>
                <a:latin typeface="Times New Roman" panose="02020603050405020304" pitchFamily="18" charset="0"/>
              </a:rPr>
              <a:t>t</a:t>
            </a:r>
            <a:r>
              <a:rPr lang="en-US" dirty="0" smtClean="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togtadyş</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momenti</a:t>
            </a:r>
            <a:r>
              <a:rPr lang="en-US" dirty="0">
                <a:solidFill>
                  <a:srgbClr val="000000"/>
                </a:solidFill>
                <a:latin typeface="Times New Roman" panose="02020603050405020304" pitchFamily="18" charset="0"/>
              </a:rPr>
              <a:t>. </a:t>
            </a: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t>
            </a:r>
            <a:r>
              <a:rPr lang="tk-TM" b="1" i="1" dirty="0" smtClean="0">
                <a:solidFill>
                  <a:srgbClr val="0070C0"/>
                </a:solidFill>
                <a:latin typeface="Times New Roman" panose="02020603050405020304" pitchFamily="18" charset="0"/>
              </a:rPr>
              <a:t>Mt = k M</a:t>
            </a:r>
            <a:r>
              <a:rPr lang="tk-TM" sz="3200" b="1" i="1" dirty="0" smtClean="0">
                <a:solidFill>
                  <a:srgbClr val="0070C0"/>
                </a:solidFill>
                <a:latin typeface="Times New Roman" panose="02020603050405020304" pitchFamily="18" charset="0"/>
              </a:rPr>
              <a:t>ýük, </a:t>
            </a:r>
            <a:r>
              <a:rPr lang="tk-TM" b="1" i="1" dirty="0" smtClean="0">
                <a:solidFill>
                  <a:srgbClr val="FF0000"/>
                </a:solidFill>
                <a:latin typeface="Times New Roman" panose="02020603050405020304" pitchFamily="18" charset="0"/>
              </a:rPr>
              <a:t>N·m(kg·m)</a:t>
            </a:r>
            <a:endParaRPr lang="ru-RU" b="1" i="1" dirty="0">
              <a:solidFill>
                <a:srgbClr val="FF0000"/>
              </a:solidFill>
            </a:endParaRPr>
          </a:p>
        </p:txBody>
      </p:sp>
    </p:spTree>
    <p:extLst>
      <p:ext uri="{BB962C8B-B14F-4D97-AF65-F5344CB8AC3E}">
        <p14:creationId xmlns:p14="http://schemas.microsoft.com/office/powerpoint/2010/main" val="2015565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9131"/>
            <a:ext cx="10515600" cy="835269"/>
          </a:xfrm>
        </p:spPr>
        <p:txBody>
          <a:bodyPr/>
          <a:lstStyle/>
          <a:p>
            <a:r>
              <a:rPr lang="en-US" b="1" dirty="0" smtClean="0">
                <a:solidFill>
                  <a:srgbClr val="000000"/>
                </a:solidFill>
                <a:latin typeface="Times New Roman" panose="02020603050405020304" pitchFamily="18" charset="0"/>
              </a:rPr>
              <a:t>Surat</a:t>
            </a:r>
            <a:r>
              <a:rPr lang="tk-TM" b="1" dirty="0" smtClean="0">
                <a:solidFill>
                  <a:srgbClr val="000000"/>
                </a:solidFill>
                <a:latin typeface="Times New Roman" panose="02020603050405020304" pitchFamily="18" charset="0"/>
              </a:rPr>
              <a:t> </a:t>
            </a:r>
            <a:r>
              <a:rPr lang="en-US" b="1" dirty="0" smtClean="0">
                <a:solidFill>
                  <a:srgbClr val="000000"/>
                </a:solidFill>
                <a:latin typeface="Times New Roman" panose="02020603050405020304" pitchFamily="18" charset="0"/>
              </a:rPr>
              <a:t>18</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Lentaly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togtadyjylaryň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gurluşy</a:t>
            </a:r>
            <a:r>
              <a:rPr lang="en-US" b="1" dirty="0">
                <a:solidFill>
                  <a:srgbClr val="000000"/>
                </a:solidFill>
                <a:latin typeface="Times New Roman" panose="02020603050405020304" pitchFamily="18" charset="0"/>
              </a:rPr>
              <a:t>. </a:t>
            </a:r>
            <a:endParaRPr lang="ru-RU" b="1" dirty="0"/>
          </a:p>
        </p:txBody>
      </p:sp>
      <p:pic>
        <p:nvPicPr>
          <p:cNvPr id="4" name="Объект 3"/>
          <p:cNvPicPr>
            <a:picLocks noGrp="1" noChangeAspect="1"/>
          </p:cNvPicPr>
          <p:nvPr>
            <p:ph idx="1"/>
          </p:nvPr>
        </p:nvPicPr>
        <p:blipFill rotWithShape="1">
          <a:blip r:embed="rId2"/>
          <a:srcRect l="4551" t="4136" r="6502" b="10635"/>
          <a:stretch/>
        </p:blipFill>
        <p:spPr>
          <a:xfrm>
            <a:off x="2672862" y="914400"/>
            <a:ext cx="6550269" cy="5943600"/>
          </a:xfrm>
          <a:prstGeom prst="rect">
            <a:avLst/>
          </a:prstGeom>
        </p:spPr>
      </p:pic>
    </p:spTree>
    <p:extLst>
      <p:ext uri="{BB962C8B-B14F-4D97-AF65-F5344CB8AC3E}">
        <p14:creationId xmlns:p14="http://schemas.microsoft.com/office/powerpoint/2010/main" val="1353276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p:cNvSpPr>
                <a:spLocks noGrp="1"/>
              </p:cNvSpPr>
              <p:nvPr>
                <p:ph type="title"/>
              </p:nvPr>
            </p:nvSpPr>
            <p:spPr>
              <a:xfrm>
                <a:off x="184638" y="96715"/>
                <a:ext cx="11816862" cy="6646985"/>
              </a:xfrm>
            </p:spPr>
            <p:txBody>
              <a:bodyPr/>
              <a:lstStyle/>
              <a:p>
                <a:r>
                  <a:rPr lang="en-US" b="1" dirty="0" smtClean="0">
                    <a:solidFill>
                      <a:srgbClr val="000000"/>
                    </a:solidFill>
                    <a:latin typeface="Times New Roman" panose="02020603050405020304" pitchFamily="18" charset="0"/>
                  </a:rPr>
                  <a:t>Şkiwiň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daş-töwereginde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döreýän</a:t>
                </a:r>
                <a:r>
                  <a:rPr lang="en-US" b="1" dirty="0">
                    <a:solidFill>
                      <a:srgbClr val="000000"/>
                    </a:solidFill>
                    <a:latin typeface="Times New Roman" panose="02020603050405020304" pitchFamily="18" charset="0"/>
                  </a:rPr>
                  <a:t> P </a:t>
                </a:r>
                <a:r>
                  <a:rPr lang="en-US" b="1" dirty="0" err="1">
                    <a:solidFill>
                      <a:srgbClr val="000000"/>
                    </a:solidFill>
                    <a:latin typeface="Times New Roman" panose="02020603050405020304" pitchFamily="18" charset="0"/>
                  </a:rPr>
                  <a:t>güýje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baglylykda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gerekli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bolan</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dartylma</a:t>
                </a:r>
                <a:r>
                  <a:rPr lang="tk-TM" b="1" dirty="0" smtClean="0">
                    <a:solidFill>
                      <a:srgbClr val="000000"/>
                    </a:solidFill>
                    <a:latin typeface="Times New Roman" panose="02020603050405020304" pitchFamily="18" charset="0"/>
                  </a:rPr>
                  <a:t>:</a:t>
                </a:r>
                <a:br>
                  <a:rPr lang="tk-TM" b="1" dirty="0" smtClean="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tk-TM" dirty="0" smtClean="0">
                    <a:solidFill>
                      <a:srgbClr val="000000"/>
                    </a:solidFill>
                    <a:latin typeface="Times New Roman" panose="02020603050405020304" pitchFamily="18" charset="0"/>
                  </a:rPr>
                  <a:t>                        </a:t>
                </a:r>
                <a:r>
                  <a:rPr lang="tk-TM" sz="4800" b="1" i="1" dirty="0" smtClean="0">
                    <a:solidFill>
                      <a:srgbClr val="0070C0"/>
                    </a:solidFill>
                    <a:latin typeface="Times New Roman" panose="02020603050405020304" pitchFamily="18" charset="0"/>
                  </a:rPr>
                  <a:t>T= </a:t>
                </a:r>
                <a14:m>
                  <m:oMath xmlns:m="http://schemas.openxmlformats.org/officeDocument/2006/math">
                    <m:sSup>
                      <m:sSupPr>
                        <m:ctrlPr>
                          <a:rPr lang="ru-RU" sz="4800" b="1" i="1" dirty="0">
                            <a:solidFill>
                              <a:srgbClr val="0070C0"/>
                            </a:solidFill>
                            <a:latin typeface="Cambria Math" panose="02040503050406030204" pitchFamily="18" charset="0"/>
                          </a:rPr>
                        </m:ctrlPr>
                      </m:sSupPr>
                      <m:e>
                        <m:r>
                          <a:rPr lang="tk-TM" sz="4800" b="1" i="1" dirty="0" smtClean="0">
                            <a:solidFill>
                              <a:srgbClr val="0070C0"/>
                            </a:solidFill>
                            <a:latin typeface="Cambria Math" panose="02040503050406030204" pitchFamily="18" charset="0"/>
                          </a:rPr>
                          <m:t>𝑷</m:t>
                        </m:r>
                        <m:r>
                          <a:rPr lang="tk-TM" sz="4800" b="1" i="1" dirty="0" smtClean="0">
                            <a:solidFill>
                              <a:srgbClr val="0070C0"/>
                            </a:solidFill>
                            <a:latin typeface="Cambria Math" panose="02040503050406030204" pitchFamily="18" charset="0"/>
                          </a:rPr>
                          <m:t> ⅇ</m:t>
                        </m:r>
                      </m:e>
                      <m:sup>
                        <m:r>
                          <a:rPr lang="ru-RU" sz="4800" b="1" i="1" dirty="0">
                            <a:solidFill>
                              <a:srgbClr val="0070C0"/>
                            </a:solidFill>
                            <a:latin typeface="Cambria Math" panose="02040503050406030204" pitchFamily="18" charset="0"/>
                          </a:rPr>
                          <m:t>𝝁</m:t>
                        </m:r>
                      </m:sup>
                    </m:sSup>
                    <m:r>
                      <a:rPr lang="ru-RU" sz="4800" b="1" i="1" dirty="0">
                        <a:solidFill>
                          <a:srgbClr val="0070C0"/>
                        </a:solidFill>
                        <a:latin typeface="Cambria Math" panose="02040503050406030204" pitchFamily="18" charset="0"/>
                      </a:rPr>
                      <m:t>𝜶</m:t>
                    </m:r>
                    <m:sSup>
                      <m:sSupPr>
                        <m:ctrlPr>
                          <a:rPr lang="ru-RU" sz="4800" b="1" i="1" dirty="0">
                            <a:solidFill>
                              <a:srgbClr val="0070C0"/>
                            </a:solidFill>
                            <a:latin typeface="Cambria Math" panose="02040503050406030204" pitchFamily="18" charset="0"/>
                          </a:rPr>
                        </m:ctrlPr>
                      </m:sSupPr>
                      <m:e>
                        <m:r>
                          <a:rPr lang="tk-TM" sz="4800" b="1" i="1" dirty="0" smtClean="0">
                            <a:solidFill>
                              <a:srgbClr val="0070C0"/>
                            </a:solidFill>
                            <a:latin typeface="Cambria Math" panose="02040503050406030204" pitchFamily="18" charset="0"/>
                          </a:rPr>
                          <m:t>/</m:t>
                        </m:r>
                        <m:r>
                          <a:rPr lang="ru-RU" sz="4800" b="1" i="1" dirty="0">
                            <a:solidFill>
                              <a:srgbClr val="0070C0"/>
                            </a:solidFill>
                            <a:latin typeface="Cambria Math" panose="02040503050406030204" pitchFamily="18" charset="0"/>
                          </a:rPr>
                          <m:t>ⅇ</m:t>
                        </m:r>
                      </m:e>
                      <m:sup>
                        <m:r>
                          <a:rPr lang="ru-RU" sz="4800" b="1" i="1" dirty="0">
                            <a:solidFill>
                              <a:srgbClr val="0070C0"/>
                            </a:solidFill>
                            <a:latin typeface="Cambria Math" panose="02040503050406030204" pitchFamily="18" charset="0"/>
                          </a:rPr>
                          <m:t>𝝁</m:t>
                        </m:r>
                      </m:sup>
                    </m:sSup>
                    <m:r>
                      <a:rPr lang="ru-RU" sz="4800" b="1" i="1" dirty="0">
                        <a:solidFill>
                          <a:srgbClr val="0070C0"/>
                        </a:solidFill>
                        <a:latin typeface="Cambria Math" panose="02040503050406030204" pitchFamily="18" charset="0"/>
                      </a:rPr>
                      <m:t>𝜶</m:t>
                    </m:r>
                  </m:oMath>
                </a14:m>
                <a:r>
                  <a:rPr lang="tk-TM" sz="4800" b="1" i="1" dirty="0" smtClean="0">
                    <a:solidFill>
                      <a:srgbClr val="0070C0"/>
                    </a:solidFill>
                    <a:latin typeface="Times New Roman" panose="02020603050405020304" pitchFamily="18" charset="0"/>
                  </a:rPr>
                  <a:t>-1, </a:t>
                </a:r>
                <a:r>
                  <a:rPr lang="tk-TM" sz="4800" b="1" i="1" dirty="0" smtClean="0">
                    <a:solidFill>
                      <a:srgbClr val="FF0000"/>
                    </a:solidFill>
                    <a:latin typeface="Times New Roman" panose="02020603050405020304" pitchFamily="18" charset="0"/>
                  </a:rPr>
                  <a:t>N(kg)</a:t>
                </a:r>
                <a:br>
                  <a:rPr lang="tk-TM" sz="4800" b="1" i="1" dirty="0" smtClean="0">
                    <a:solidFill>
                      <a:srgbClr val="FF0000"/>
                    </a:solidFill>
                    <a:latin typeface="Times New Roman" panose="02020603050405020304" pitchFamily="18" charset="0"/>
                  </a:rPr>
                </a:br>
                <a:r>
                  <a:rPr lang="tk-TM" sz="4800" b="1" i="1" dirty="0" smtClean="0">
                    <a:solidFill>
                      <a:srgbClr val="FF0000"/>
                    </a:solidFill>
                    <a:latin typeface="Times New Roman" panose="02020603050405020304" pitchFamily="18" charset="0"/>
                  </a:rPr>
                  <a:t>                        </a:t>
                </a:r>
                <a:r>
                  <a:rPr lang="tk-TM" sz="4800" b="1" i="1" dirty="0">
                    <a:solidFill>
                      <a:srgbClr val="0070C0"/>
                    </a:solidFill>
                    <a:latin typeface="Times New Roman" panose="02020603050405020304" pitchFamily="18" charset="0"/>
                  </a:rPr>
                  <a:t>t</a:t>
                </a:r>
                <a:r>
                  <a:rPr lang="tk-TM" sz="4800" b="1" i="1" dirty="0" smtClean="0">
                    <a:solidFill>
                      <a:srgbClr val="0070C0"/>
                    </a:solidFill>
                    <a:latin typeface="Times New Roman" panose="02020603050405020304" pitchFamily="18" charset="0"/>
                  </a:rPr>
                  <a:t>= </a:t>
                </a:r>
                <a14:m>
                  <m:oMath xmlns:m="http://schemas.openxmlformats.org/officeDocument/2006/math">
                    <m:sSup>
                      <m:sSupPr>
                        <m:ctrlPr>
                          <a:rPr lang="ru-RU" sz="4800" b="1" i="1" dirty="0">
                            <a:solidFill>
                              <a:srgbClr val="0070C0"/>
                            </a:solidFill>
                            <a:latin typeface="Cambria Math" panose="02040503050406030204" pitchFamily="18" charset="0"/>
                          </a:rPr>
                        </m:ctrlPr>
                      </m:sSupPr>
                      <m:e>
                        <m:r>
                          <a:rPr lang="tk-TM" sz="4800" b="1" i="1" dirty="0">
                            <a:solidFill>
                              <a:srgbClr val="0070C0"/>
                            </a:solidFill>
                            <a:latin typeface="Cambria Math" panose="02040503050406030204" pitchFamily="18" charset="0"/>
                          </a:rPr>
                          <m:t>𝑷</m:t>
                        </m:r>
                        <m:r>
                          <a:rPr lang="tk-TM" sz="4800" b="1" i="1" dirty="0" smtClean="0">
                            <a:solidFill>
                              <a:srgbClr val="0070C0"/>
                            </a:solidFill>
                            <a:latin typeface="Cambria Math" panose="02040503050406030204" pitchFamily="18" charset="0"/>
                          </a:rPr>
                          <m:t> </m:t>
                        </m:r>
                        <m:r>
                          <a:rPr lang="tk-TM" sz="4800" b="1" i="1" dirty="0" smtClean="0">
                            <a:solidFill>
                              <a:srgbClr val="0070C0"/>
                            </a:solidFill>
                            <a:latin typeface="Cambria Math" panose="02040503050406030204" pitchFamily="18" charset="0"/>
                          </a:rPr>
                          <m:t>𝟏</m:t>
                        </m:r>
                        <m:r>
                          <a:rPr lang="tk-TM" sz="4800" b="1" i="1" dirty="0" smtClean="0">
                            <a:solidFill>
                              <a:srgbClr val="0070C0"/>
                            </a:solidFill>
                            <a:latin typeface="Cambria Math" panose="02040503050406030204" pitchFamily="18" charset="0"/>
                          </a:rPr>
                          <m:t>/ⅇ</m:t>
                        </m:r>
                      </m:e>
                      <m:sup>
                        <m:r>
                          <a:rPr lang="ru-RU" sz="4800" b="1" i="1" dirty="0">
                            <a:solidFill>
                              <a:srgbClr val="0070C0"/>
                            </a:solidFill>
                            <a:latin typeface="Cambria Math" panose="02040503050406030204" pitchFamily="18" charset="0"/>
                          </a:rPr>
                          <m:t>𝝁</m:t>
                        </m:r>
                      </m:sup>
                    </m:sSup>
                    <m:r>
                      <a:rPr lang="ru-RU" sz="4800" b="1" i="1" dirty="0">
                        <a:solidFill>
                          <a:srgbClr val="0070C0"/>
                        </a:solidFill>
                        <a:latin typeface="Cambria Math" panose="02040503050406030204" pitchFamily="18" charset="0"/>
                      </a:rPr>
                      <m:t>𝜶</m:t>
                    </m:r>
                  </m:oMath>
                </a14:m>
                <a:r>
                  <a:rPr lang="tk-TM" sz="4800" b="1" i="1" dirty="0">
                    <a:solidFill>
                      <a:srgbClr val="0070C0"/>
                    </a:solidFill>
                    <a:latin typeface="Times New Roman" panose="02020603050405020304" pitchFamily="18" charset="0"/>
                  </a:rPr>
                  <a:t>-1, </a:t>
                </a:r>
                <a:r>
                  <a:rPr lang="tk-TM" sz="4800" b="1" i="1" dirty="0">
                    <a:solidFill>
                      <a:srgbClr val="FF0000"/>
                    </a:solidFill>
                    <a:latin typeface="Times New Roman" panose="02020603050405020304" pitchFamily="18" charset="0"/>
                  </a:rPr>
                  <a:t>N(kg</a:t>
                </a:r>
                <a:r>
                  <a:rPr lang="tk-TM" sz="4800" b="1" i="1" dirty="0" smtClean="0">
                    <a:solidFill>
                      <a:srgbClr val="FF0000"/>
                    </a:solidFill>
                    <a:latin typeface="Times New Roman" panose="02020603050405020304" pitchFamily="18" charset="0"/>
                  </a:rPr>
                  <a:t>)</a:t>
                </a:r>
                <a:br>
                  <a:rPr lang="tk-TM" sz="4800" b="1" i="1" dirty="0" smtClean="0">
                    <a:solidFill>
                      <a:srgbClr val="FF0000"/>
                    </a:solidFill>
                    <a:latin typeface="Times New Roman" panose="02020603050405020304" pitchFamily="18" charset="0"/>
                  </a:rPr>
                </a:br>
                <a:r>
                  <a:rPr lang="en-US" b="1" i="1" dirty="0" smtClean="0">
                    <a:solidFill>
                      <a:srgbClr val="0070C0"/>
                    </a:solidFill>
                    <a:latin typeface="Times New Roman" panose="02020603050405020304" pitchFamily="18" charset="0"/>
                  </a:rPr>
                  <a:t>e</a:t>
                </a:r>
                <a:r>
                  <a:rPr lang="tk-TM" b="1" dirty="0" smtClean="0">
                    <a:solidFill>
                      <a:srgbClr val="000000"/>
                    </a:solidFill>
                    <a:latin typeface="Times New Roman" panose="02020603050405020304" pitchFamily="18" charset="0"/>
                  </a:rPr>
                  <a:t>-</a:t>
                </a:r>
                <a:r>
                  <a:rPr lang="en-US"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natural </a:t>
                </a:r>
                <a:r>
                  <a:rPr lang="en-US" b="1" dirty="0" err="1">
                    <a:solidFill>
                      <a:srgbClr val="000000"/>
                    </a:solidFill>
                    <a:latin typeface="Times New Roman" panose="02020603050405020304" pitchFamily="18" charset="0"/>
                  </a:rPr>
                  <a:t>logarofm</a:t>
                </a:r>
                <a:r>
                  <a:rPr lang="en-US" b="1" dirty="0">
                    <a:solidFill>
                      <a:srgbClr val="000000"/>
                    </a:solidFill>
                    <a:latin typeface="Times New Roman" panose="02020603050405020304" pitchFamily="18" charset="0"/>
                  </a:rPr>
                  <a:t>; </a:t>
                </a:r>
                <a:br>
                  <a:rPr lang="en-US" b="1" dirty="0">
                    <a:solidFill>
                      <a:srgbClr val="000000"/>
                    </a:solidFill>
                    <a:latin typeface="Times New Roman" panose="02020603050405020304" pitchFamily="18" charset="0"/>
                  </a:rPr>
                </a:br>
                <a:r>
                  <a:rPr lang="en-US" b="1" i="1" dirty="0" smtClean="0">
                    <a:solidFill>
                      <a:srgbClr val="0070C0"/>
                    </a:solidFill>
                    <a:latin typeface="Times New Roman" panose="02020603050405020304" pitchFamily="18" charset="0"/>
                  </a:rPr>
                  <a:t>µ</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friksion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nakladka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bilen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şkiwiň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arasyndaky</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tk-TM"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sürtülme</a:t>
                </a:r>
                <a:r>
                  <a:rPr lang="en-US"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koeffisienti</a:t>
                </a:r>
                <a:r>
                  <a:rPr lang="tk-TM" b="1" dirty="0">
                    <a:solidFill>
                      <a:srgbClr val="000000"/>
                    </a:solidFill>
                    <a:latin typeface="Times New Roman" panose="02020603050405020304" pitchFamily="18" charset="0"/>
                  </a:rPr>
                  <a:t>,</a:t>
                </a:r>
                <a:r>
                  <a:rPr lang="en-US" b="1" dirty="0" smtClean="0">
                    <a:solidFill>
                      <a:srgbClr val="000000"/>
                    </a:solidFill>
                    <a:latin typeface="Times New Roman" panose="02020603050405020304" pitchFamily="18" charset="0"/>
                  </a:rPr>
                  <a:t> </a:t>
                </a:r>
                <a:r>
                  <a:rPr lang="en-US" b="1" i="1" dirty="0" smtClean="0">
                    <a:solidFill>
                      <a:srgbClr val="0070C0"/>
                    </a:solidFill>
                    <a:latin typeface="Times New Roman" panose="02020603050405020304" pitchFamily="18" charset="0"/>
                  </a:rPr>
                  <a:t>µ</a:t>
                </a:r>
                <a:r>
                  <a:rPr lang="tk-TM" b="1" dirty="0" smtClean="0">
                    <a:solidFill>
                      <a:srgbClr val="0070C0"/>
                    </a:solidFill>
                    <a:latin typeface="Times New Roman" panose="02020603050405020304" pitchFamily="18" charset="0"/>
                  </a:rPr>
                  <a:t>=0,25÷0,45</a:t>
                </a:r>
                <a:r>
                  <a:rPr lang="tk-TM" b="1" dirty="0" smtClean="0">
                    <a:solidFill>
                      <a:srgbClr val="000000"/>
                    </a:solidFill>
                    <a:latin typeface="Times New Roman" panose="02020603050405020304" pitchFamily="18" charset="0"/>
                  </a:rPr>
                  <a:t>;</a:t>
                </a:r>
                <a:r>
                  <a:rPr lang="en-US" b="1" dirty="0">
                    <a:solidFill>
                      <a:srgbClr val="000000"/>
                    </a:solidFill>
                    <a:latin typeface="Times New Roman" panose="02020603050405020304" pitchFamily="18" charset="0"/>
                  </a:rPr>
                  <a:t/>
                </a:r>
                <a:br>
                  <a:rPr lang="en-US" b="1" dirty="0">
                    <a:solidFill>
                      <a:srgbClr val="000000"/>
                    </a:solidFill>
                    <a:latin typeface="Times New Roman" panose="02020603050405020304" pitchFamily="18" charset="0"/>
                  </a:rPr>
                </a:br>
                <a:r>
                  <a:rPr lang="el-GR" b="1" i="1" dirty="0" smtClean="0">
                    <a:solidFill>
                      <a:srgbClr val="0070C0"/>
                    </a:solidFill>
                    <a:latin typeface="Times New Roman" panose="02020603050405020304" pitchFamily="18" charset="0"/>
                  </a:rPr>
                  <a:t>α</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friksion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lentanyň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şkiwi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gurşamak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burçy</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r>
                <a:br>
                  <a:rPr lang="tk-TM" b="1" dirty="0" smtClean="0">
                    <a:solidFill>
                      <a:srgbClr val="000000"/>
                    </a:solidFill>
                    <a:latin typeface="Times New Roman" panose="02020603050405020304" pitchFamily="18" charset="0"/>
                  </a:rPr>
                </a:br>
                <a:r>
                  <a:rPr lang="tk-TM"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radianda</a:t>
                </a:r>
                <a:r>
                  <a:rPr lang="en-US" b="1" dirty="0">
                    <a:solidFill>
                      <a:srgbClr val="000000"/>
                    </a:solidFill>
                    <a:latin typeface="Times New Roman" panose="02020603050405020304" pitchFamily="18" charset="0"/>
                  </a:rPr>
                  <a:t>. </a:t>
                </a:r>
                <a:endParaRPr lang="ru-RU" b="1" i="1" dirty="0">
                  <a:solidFill>
                    <a:srgbClr val="FF0000"/>
                  </a:solidFill>
                </a:endParaRPr>
              </a:p>
            </p:txBody>
          </p:sp>
        </mc:Choice>
        <mc:Fallback xmlns="">
          <p:sp>
            <p:nvSpPr>
              <p:cNvPr id="2" name="Заголовок 1"/>
              <p:cNvSpPr>
                <a:spLocks noGrp="1" noRot="1" noChangeAspect="1" noMove="1" noResize="1" noEditPoints="1" noAdjustHandles="1" noChangeArrowheads="1" noChangeShapeType="1" noTextEdit="1"/>
              </p:cNvSpPr>
              <p:nvPr>
                <p:ph type="title"/>
              </p:nvPr>
            </p:nvSpPr>
            <p:spPr>
              <a:xfrm>
                <a:off x="184638" y="96715"/>
                <a:ext cx="11816862" cy="6646985"/>
              </a:xfrm>
              <a:blipFill>
                <a:blip r:embed="rId2"/>
                <a:stretch>
                  <a:fillRect l="-2063" b="-1193"/>
                </a:stretch>
              </a:blipFill>
            </p:spPr>
            <p:txBody>
              <a:bodyPr/>
              <a:lstStyle/>
              <a:p>
                <a:r>
                  <a:rPr lang="ru-RU">
                    <a:noFill/>
                  </a:rPr>
                  <a:t> </a:t>
                </a:r>
              </a:p>
            </p:txBody>
          </p:sp>
        </mc:Fallback>
      </mc:AlternateContent>
    </p:spTree>
    <p:extLst>
      <p:ext uri="{BB962C8B-B14F-4D97-AF65-F5344CB8AC3E}">
        <p14:creationId xmlns:p14="http://schemas.microsoft.com/office/powerpoint/2010/main" val="366849197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123</Words>
  <Application>Microsoft Office PowerPoint</Application>
  <PresentationFormat>Широкоэкранный</PresentationFormat>
  <Paragraphs>16</Paragraphs>
  <Slides>14</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Calibri Light</vt:lpstr>
      <vt:lpstr>Cambria Math</vt:lpstr>
      <vt:lpstr>Times New Roman</vt:lpstr>
      <vt:lpstr>Тема Office</vt:lpstr>
      <vt:lpstr>                 Tema 6: Saklaýjylar we togtadyjylar. 1. Saklaýjylaryň kesgitlenilişi we klasifikasiýasy.  2. Saklaýjylaryň görnüşleri we niýetlenilişi.  3. Togtadyjylaryň kesgitlenilişi, klasifikasiýasy, görnüşleri we         niýetlenilişi.  4. Lentaly togtadyjylar. Lentaly togtadyjylaryň hasaplamasy.  5. Diskli togtadyjylar. Kolodkaly togtadyjylaryň görnüşleri      we ulanylýan ýerleri.  6. Awtomobillerde ulanylýan görnüşindäki kolodkaly       togtadyjylar.     Netije.</vt:lpstr>
      <vt:lpstr>Ildirgiç, ildirgiçli tigirçegiň dişine daýanmagynda güýjenme:                               P= M/R M - ildirgiçli tigirçegiň walyndaky aýlaw          momenti;  R - ildirgiçli tigirçegiň radiusy </vt:lpstr>
      <vt:lpstr>Surat.15. Ildirgiç tigirçekli saklaýjylar.             a- shemasy, b- hasaplamasy. </vt:lpstr>
      <vt:lpstr>            Surat 16. Rolikli saklaýjylar </vt:lpstr>
      <vt:lpstr>Roliklere goýulýan güýç:          N= 2M/µzD,  N(kg)  M – aýlaw momenti;  D – oboýmanyň diametri;  z – rolikleriň sany, z = 4÷6;  μ - tyýpma sürtülme kofisenti, μ ≈  0,06.  </vt:lpstr>
      <vt:lpstr>Surat 17. Lentaly togtadyjylaryň gurluşy. </vt:lpstr>
      <vt:lpstr>Lenta dartylanda friksion nakladkalar bilen togtadyş şkiwiň arasynda döreýän galtaşma sürtülme güýji:                              P= T-t                         P= 2Mt /D, N(kg) Mt- togtadyş momenti.                         Mt = k Mýük, N·m(kg·m)</vt:lpstr>
      <vt:lpstr>Surat 18. Lentaly togtadyjylaryň gurluşy. </vt:lpstr>
      <vt:lpstr>Şkiwiň daş-töwereginde döreýän P güýje baglylykda gerekli bolan dartylma:                          T= 〖P ⅇ〗^μ α〖/ⅇ〗^μ α-1, N(kg)                         t= 〖P 1/ⅇ〗^μ α-1, N(kg) e- natural logarofm;  µ- friksion nakladka bilen şkiwiň arasyndaky       sürtülme koeffisienti, µ=0,25÷0,45; α- friksion lentanyň şkiwi gurşamak burçy,       radianda. </vt:lpstr>
      <vt:lpstr>              Surat 19. Diskli togtadyjylar. </vt:lpstr>
      <vt:lpstr>Diskiň orta radiusyna goýulan daş-töweregindäki güýç:                                        P= Mt/R                          R= D+D1/4 Merkezi täsir edýän güýç deňdir:                              Q= P/µz µ- sürtülme koeffisienti;  z- sürtülýän galtaşma üstleriň sany,      hereketlenmeýän diskleriň goşa sanyna deň. </vt:lpstr>
      <vt:lpstr>Udel basyşynyň ilmesini çaklendirmek üçin aşakdaky kesgitlenen formuladan köp bolmadyk edip kabul edilýär:             q= 4Q/π(D^2-D_1^2≤[q], (kg/sm^2)  [q]- ýol berilýän udel basyş. </vt:lpstr>
      <vt:lpstr>                Bir tarapdan ýük momenti:                             Mýük= Mb/iη  Mb - ýüküň agramynyň täsiri astynda ýük            barabanynyň walyndaky aýlaw          momenti;  i we η- transmissiýanyň geçirijilik sany we               peýdaly täsir koef-fisienti (PTK).</vt:lpstr>
      <vt:lpstr>Mýük=M1-M2=Q ·dorta/2 ·tg(α+ρ)+µQ ·Dorta/2 ·z   Dorta we dorta- diskiň we burumyň sürtülmesiniň                              ortaça diametri;  α we ρ- burumyň sürtülme burçy we göterme burçy                 (radianda);  µ- ildirgiçli tigirçek bilen friksion nakladkalaryň      arasyndaky sürtülme koeffisienti;  z- sürtülýän üstleriň sany;  Q- diskleri gysýan merkezi täsir edýän güýç.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Tema 6: Saklaýjylar we togtadyjylar. 1. Saklaýjylaryň kesgitlenilişi we klasifikasiýasy.  2. Saklaýjylaryň görnüşleri we niýetlenilişi.  3. Togtadyjylaryň kesgitlenilişi, klasifikasiýasy, görnüşleri we         niýetlenilişi.  4. Lentaly togtadyjylar. Lentaly togtadyjylaryň hasaplamasy.  5. Diskli togtadyjylar. Kolodkaly togtadyjylaryň görnüşleri      we ulanylýan ýerleri.  6. Awtomobillerde ulanylýan görnüşindäki kolodkaly       togtadyjylar.     Netije.</dc:title>
  <dc:creator>Lenovo</dc:creator>
  <cp:lastModifiedBy>Lenovo</cp:lastModifiedBy>
  <cp:revision>20</cp:revision>
  <dcterms:created xsi:type="dcterms:W3CDTF">2020-12-22T07:33:51Z</dcterms:created>
  <dcterms:modified xsi:type="dcterms:W3CDTF">2020-12-22T11:54:25Z</dcterms:modified>
</cp:coreProperties>
</file>