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332656"/>
            <a:ext cx="8136904" cy="6120680"/>
          </a:xfrm>
        </p:spPr>
        <p:txBody>
          <a:bodyPr/>
          <a:lstStyle/>
          <a:p>
            <a:pPr>
              <a:lnSpc>
                <a:spcPct val="107000"/>
              </a:lnSpc>
              <a:spcAft>
                <a:spcPts val="800"/>
              </a:spcAft>
              <a:tabLst>
                <a:tab pos="828040" algn="l"/>
              </a:tabLst>
            </a:pPr>
            <a:r>
              <a:rPr lang="ru-RU" b="1" u="sng" dirty="0">
                <a:solidFill>
                  <a:srgbClr val="000000"/>
                </a:solidFill>
                <a:latin typeface="Times New Roman"/>
                <a:ea typeface="Calibri"/>
                <a:cs typeface="Times New Roman"/>
              </a:rPr>
              <a:t>10-njy </a:t>
            </a:r>
            <a:r>
              <a:rPr lang="ru-RU" b="1" u="sng" dirty="0" err="1">
                <a:solidFill>
                  <a:srgbClr val="000000"/>
                </a:solidFill>
                <a:latin typeface="Times New Roman"/>
                <a:ea typeface="Calibri"/>
                <a:cs typeface="Times New Roman"/>
              </a:rPr>
              <a:t>tema</a:t>
            </a:r>
            <a:r>
              <a:rPr lang="ru-RU" b="1" u="sng" dirty="0">
                <a:solidFill>
                  <a:srgbClr val="000000"/>
                </a:solidFill>
                <a:latin typeface="Times New Roman"/>
                <a:ea typeface="Calibri"/>
                <a:cs typeface="Times New Roman"/>
              </a:rPr>
              <a:t>.</a:t>
            </a:r>
            <a:r>
              <a:rPr lang="ru-RU" b="1" dirty="0">
                <a:solidFill>
                  <a:srgbClr val="000000"/>
                </a:solidFill>
                <a:latin typeface="Times New Roman"/>
                <a:ea typeface="Times New Roman"/>
                <a:cs typeface="Times New Roman"/>
              </a:rPr>
              <a:t> </a:t>
            </a:r>
            <a:r>
              <a:rPr lang="ru-RU" b="1" dirty="0" err="1">
                <a:solidFill>
                  <a:srgbClr val="000000"/>
                </a:solidFill>
                <a:latin typeface="Times New Roman"/>
                <a:ea typeface="Times New Roman"/>
                <a:cs typeface="Times New Roman"/>
              </a:rPr>
              <a:t>Ýük</a:t>
            </a:r>
            <a:r>
              <a:rPr lang="ru-RU" b="1" dirty="0">
                <a:solidFill>
                  <a:srgbClr val="000000"/>
                </a:solidFill>
                <a:latin typeface="Times New Roman"/>
                <a:ea typeface="Times New Roman"/>
                <a:cs typeface="Times New Roman"/>
              </a:rPr>
              <a:t> </a:t>
            </a:r>
            <a:r>
              <a:rPr lang="ru-RU" b="1" dirty="0" err="1">
                <a:solidFill>
                  <a:srgbClr val="000000"/>
                </a:solidFill>
                <a:latin typeface="Times New Roman"/>
                <a:ea typeface="Times New Roman"/>
                <a:cs typeface="Times New Roman"/>
              </a:rPr>
              <a:t>daşamaklygy</a:t>
            </a:r>
            <a:r>
              <a:rPr lang="ru-RU" b="1" dirty="0">
                <a:solidFill>
                  <a:srgbClr val="000000"/>
                </a:solidFill>
                <a:latin typeface="Times New Roman"/>
                <a:ea typeface="Times New Roman"/>
                <a:cs typeface="Times New Roman"/>
              </a:rPr>
              <a:t> </a:t>
            </a:r>
            <a:r>
              <a:rPr lang="ru-RU" b="1" dirty="0" err="1">
                <a:solidFill>
                  <a:srgbClr val="000000"/>
                </a:solidFill>
                <a:latin typeface="Times New Roman"/>
                <a:ea typeface="Times New Roman"/>
                <a:cs typeface="Times New Roman"/>
              </a:rPr>
              <a:t>guramak</a:t>
            </a:r>
            <a:r>
              <a:rPr lang="ru-RU" b="1" dirty="0">
                <a:solidFill>
                  <a:srgbClr val="000000"/>
                </a:solidFill>
                <a:latin typeface="Times New Roman"/>
                <a:ea typeface="Times New Roman"/>
                <a:cs typeface="Times New Roman"/>
              </a:rPr>
              <a:t> </a:t>
            </a:r>
            <a:r>
              <a:rPr lang="ru-RU" b="1" dirty="0" err="1">
                <a:solidFill>
                  <a:srgbClr val="000000"/>
                </a:solidFill>
                <a:latin typeface="Times New Roman"/>
                <a:ea typeface="Times New Roman"/>
                <a:cs typeface="Times New Roman"/>
              </a:rPr>
              <a:t>we</a:t>
            </a:r>
            <a:r>
              <a:rPr lang="ru-RU" b="1" dirty="0">
                <a:solidFill>
                  <a:srgbClr val="000000"/>
                </a:solidFill>
                <a:latin typeface="Times New Roman"/>
                <a:ea typeface="Times New Roman"/>
                <a:cs typeface="Times New Roman"/>
              </a:rPr>
              <a:t> </a:t>
            </a:r>
            <a:r>
              <a:rPr lang="ru-RU" b="1" dirty="0" err="1" smtClean="0">
                <a:solidFill>
                  <a:srgbClr val="000000"/>
                </a:solidFill>
                <a:latin typeface="Times New Roman"/>
                <a:ea typeface="Times New Roman"/>
                <a:cs typeface="Times New Roman"/>
              </a:rPr>
              <a:t>meýilleşdirmek</a:t>
            </a:r>
            <a:endParaRPr lang="ru-RU" b="1" dirty="0" smtClean="0">
              <a:solidFill>
                <a:srgbClr val="000000"/>
              </a:solidFill>
              <a:latin typeface="Times New Roman"/>
              <a:ea typeface="Times New Roman"/>
              <a:cs typeface="Times New Roman"/>
            </a:endParaRPr>
          </a:p>
          <a:p>
            <a:pPr>
              <a:lnSpc>
                <a:spcPct val="107000"/>
              </a:lnSpc>
              <a:spcAft>
                <a:spcPts val="800"/>
              </a:spcAft>
              <a:tabLst>
                <a:tab pos="828040" algn="l"/>
              </a:tabLst>
            </a:pPr>
            <a:r>
              <a:rPr lang="tk-TM" b="1" dirty="0" smtClean="0">
                <a:solidFill>
                  <a:srgbClr val="000000"/>
                </a:solidFill>
                <a:latin typeface="Times New Roman"/>
                <a:ea typeface="Calibri"/>
                <a:cs typeface="Times New Roman"/>
              </a:rPr>
              <a:t>Meýilnama:</a:t>
            </a:r>
            <a:endParaRPr lang="ru-RU" dirty="0">
              <a:ea typeface="Calibri"/>
              <a:cs typeface="Times New Roman"/>
            </a:endParaRPr>
          </a:p>
          <a:p>
            <a:pPr algn="l">
              <a:lnSpc>
                <a:spcPct val="107000"/>
              </a:lnSpc>
              <a:spcAft>
                <a:spcPts val="0"/>
              </a:spcAft>
              <a:tabLst>
                <a:tab pos="1116330" algn="l"/>
              </a:tabLst>
            </a:pPr>
            <a:r>
              <a:rPr lang="ru-RU" dirty="0">
                <a:solidFill>
                  <a:srgbClr val="000000"/>
                </a:solidFill>
                <a:latin typeface="Times New Roman"/>
                <a:ea typeface="Times New Roman"/>
                <a:cs typeface="Times New Roman"/>
              </a:rPr>
              <a:t> </a:t>
            </a:r>
            <a:r>
              <a:rPr lang="ru-RU" dirty="0">
                <a:solidFill>
                  <a:schemeClr val="tx1"/>
                </a:solidFill>
                <a:latin typeface="Times New Roman"/>
                <a:ea typeface="Times New Roman"/>
                <a:cs typeface="Times New Roman"/>
              </a:rPr>
              <a:t>1.Ýük  </a:t>
            </a:r>
            <a:r>
              <a:rPr lang="ru-RU" dirty="0" err="1">
                <a:solidFill>
                  <a:schemeClr val="tx1"/>
                </a:solidFill>
                <a:latin typeface="Times New Roman"/>
                <a:ea typeface="Times New Roman"/>
                <a:cs typeface="Times New Roman"/>
              </a:rPr>
              <a:t>daşamagyň</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meýilnamasyny</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işläp</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taýýarlamagyň</a:t>
            </a:r>
            <a:r>
              <a:rPr lang="ru-RU" dirty="0">
                <a:solidFill>
                  <a:schemeClr val="tx1"/>
                </a:solidFill>
                <a:latin typeface="Times New Roman"/>
                <a:ea typeface="Times New Roman"/>
                <a:cs typeface="Times New Roman"/>
              </a:rPr>
              <a:t>      </a:t>
            </a:r>
            <a:endParaRPr lang="ru-RU" dirty="0">
              <a:solidFill>
                <a:schemeClr val="tx1"/>
              </a:solidFill>
              <a:ea typeface="Calibri"/>
              <a:cs typeface="Times New Roman"/>
            </a:endParaRPr>
          </a:p>
          <a:p>
            <a:pPr algn="l">
              <a:lnSpc>
                <a:spcPct val="107000"/>
              </a:lnSpc>
              <a:spcAft>
                <a:spcPts val="0"/>
              </a:spcAft>
              <a:tabLst>
                <a:tab pos="828040" algn="l"/>
              </a:tabLst>
            </a:pP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ýerine</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ýetirilişi</a:t>
            </a:r>
            <a:r>
              <a:rPr lang="ru-RU" dirty="0">
                <a:solidFill>
                  <a:schemeClr val="tx1"/>
                </a:solidFill>
                <a:latin typeface="Times New Roman"/>
                <a:ea typeface="Times New Roman"/>
                <a:cs typeface="Times New Roman"/>
              </a:rPr>
              <a:t>.</a:t>
            </a:r>
            <a:endParaRPr lang="ru-RU" dirty="0">
              <a:solidFill>
                <a:schemeClr val="tx1"/>
              </a:solidFill>
              <a:ea typeface="Calibri"/>
              <a:cs typeface="Times New Roman"/>
            </a:endParaRPr>
          </a:p>
          <a:p>
            <a:pPr algn="l">
              <a:lnSpc>
                <a:spcPct val="107000"/>
              </a:lnSpc>
              <a:spcAft>
                <a:spcPts val="0"/>
              </a:spcAft>
              <a:tabLst>
                <a:tab pos="828040" algn="l"/>
              </a:tabLst>
            </a:pPr>
            <a:r>
              <a:rPr lang="ru-RU" dirty="0">
                <a:solidFill>
                  <a:schemeClr val="tx1"/>
                </a:solidFill>
                <a:latin typeface="Times New Roman"/>
                <a:ea typeface="Times New Roman"/>
                <a:cs typeface="Times New Roman"/>
              </a:rPr>
              <a:t> 2.Meýilnamanyň </a:t>
            </a:r>
            <a:r>
              <a:rPr lang="ru-RU" dirty="0" err="1">
                <a:solidFill>
                  <a:schemeClr val="tx1"/>
                </a:solidFill>
                <a:latin typeface="Times New Roman"/>
                <a:ea typeface="Times New Roman"/>
                <a:cs typeface="Times New Roman"/>
              </a:rPr>
              <a:t>ýerine</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ýetirilşine</a:t>
            </a:r>
            <a:r>
              <a:rPr lang="ru-RU" dirty="0">
                <a:solidFill>
                  <a:schemeClr val="tx1"/>
                </a:solidFill>
                <a:latin typeface="Times New Roman"/>
                <a:ea typeface="Times New Roman"/>
                <a:cs typeface="Times New Roman"/>
              </a:rPr>
              <a:t> </a:t>
            </a:r>
            <a:r>
              <a:rPr lang="ru-RU" dirty="0" err="1">
                <a:solidFill>
                  <a:schemeClr val="tx1"/>
                </a:solidFill>
                <a:latin typeface="Times New Roman"/>
                <a:ea typeface="Times New Roman"/>
                <a:cs typeface="Times New Roman"/>
              </a:rPr>
              <a:t>gözegçilik</a:t>
            </a:r>
            <a:r>
              <a:rPr lang="ru-RU" dirty="0">
                <a:solidFill>
                  <a:schemeClr val="tx1"/>
                </a:solidFill>
                <a:latin typeface="Times New Roman"/>
                <a:ea typeface="Times New Roman"/>
                <a:cs typeface="Times New Roman"/>
              </a:rPr>
              <a:t>.</a:t>
            </a:r>
            <a:endParaRPr lang="ru-RU" dirty="0">
              <a:solidFill>
                <a:schemeClr val="tx1"/>
              </a:solidFill>
              <a:ea typeface="Calibri"/>
              <a:cs typeface="Times New Roman"/>
            </a:endParaRPr>
          </a:p>
          <a:p>
            <a:pPr algn="l">
              <a:spcAft>
                <a:spcPts val="0"/>
              </a:spcAft>
            </a:pPr>
            <a:r>
              <a:rPr lang="ru-RU" dirty="0">
                <a:solidFill>
                  <a:schemeClr val="tx1"/>
                </a:solidFill>
                <a:latin typeface="Times New Roman"/>
                <a:ea typeface="Times New Roman"/>
              </a:rPr>
              <a:t> 3.Ýük  </a:t>
            </a:r>
            <a:r>
              <a:rPr lang="ru-RU" dirty="0" err="1">
                <a:solidFill>
                  <a:schemeClr val="tx1"/>
                </a:solidFill>
                <a:latin typeface="Times New Roman"/>
                <a:ea typeface="Times New Roman"/>
              </a:rPr>
              <a:t>wagonlaryň</a:t>
            </a:r>
            <a:r>
              <a:rPr lang="ru-RU" dirty="0">
                <a:solidFill>
                  <a:schemeClr val="tx1"/>
                </a:solidFill>
                <a:latin typeface="Times New Roman"/>
                <a:ea typeface="Times New Roman"/>
              </a:rPr>
              <a:t> </a:t>
            </a:r>
            <a:r>
              <a:rPr lang="ru-RU" dirty="0" err="1">
                <a:solidFill>
                  <a:schemeClr val="tx1"/>
                </a:solidFill>
                <a:latin typeface="Times New Roman"/>
                <a:ea typeface="Times New Roman"/>
              </a:rPr>
              <a:t>toparlara</a:t>
            </a:r>
            <a:r>
              <a:rPr lang="ru-RU" dirty="0">
                <a:solidFill>
                  <a:schemeClr val="tx1"/>
                </a:solidFill>
                <a:latin typeface="Times New Roman"/>
                <a:ea typeface="Times New Roman"/>
              </a:rPr>
              <a:t> </a:t>
            </a:r>
            <a:r>
              <a:rPr lang="ru-RU" dirty="0" err="1">
                <a:solidFill>
                  <a:schemeClr val="tx1"/>
                </a:solidFill>
                <a:latin typeface="Times New Roman"/>
                <a:ea typeface="Times New Roman"/>
              </a:rPr>
              <a:t>bölünişi</a:t>
            </a:r>
            <a:r>
              <a:rPr lang="ru-RU" dirty="0">
                <a:solidFill>
                  <a:schemeClr val="tx1"/>
                </a:solidFill>
                <a:latin typeface="Times New Roman"/>
                <a:ea typeface="Times New Roman"/>
              </a:rPr>
              <a:t> </a:t>
            </a:r>
            <a:r>
              <a:rPr lang="ru-RU" dirty="0" err="1">
                <a:solidFill>
                  <a:schemeClr val="tx1"/>
                </a:solidFill>
                <a:latin typeface="Times New Roman"/>
                <a:ea typeface="Times New Roman"/>
              </a:rPr>
              <a:t>we</a:t>
            </a:r>
            <a:r>
              <a:rPr lang="ru-RU" dirty="0">
                <a:solidFill>
                  <a:schemeClr val="tx1"/>
                </a:solidFill>
                <a:latin typeface="Times New Roman"/>
                <a:ea typeface="Times New Roman"/>
              </a:rPr>
              <a:t> </a:t>
            </a:r>
            <a:r>
              <a:rPr lang="ru-RU" dirty="0" err="1">
                <a:solidFill>
                  <a:schemeClr val="tx1"/>
                </a:solidFill>
                <a:latin typeface="Times New Roman"/>
                <a:ea typeface="Times New Roman"/>
              </a:rPr>
              <a:t>tehniki</a:t>
            </a:r>
            <a:r>
              <a:rPr lang="ru-RU" dirty="0">
                <a:solidFill>
                  <a:schemeClr val="tx1"/>
                </a:solidFill>
                <a:latin typeface="Times New Roman"/>
                <a:ea typeface="Times New Roman"/>
              </a:rPr>
              <a:t>  </a:t>
            </a:r>
            <a:r>
              <a:rPr lang="ru-RU" dirty="0" err="1">
                <a:solidFill>
                  <a:schemeClr val="tx1"/>
                </a:solidFill>
                <a:latin typeface="Times New Roman"/>
                <a:ea typeface="Times New Roman"/>
              </a:rPr>
              <a:t>häsiýetnamasy</a:t>
            </a:r>
            <a:r>
              <a:rPr lang="ru-RU" dirty="0">
                <a:solidFill>
                  <a:schemeClr val="tx1"/>
                </a:solidFill>
                <a:latin typeface="Times New Roman"/>
                <a:ea typeface="Times New Roman"/>
              </a:rPr>
              <a:t>.</a:t>
            </a:r>
            <a:endParaRPr lang="ru-RU" dirty="0">
              <a:solidFill>
                <a:schemeClr val="tx1"/>
              </a:solidFill>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785528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712968" cy="6264696"/>
          </a:xfrm>
        </p:spPr>
        <p:txBody>
          <a:bodyPr>
            <a:normAutofit fontScale="85000" lnSpcReduction="10000"/>
          </a:bodyPr>
          <a:lstStyle/>
          <a:p>
            <a:pPr indent="-266700">
              <a:spcAft>
                <a:spcPts val="0"/>
              </a:spcAft>
            </a:pPr>
            <a:r>
              <a:rPr lang="hr-HR" dirty="0">
                <a:latin typeface="Times New Roman"/>
                <a:ea typeface="Times New Roman"/>
              </a:rPr>
              <a:t>Mysal üçin.</a:t>
            </a:r>
            <a:endParaRPr lang="ru-RU" sz="2400" dirty="0">
              <a:latin typeface="Times New Roman"/>
              <a:ea typeface="Times New Roman"/>
            </a:endParaRPr>
          </a:p>
          <a:p>
            <a:pPr indent="-266700">
              <a:spcAft>
                <a:spcPts val="0"/>
              </a:spcAft>
            </a:pPr>
            <a:r>
              <a:rPr lang="hr-HR" b="1" dirty="0">
                <a:latin typeface="Times New Roman"/>
                <a:ea typeface="Times New Roman"/>
              </a:rPr>
              <a:t>№-niň 1-nji belgisi</a:t>
            </a:r>
            <a:r>
              <a:rPr lang="hr-HR" dirty="0">
                <a:latin typeface="Times New Roman"/>
                <a:ea typeface="Times New Roman"/>
              </a:rPr>
              <a:t> - wagonyň görnüşini häsiýetlendirýär.</a:t>
            </a:r>
            <a:endParaRPr lang="ru-RU" sz="2400" dirty="0">
              <a:latin typeface="Times New Roman"/>
              <a:ea typeface="Times New Roman"/>
            </a:endParaRPr>
          </a:p>
          <a:p>
            <a:pPr indent="-266700">
              <a:spcAft>
                <a:spcPts val="0"/>
              </a:spcAft>
            </a:pPr>
            <a:r>
              <a:rPr lang="hr-HR" dirty="0">
                <a:latin typeface="Times New Roman"/>
                <a:ea typeface="Times New Roman"/>
              </a:rPr>
              <a:t>2-nji - ýapyk wagony aňladýar;</a:t>
            </a:r>
            <a:endParaRPr lang="ru-RU" sz="2400" dirty="0">
              <a:latin typeface="Times New Roman"/>
              <a:ea typeface="Times New Roman"/>
            </a:endParaRPr>
          </a:p>
          <a:p>
            <a:pPr indent="-266700">
              <a:spcAft>
                <a:spcPts val="0"/>
              </a:spcAft>
            </a:pPr>
            <a:r>
              <a:rPr lang="hr-HR" dirty="0">
                <a:latin typeface="Times New Roman"/>
                <a:ea typeface="Times New Roman"/>
              </a:rPr>
              <a:t>4-nji platforma;</a:t>
            </a:r>
            <a:endParaRPr lang="ru-RU" sz="2400" dirty="0">
              <a:latin typeface="Times New Roman"/>
              <a:ea typeface="Times New Roman"/>
            </a:endParaRPr>
          </a:p>
          <a:p>
            <a:pPr indent="-266700">
              <a:spcAft>
                <a:spcPts val="0"/>
              </a:spcAft>
            </a:pPr>
            <a:r>
              <a:rPr lang="hr-HR" dirty="0">
                <a:latin typeface="Times New Roman"/>
                <a:ea typeface="Times New Roman"/>
              </a:rPr>
              <a:t>6-njy ýarym wagon;</a:t>
            </a:r>
            <a:endParaRPr lang="ru-RU" sz="2400" dirty="0">
              <a:latin typeface="Times New Roman"/>
              <a:ea typeface="Times New Roman"/>
            </a:endParaRPr>
          </a:p>
          <a:p>
            <a:pPr indent="-266700">
              <a:spcAft>
                <a:spcPts val="0"/>
              </a:spcAft>
            </a:pPr>
            <a:r>
              <a:rPr lang="hr-HR" dirty="0">
                <a:latin typeface="Times New Roman"/>
                <a:ea typeface="Times New Roman"/>
              </a:rPr>
              <a:t>7-nji çelek wagony;</a:t>
            </a:r>
            <a:endParaRPr lang="ru-RU" sz="2400" dirty="0">
              <a:latin typeface="Times New Roman"/>
              <a:ea typeface="Times New Roman"/>
            </a:endParaRPr>
          </a:p>
          <a:p>
            <a:pPr indent="-266700">
              <a:spcAft>
                <a:spcPts val="0"/>
              </a:spcAft>
            </a:pPr>
            <a:r>
              <a:rPr lang="hr-HR" dirty="0">
                <a:latin typeface="Times New Roman"/>
                <a:ea typeface="Times New Roman"/>
              </a:rPr>
              <a:t>8-nji hemişelik temperaturaly ýa-da sowadyjy düzümi;</a:t>
            </a:r>
            <a:endParaRPr lang="ru-RU" sz="2400" dirty="0">
              <a:latin typeface="Times New Roman"/>
              <a:ea typeface="Times New Roman"/>
            </a:endParaRPr>
          </a:p>
          <a:p>
            <a:pPr indent="-266700">
              <a:spcAft>
                <a:spcPts val="0"/>
              </a:spcAft>
            </a:pPr>
            <a:r>
              <a:rPr lang="hr-HR" dirty="0">
                <a:latin typeface="Times New Roman"/>
                <a:ea typeface="Times New Roman"/>
              </a:rPr>
              <a:t>9-njy   ýörite maksatly wagonlar.</a:t>
            </a:r>
            <a:endParaRPr lang="ru-RU" sz="2400" dirty="0">
              <a:latin typeface="Times New Roman"/>
              <a:ea typeface="Times New Roman"/>
            </a:endParaRPr>
          </a:p>
          <a:p>
            <a:pPr indent="-266700">
              <a:spcAft>
                <a:spcPts val="0"/>
              </a:spcAft>
            </a:pPr>
            <a:r>
              <a:rPr lang="hr-HR" dirty="0">
                <a:latin typeface="Times New Roman"/>
                <a:ea typeface="Times New Roman"/>
              </a:rPr>
              <a:t>Görnüşi boýunça  1-nji belgileri 1-lik,3-lik we 5-lik sanlar ulanylmaýar.  Olar ätiýaçdaky sanlar  hasaplanýar. Soňky döwürde kärendesine wagonlar köp alynýanlygy sebäpli 5-lik belgili sany wagonyň  görnüşine garamazdan ähli kärendedäki wagonlara  bellenýär. Demir ýoluň hasabyna degişli ýük wagonlar 1-lik belgiler bilen belgilenýär.</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65481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70000" lnSpcReduction="20000"/>
          </a:bodyPr>
          <a:lstStyle/>
          <a:p>
            <a:pPr algn="just">
              <a:lnSpc>
                <a:spcPct val="107000"/>
              </a:lnSpc>
              <a:spcAft>
                <a:spcPts val="0"/>
              </a:spcAft>
              <a:tabLst>
                <a:tab pos="1116330" algn="l"/>
              </a:tabLst>
            </a:pPr>
            <a:r>
              <a:rPr lang="ru-RU" sz="3400" b="1" dirty="0">
                <a:solidFill>
                  <a:srgbClr val="000000"/>
                </a:solidFill>
                <a:latin typeface="Times New Roman"/>
                <a:ea typeface="Calibri"/>
                <a:cs typeface="Times New Roman"/>
              </a:rPr>
              <a:t>1. </a:t>
            </a:r>
            <a:r>
              <a:rPr lang="ru-RU" sz="3400" b="1" dirty="0" err="1">
                <a:latin typeface="Times New Roman"/>
                <a:ea typeface="Calibri"/>
                <a:cs typeface="Times New Roman"/>
              </a:rPr>
              <a:t>Ýük</a:t>
            </a:r>
            <a:r>
              <a:rPr lang="ru-RU" sz="3400" b="1" dirty="0">
                <a:latin typeface="Times New Roman"/>
                <a:ea typeface="Calibri"/>
                <a:cs typeface="Times New Roman"/>
              </a:rPr>
              <a:t>  </a:t>
            </a:r>
            <a:r>
              <a:rPr lang="ru-RU" sz="3400" b="1" dirty="0" err="1">
                <a:latin typeface="Times New Roman"/>
                <a:ea typeface="Calibri"/>
                <a:cs typeface="Times New Roman"/>
              </a:rPr>
              <a:t>daşamagyň</a:t>
            </a:r>
            <a:r>
              <a:rPr lang="ru-RU" sz="3400" b="1" dirty="0">
                <a:latin typeface="Times New Roman"/>
                <a:ea typeface="Calibri"/>
                <a:cs typeface="Times New Roman"/>
              </a:rPr>
              <a:t>  </a:t>
            </a:r>
            <a:r>
              <a:rPr lang="ru-RU" sz="3400" b="1" dirty="0" err="1">
                <a:latin typeface="Times New Roman"/>
                <a:ea typeface="Calibri"/>
                <a:cs typeface="Times New Roman"/>
              </a:rPr>
              <a:t>meýilnamasyny</a:t>
            </a:r>
            <a:r>
              <a:rPr lang="ru-RU" sz="3400" b="1" dirty="0">
                <a:latin typeface="Times New Roman"/>
                <a:ea typeface="Calibri"/>
                <a:cs typeface="Times New Roman"/>
              </a:rPr>
              <a:t> </a:t>
            </a:r>
            <a:r>
              <a:rPr lang="ru-RU" sz="3400" b="1" dirty="0" err="1">
                <a:latin typeface="Times New Roman"/>
                <a:ea typeface="Calibri"/>
                <a:cs typeface="Times New Roman"/>
              </a:rPr>
              <a:t>işläp</a:t>
            </a:r>
            <a:r>
              <a:rPr lang="ru-RU" sz="3400" b="1" dirty="0">
                <a:latin typeface="Times New Roman"/>
                <a:ea typeface="Calibri"/>
                <a:cs typeface="Times New Roman"/>
              </a:rPr>
              <a:t> </a:t>
            </a:r>
            <a:r>
              <a:rPr lang="ru-RU" sz="3400" b="1" dirty="0" err="1">
                <a:latin typeface="Times New Roman"/>
                <a:ea typeface="Calibri"/>
                <a:cs typeface="Times New Roman"/>
              </a:rPr>
              <a:t>taýýarlamagyň</a:t>
            </a:r>
            <a:r>
              <a:rPr lang="ru-RU" sz="3400" b="1" dirty="0">
                <a:latin typeface="Times New Roman"/>
                <a:ea typeface="Calibri"/>
                <a:cs typeface="Times New Roman"/>
              </a:rPr>
              <a:t>      </a:t>
            </a:r>
            <a:endParaRPr lang="ru-RU" sz="3400" dirty="0">
              <a:ea typeface="Calibri"/>
              <a:cs typeface="Times New Roman"/>
            </a:endParaRPr>
          </a:p>
          <a:p>
            <a:pPr algn="just">
              <a:lnSpc>
                <a:spcPct val="107000"/>
              </a:lnSpc>
              <a:spcAft>
                <a:spcPts val="0"/>
              </a:spcAft>
              <a:tabLst>
                <a:tab pos="1116330" algn="l"/>
              </a:tabLst>
            </a:pPr>
            <a:r>
              <a:rPr lang="ru-RU" sz="3400" b="1" dirty="0">
                <a:latin typeface="Times New Roman"/>
                <a:ea typeface="Calibri"/>
                <a:cs typeface="Times New Roman"/>
              </a:rPr>
              <a:t> </a:t>
            </a:r>
            <a:r>
              <a:rPr lang="ru-RU" sz="3400" b="1" dirty="0" err="1">
                <a:latin typeface="Times New Roman"/>
                <a:ea typeface="Calibri"/>
                <a:cs typeface="Times New Roman"/>
              </a:rPr>
              <a:t>ýerine</a:t>
            </a:r>
            <a:r>
              <a:rPr lang="ru-RU" sz="3400" b="1" dirty="0">
                <a:latin typeface="Times New Roman"/>
                <a:ea typeface="Calibri"/>
                <a:cs typeface="Times New Roman"/>
              </a:rPr>
              <a:t> </a:t>
            </a:r>
            <a:r>
              <a:rPr lang="ru-RU" sz="3400" b="1" dirty="0" err="1">
                <a:latin typeface="Times New Roman"/>
                <a:ea typeface="Calibri"/>
                <a:cs typeface="Times New Roman"/>
              </a:rPr>
              <a:t>ýetirilişi</a:t>
            </a:r>
            <a:r>
              <a:rPr lang="ru-RU" sz="3400" b="1" dirty="0" smtClean="0">
                <a:latin typeface="Times New Roman"/>
                <a:ea typeface="Calibri"/>
                <a:cs typeface="Times New Roman"/>
              </a:rPr>
              <a:t>.</a:t>
            </a:r>
            <a:endParaRPr lang="ru-RU" sz="3400" dirty="0">
              <a:ea typeface="Calibri"/>
              <a:cs typeface="Times New Roman"/>
            </a:endParaRPr>
          </a:p>
          <a:p>
            <a:pPr indent="-266700">
              <a:spcAft>
                <a:spcPts val="0"/>
              </a:spcAft>
            </a:pPr>
            <a:r>
              <a:rPr lang="ru-RU" sz="3400" dirty="0">
                <a:latin typeface="Times New Roman"/>
                <a:ea typeface="Times New Roman"/>
              </a:rPr>
              <a:t>     </a:t>
            </a:r>
            <a:r>
              <a:rPr lang="sq-AL" sz="3400" dirty="0">
                <a:latin typeface="Times New Roman"/>
                <a:ea typeface="Times New Roman"/>
              </a:rPr>
              <a:t>          Demir ýol ulagynda ýük </a:t>
            </a:r>
            <a:r>
              <a:rPr lang="cs-CZ" sz="3400" dirty="0">
                <a:latin typeface="Times New Roman"/>
                <a:ea typeface="Times New Roman"/>
              </a:rPr>
              <a:t>daşamagy meýilnamalar arkaly</a:t>
            </a:r>
            <a:r>
              <a:rPr lang="sq-AL" sz="3400" dirty="0">
                <a:latin typeface="Times New Roman"/>
                <a:ea typeface="Times New Roman"/>
              </a:rPr>
              <a:t> amala aşyrylýar. Ýük </a:t>
            </a:r>
            <a:r>
              <a:rPr lang="cs-CZ" sz="3400" dirty="0">
                <a:latin typeface="Times New Roman"/>
                <a:ea typeface="Times New Roman"/>
              </a:rPr>
              <a:t>daşamagyň </a:t>
            </a:r>
            <a:r>
              <a:rPr lang="hr-HR" sz="3400" dirty="0">
                <a:latin typeface="Times New Roman"/>
                <a:ea typeface="Times New Roman"/>
              </a:rPr>
              <a:t>meýilnamasy</a:t>
            </a:r>
            <a:r>
              <a:rPr lang="sq-AL" sz="3400" dirty="0">
                <a:latin typeface="Times New Roman"/>
                <a:ea typeface="Times New Roman"/>
              </a:rPr>
              <a:t> halk-hojalygynyň maksatnamasynyň bir bölegi bolup durýar.</a:t>
            </a:r>
            <a:endParaRPr lang="ru-RU" sz="3400" dirty="0">
              <a:latin typeface="Times New Roman"/>
              <a:ea typeface="Times New Roman"/>
            </a:endParaRPr>
          </a:p>
          <a:p>
            <a:pPr indent="-266700">
              <a:spcAft>
                <a:spcPts val="0"/>
              </a:spcAft>
            </a:pPr>
            <a:r>
              <a:rPr lang="cs-CZ" sz="3400" dirty="0">
                <a:latin typeface="Times New Roman"/>
                <a:ea typeface="Times New Roman"/>
              </a:rPr>
              <a:t>	Ýük ugradýan ministrlikler, kärhanalar, guramalar we ýük ugradyjy  şahsy adamlar hem-de demir ýol ulagynyň  bölümleri daşalyş meýilnamasy düzülende we ýerine ýetirlende tertip düzgüni, döwlet bähbidinden ugur alyp meýilnamalary doly ýerine ýetirmegini berjaý etmelidir. </a:t>
            </a:r>
            <a:endParaRPr lang="ru-RU" sz="3400" dirty="0">
              <a:latin typeface="Times New Roman"/>
              <a:ea typeface="Times New Roman"/>
            </a:endParaRPr>
          </a:p>
          <a:p>
            <a:pPr indent="-266700">
              <a:spcAft>
                <a:spcPts val="0"/>
              </a:spcAft>
            </a:pPr>
            <a:r>
              <a:rPr lang="cs-CZ" sz="3400" dirty="0">
                <a:latin typeface="Times New Roman"/>
                <a:ea typeface="Times New Roman"/>
              </a:rPr>
              <a:t>Demir ýol ulagynda şular ýaly meýilnamalar  işlenip düzülýär</a:t>
            </a:r>
            <a:r>
              <a:rPr lang="cs-CZ" sz="3400" dirty="0" smtClean="0">
                <a:latin typeface="Times New Roman"/>
                <a:ea typeface="Times New Roman"/>
              </a:rPr>
              <a:t>.</a:t>
            </a:r>
            <a:endParaRPr lang="ru-RU" sz="3400" dirty="0">
              <a:latin typeface="Times New Roman"/>
              <a:ea typeface="Times New Roman"/>
            </a:endParaRPr>
          </a:p>
          <a:p>
            <a:pPr indent="-266700">
              <a:spcAft>
                <a:spcPts val="0"/>
              </a:spcAft>
            </a:pPr>
            <a:r>
              <a:rPr lang="hr-HR" sz="3400" dirty="0">
                <a:latin typeface="Times New Roman"/>
                <a:ea typeface="Times New Roman"/>
              </a:rPr>
              <a:t>Meýilnama aşakdaky topara bölünýär:</a:t>
            </a:r>
            <a:endParaRPr lang="ru-RU" sz="3400" dirty="0">
              <a:latin typeface="Times New Roman"/>
              <a:ea typeface="Times New Roman"/>
            </a:endParaRPr>
          </a:p>
          <a:p>
            <a:pPr indent="-266700">
              <a:spcAft>
                <a:spcPts val="0"/>
              </a:spcAft>
            </a:pPr>
            <a:r>
              <a:rPr lang="hr-HR" sz="3400" dirty="0">
                <a:latin typeface="Times New Roman"/>
                <a:ea typeface="Times New Roman"/>
              </a:rPr>
              <a:t>1.Ösüş (prespektiw) -5 ýyl we ondan köp möhlet.</a:t>
            </a:r>
            <a:endParaRPr lang="ru-RU" sz="3400" dirty="0">
              <a:latin typeface="Times New Roman"/>
              <a:ea typeface="Times New Roman"/>
            </a:endParaRPr>
          </a:p>
          <a:p>
            <a:pPr indent="-266700">
              <a:spcAft>
                <a:spcPts val="0"/>
              </a:spcAft>
            </a:pPr>
            <a:r>
              <a:rPr lang="hr-HR" sz="3400" dirty="0">
                <a:latin typeface="Times New Roman"/>
                <a:ea typeface="Times New Roman"/>
              </a:rPr>
              <a:t>2.Häzirki - kwartal boýunça bölünen ýyllyk.</a:t>
            </a:r>
            <a:endParaRPr lang="ru-RU" sz="3400" dirty="0">
              <a:latin typeface="Times New Roman"/>
              <a:ea typeface="Times New Roman"/>
            </a:endParaRPr>
          </a:p>
          <a:p>
            <a:pPr indent="-266700">
              <a:spcAft>
                <a:spcPts val="0"/>
              </a:spcAft>
            </a:pPr>
            <a:r>
              <a:rPr lang="hr-HR" sz="3400" dirty="0">
                <a:latin typeface="Times New Roman"/>
                <a:ea typeface="Times New Roman"/>
              </a:rPr>
              <a:t>3.Usully - ýyllyk meýilnamadan (kwartala we aýlyk) düzülýär.</a:t>
            </a:r>
            <a:endParaRPr lang="ru-RU" sz="3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4671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507288" cy="6264696"/>
          </a:xfrm>
        </p:spPr>
        <p:txBody>
          <a:bodyPr>
            <a:normAutofit fontScale="77500" lnSpcReduction="20000"/>
          </a:bodyPr>
          <a:lstStyle/>
          <a:p>
            <a:pPr indent="-266700">
              <a:spcAft>
                <a:spcPts val="0"/>
              </a:spcAft>
            </a:pPr>
            <a:r>
              <a:rPr lang="hr-HR" dirty="0">
                <a:latin typeface="Times New Roman"/>
                <a:ea typeface="Times New Roman"/>
              </a:rPr>
              <a:t>Ösüş we ýyllyk meýilnamalar tonna  boýunça daşamaklyk göz öňünde tutulýar. Diňe awtomobil oba hojalyk maşynlary, demir önümleri wagonlaýyn meýilnamalaşdyrylýar.</a:t>
            </a:r>
            <a:endParaRPr lang="ru-RU" sz="2400" dirty="0">
              <a:latin typeface="Times New Roman"/>
              <a:ea typeface="Times New Roman"/>
            </a:endParaRPr>
          </a:p>
          <a:p>
            <a:pPr indent="-266700">
              <a:spcAft>
                <a:spcPts val="0"/>
              </a:spcAft>
            </a:pPr>
            <a:r>
              <a:rPr lang="hr-HR" dirty="0">
                <a:latin typeface="Times New Roman"/>
                <a:ea typeface="Times New Roman"/>
              </a:rPr>
              <a:t>Halk hojalygyna ulag çykdaýjylarynyň, garşylyk artyk ulag, gaýtadan we beýleki ähmiýetsiz daşalşy azaltmak üçin daşaýyş meýilnamasyny ýük akymynyň amatly ugurlary boýunça taýýarlanylmaly.</a:t>
            </a:r>
            <a:endParaRPr lang="ru-RU" sz="2400" dirty="0">
              <a:latin typeface="Times New Roman"/>
              <a:ea typeface="Times New Roman"/>
            </a:endParaRPr>
          </a:p>
          <a:p>
            <a:pPr indent="-266700">
              <a:spcAft>
                <a:spcPts val="0"/>
              </a:spcAft>
            </a:pPr>
            <a:r>
              <a:rPr lang="hr-HR" dirty="0">
                <a:latin typeface="Times New Roman"/>
                <a:ea typeface="Times New Roman"/>
              </a:rPr>
              <a:t>Eger-de daşalyş göni garyşyk we halkara gatnaşykda bolsa meýilnama aşakdaky ýaly tertipde işlenip taýýarlanylýar:</a:t>
            </a:r>
            <a:endParaRPr lang="ru-RU" sz="2400" dirty="0">
              <a:latin typeface="Times New Roman"/>
              <a:ea typeface="Times New Roman"/>
            </a:endParaRPr>
          </a:p>
          <a:p>
            <a:pPr indent="-266700">
              <a:spcAft>
                <a:spcPts val="0"/>
              </a:spcAft>
            </a:pPr>
            <a:r>
              <a:rPr lang="hr-HR" dirty="0">
                <a:latin typeface="Times New Roman"/>
                <a:ea typeface="Times New Roman"/>
              </a:rPr>
              <a:t>Demir ýoldan, suw ulagyna berilse –Türkmenistanyň Demir  ýol  ulaglar ministrligi;</a:t>
            </a:r>
            <a:endParaRPr lang="ru-RU" sz="2400" dirty="0">
              <a:latin typeface="Times New Roman"/>
              <a:ea typeface="Times New Roman"/>
            </a:endParaRPr>
          </a:p>
          <a:p>
            <a:pPr indent="-266700">
              <a:spcAft>
                <a:spcPts val="0"/>
              </a:spcAft>
            </a:pPr>
            <a:r>
              <a:rPr lang="hr-HR" dirty="0">
                <a:latin typeface="Times New Roman"/>
                <a:ea typeface="Times New Roman"/>
              </a:rPr>
              <a:t>Suw ulagyndan demir ýola berilse –suw gullugy müdirligi işläp  taýýarlaýar.</a:t>
            </a:r>
            <a:endParaRPr lang="ru-RU" sz="2400" dirty="0">
              <a:latin typeface="Times New Roman"/>
              <a:ea typeface="Times New Roman"/>
            </a:endParaRPr>
          </a:p>
          <a:p>
            <a:pPr indent="-266700">
              <a:spcAft>
                <a:spcPts val="0"/>
              </a:spcAft>
            </a:pPr>
            <a:r>
              <a:rPr lang="hr-HR" dirty="0">
                <a:latin typeface="Times New Roman"/>
                <a:ea typeface="Times New Roman"/>
              </a:rPr>
              <a:t>       Halkara gatnaşykda eksport we import ýükleri daşamagyň ýyllyk  möçberini Türkmenistanyň Demir ýol ulaglar ministrligi we Türkmenistanyň Daşary ykdysady we aragatnaşyk ministrliginiň ylalaşygy esasynda, goňşy döwletleriniň demir ýoly bilen ylalaşyk  esasynda işlenip taýýarlanylýar.</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85056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336704"/>
          </a:xfrm>
        </p:spPr>
        <p:txBody>
          <a:bodyPr>
            <a:normAutofit fontScale="70000" lnSpcReduction="20000"/>
          </a:bodyPr>
          <a:lstStyle/>
          <a:p>
            <a:pPr indent="-266700">
              <a:spcAft>
                <a:spcPts val="0"/>
              </a:spcAft>
            </a:pPr>
            <a:r>
              <a:rPr lang="hr-HR" dirty="0">
                <a:latin typeface="Times New Roman"/>
                <a:ea typeface="Times New Roman"/>
              </a:rPr>
              <a:t>Daşalyş meýilnamasynyň ýerine ýetirilişiniň iň kämil usuly wagonlaryň aýlanşygynyň we ýükleri ertmegi tizleşdirmegi daşalşyň ugry esasynda amala aşyrylýar. Olar belli bir ugra ugradylsa bir stansiýada bir ugradyjy we basgançakly, birnäçe stansiýada ýa-da bir stansiýada birnäçe ugradyjy ýük ýüklese amala aşyrylýar.</a:t>
            </a:r>
            <a:endParaRPr lang="ru-RU" sz="2400" dirty="0">
              <a:latin typeface="Times New Roman"/>
              <a:ea typeface="Times New Roman"/>
            </a:endParaRPr>
          </a:p>
          <a:p>
            <a:pPr indent="-266700">
              <a:spcAft>
                <a:spcPts val="0"/>
              </a:spcAft>
            </a:pPr>
            <a:r>
              <a:rPr lang="cs-CZ" dirty="0">
                <a:latin typeface="Times New Roman"/>
                <a:ea typeface="Times New Roman"/>
              </a:rPr>
              <a:t>          Kwartal – maksatnama  ortaça bir gije-gündizde ýüklenen tonnada we wagon ölçeglerinde kesgitleýär we aýlara bölýär.</a:t>
            </a:r>
            <a:endParaRPr lang="ru-RU" sz="2400" dirty="0">
              <a:latin typeface="Times New Roman"/>
              <a:ea typeface="Times New Roman"/>
            </a:endParaRPr>
          </a:p>
          <a:p>
            <a:pPr indent="-266700">
              <a:spcAft>
                <a:spcPts val="0"/>
              </a:spcAft>
            </a:pPr>
            <a:r>
              <a:rPr lang="cs-CZ" dirty="0">
                <a:latin typeface="Times New Roman"/>
                <a:ea typeface="Times New Roman"/>
              </a:rPr>
              <a:t>	Kwartal boýunça düzülen meýilnamadaky ýükler merkezleşdirilen ýagdaýda daşalýar.</a:t>
            </a:r>
            <a:endParaRPr lang="ru-RU" sz="2400" dirty="0">
              <a:latin typeface="Times New Roman"/>
              <a:ea typeface="Times New Roman"/>
            </a:endParaRPr>
          </a:p>
          <a:p>
            <a:pPr indent="-266700">
              <a:spcAft>
                <a:spcPts val="0"/>
              </a:spcAft>
            </a:pPr>
            <a:r>
              <a:rPr lang="cs-CZ" dirty="0">
                <a:latin typeface="Times New Roman"/>
                <a:ea typeface="Times New Roman"/>
              </a:rPr>
              <a:t>	Kwartaldaky daşamaly ýükler üçin ministrlikler we kärhanalar. T</a:t>
            </a:r>
            <a:r>
              <a:rPr lang="hr-HR" dirty="0">
                <a:latin typeface="Times New Roman"/>
                <a:ea typeface="Times New Roman"/>
              </a:rPr>
              <a:t>ürkmenistanyň demir ýol ulaglary ministrliginiň </a:t>
            </a:r>
            <a:r>
              <a:rPr lang="cs-CZ" dirty="0">
                <a:latin typeface="Times New Roman"/>
                <a:ea typeface="Times New Roman"/>
              </a:rPr>
              <a:t>kwartal başlanmazyndan 40 gün öňürti hat üsti bilen habar berýär.</a:t>
            </a:r>
            <a:endParaRPr lang="ru-RU" sz="2400" dirty="0">
              <a:latin typeface="Times New Roman"/>
              <a:ea typeface="Times New Roman"/>
            </a:endParaRPr>
          </a:p>
          <a:p>
            <a:pPr indent="-266700">
              <a:spcAft>
                <a:spcPts val="0"/>
              </a:spcAft>
            </a:pPr>
            <a:r>
              <a:rPr lang="cs-CZ" dirty="0">
                <a:latin typeface="Times New Roman"/>
                <a:ea typeface="Times New Roman"/>
              </a:rPr>
              <a:t>	Kwartal başlamazyndan 16 gün öň T</a:t>
            </a:r>
            <a:r>
              <a:rPr lang="hr-HR" dirty="0">
                <a:latin typeface="Times New Roman"/>
                <a:ea typeface="Times New Roman"/>
              </a:rPr>
              <a:t>ürkmenistanyň demir ýol ulaglary ministrliginiň </a:t>
            </a:r>
            <a:r>
              <a:rPr lang="cs-CZ" dirty="0">
                <a:latin typeface="Times New Roman"/>
                <a:ea typeface="Times New Roman"/>
              </a:rPr>
              <a:t>bölümlere we gulluklara merkezleşdirilen ýük daşalyşy boýunça kwartalda daşalmaly ýükiň möçberinde aýlara bölüp habar berýär. Ministrliklere, kärhanalara, guramalara – ýük ugradýanlara her gije-gündizde näçe tonna ýa-da wagon ugratmalydygyny habar berýär.</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2317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0000" lnSpcReduction="20000"/>
          </a:bodyPr>
          <a:lstStyle/>
          <a:p>
            <a:pPr marL="0" indent="0">
              <a:buNone/>
            </a:pPr>
            <a:r>
              <a:rPr lang="en-US" b="1" dirty="0">
                <a:latin typeface="Times New Roman" pitchFamily="18" charset="0"/>
                <a:cs typeface="Times New Roman" pitchFamily="18" charset="0"/>
              </a:rPr>
              <a:t>2. </a:t>
            </a:r>
            <a:r>
              <a:rPr lang="en-US" b="1" dirty="0" err="1">
                <a:latin typeface="Times New Roman" pitchFamily="18" charset="0"/>
                <a:cs typeface="Times New Roman" pitchFamily="18" charset="0"/>
              </a:rPr>
              <a:t>Meýilnamanyň</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ýerine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ýetirilşine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gözegçilik</a:t>
            </a:r>
            <a:endParaRPr lang="en-US" b="1" dirty="0">
              <a:latin typeface="Times New Roman" pitchFamily="18" charset="0"/>
              <a:cs typeface="Times New Roman" pitchFamily="18" charset="0"/>
            </a:endParaRPr>
          </a:p>
          <a:p>
            <a:pPr marL="0" indent="0">
              <a:buNone/>
            </a:pPr>
            <a:r>
              <a:rPr lang="en-US" dirty="0" err="1">
                <a:latin typeface="Times New Roman" pitchFamily="18" charset="0"/>
                <a:cs typeface="Times New Roman" pitchFamily="18" charset="0"/>
              </a:rPr>
              <a:t>Daşalyş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meýilnamasynyň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ýetirilişi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boýunça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işleriň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doly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yzygiderligini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gazanmak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ugradýanlar</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bölüminiň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arasynda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öňünde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tutulan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aýyň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dowamynda</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günde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yzygiderligini</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deňölçegliligini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üpjün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etmek</a:t>
            </a:r>
            <a:r>
              <a:rPr lang="en-US" dirty="0">
                <a:latin typeface="Times New Roman" pitchFamily="18" charset="0"/>
                <a:cs typeface="Times New Roman" pitchFamily="18" charset="0"/>
              </a:rPr>
              <a:t> hem-de </a:t>
            </a:r>
            <a:r>
              <a:rPr lang="en-US" dirty="0" err="1">
                <a:latin typeface="Times New Roman" pitchFamily="18" charset="0"/>
                <a:cs typeface="Times New Roman" pitchFamily="18" charset="0"/>
              </a:rPr>
              <a:t>ugradylýan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boýunça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meselesini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çözmeklik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gündelik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tertip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esasynda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ylalaşylýar</a:t>
            </a:r>
            <a:r>
              <a:rPr lang="en-US" dirty="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ugradýan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tarap</a:t>
            </a:r>
            <a:r>
              <a:rPr lang="en-US" dirty="0">
                <a:latin typeface="Times New Roman" pitchFamily="18" charset="0"/>
                <a:cs typeface="Times New Roman" pitchFamily="18" charset="0"/>
              </a:rPr>
              <a:t> 3 </a:t>
            </a:r>
            <a:r>
              <a:rPr lang="en-US" dirty="0" err="1">
                <a:latin typeface="Times New Roman" pitchFamily="18" charset="0"/>
                <a:cs typeface="Times New Roman" pitchFamily="18" charset="0"/>
              </a:rPr>
              <a:t>gün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öňünden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üsti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bölüminiň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ugradyljak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günleriň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kalendar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hasapda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näçe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ýüklejekdiginiň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haýyşnamasyny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berýär</a:t>
            </a:r>
            <a:r>
              <a:rPr lang="en-US" dirty="0">
                <a:latin typeface="Times New Roman" pitchFamily="18" charset="0"/>
                <a:cs typeface="Times New Roman" pitchFamily="18" charset="0"/>
              </a:rPr>
              <a:t> (forma GU-11). </a:t>
            </a:r>
            <a:r>
              <a:rPr lang="en-US" dirty="0" err="1">
                <a:latin typeface="Times New Roman" pitchFamily="18" charset="0"/>
                <a:cs typeface="Times New Roman" pitchFamily="18" charset="0"/>
              </a:rPr>
              <a:t>Düzgünmama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esasynda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haýyşnamada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zerur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mukdary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görkezilýär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meýilnamasyna</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ýüki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ugradyjynyň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haýyşnamasyna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laýyklykda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ýüklenişe</a:t>
            </a:r>
            <a:r>
              <a:rPr lang="en-US" dirty="0">
                <a:latin typeface="Times New Roman" pitchFamily="18" charset="0"/>
                <a:cs typeface="Times New Roman" pitchFamily="18" charset="0"/>
              </a:rPr>
              <a:t> 2 </a:t>
            </a:r>
            <a:r>
              <a:rPr lang="en-US" dirty="0" err="1">
                <a:latin typeface="Times New Roman" pitchFamily="18" charset="0"/>
                <a:cs typeface="Times New Roman" pitchFamily="18" charset="0"/>
              </a:rPr>
              <a:t>gün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galanda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stansiýalara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berliş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mukdaryny</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aýratyn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a:t>
            </a:r>
            <a:r>
              <a:rPr lang="en-US" dirty="0">
                <a:latin typeface="Times New Roman" pitchFamily="18" charset="0"/>
                <a:cs typeface="Times New Roman" pitchFamily="18" charset="0"/>
              </a:rPr>
              <a:t> hem-de </a:t>
            </a:r>
            <a:r>
              <a:rPr lang="en-US" dirty="0" err="1">
                <a:latin typeface="Times New Roman" pitchFamily="18" charset="0"/>
                <a:cs typeface="Times New Roman" pitchFamily="18" charset="0"/>
              </a:rPr>
              <a:t>aýratyn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ugurlar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boýunça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deňagramlylygyň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üpjün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edilmegini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belleýär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tabşyrygy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esasynda</a:t>
            </a:r>
            <a:r>
              <a:rPr lang="en-US" dirty="0">
                <a:latin typeface="Times New Roman" pitchFamily="18" charset="0"/>
                <a:cs typeface="Times New Roman" pitchFamily="18" charset="0"/>
              </a:rPr>
              <a:t> her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ugradyja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ýüklenilşe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galanda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ýüküň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görnüşine</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bellenilen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stansiýasyna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laýyklykda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gündelik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beriljek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mukdary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barada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habar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berýär</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ýörite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kitapçada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hasaba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alynýar</a:t>
            </a:r>
            <a:r>
              <a:rPr lang="en-US"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101000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fontScale="85000" lnSpcReduction="20000"/>
          </a:bodyPr>
          <a:lstStyle/>
          <a:p>
            <a:pPr marL="0" indent="0">
              <a:buNone/>
            </a:pPr>
            <a:r>
              <a:rPr lang="en-US" dirty="0" err="1">
                <a:latin typeface="Times New Roman" pitchFamily="18" charset="0"/>
                <a:cs typeface="Times New Roman" pitchFamily="18" charset="0"/>
              </a:rPr>
              <a:t>Ýükleriň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ugradylyş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öňünde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tutulan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meýilnamany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aşakdaky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ýagdaýlarda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üýtgeşme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girizip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biler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1.Tutuş </a:t>
            </a:r>
            <a:r>
              <a:rPr lang="en-US" dirty="0" err="1">
                <a:latin typeface="Times New Roman" pitchFamily="18" charset="0"/>
                <a:cs typeface="Times New Roman" pitchFamily="18" charset="0"/>
              </a:rPr>
              <a:t>döwlet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boýunça</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ministr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2.Bölümiň </a:t>
            </a:r>
            <a:r>
              <a:rPr lang="en-US" dirty="0" err="1">
                <a:latin typeface="Times New Roman" pitchFamily="18" charset="0"/>
                <a:cs typeface="Times New Roman" pitchFamily="18" charset="0"/>
              </a:rPr>
              <a:t>içinde</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bölüm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a:t>
            </a:r>
            <a:r>
              <a:rPr lang="en-US" dirty="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3. </a:t>
            </a:r>
            <a:r>
              <a:rPr lang="en-US" dirty="0" err="1">
                <a:latin typeface="Times New Roman" pitchFamily="18" charset="0"/>
                <a:cs typeface="Times New Roman" pitchFamily="18" charset="0"/>
              </a:rPr>
              <a:t>Stansiýada</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bölüm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rugsady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esasynda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a:t>
            </a:r>
            <a:r>
              <a:rPr lang="en-US" dirty="0">
                <a:latin typeface="Times New Roman" pitchFamily="18" charset="0"/>
                <a:cs typeface="Times New Roman" pitchFamily="18" charset="0"/>
              </a:rPr>
              <a:t>.</a:t>
            </a:r>
          </a:p>
          <a:p>
            <a:pPr marL="0" indent="0">
              <a:buNone/>
            </a:pPr>
            <a:r>
              <a:rPr lang="en-US" dirty="0" err="1">
                <a:latin typeface="Times New Roman" pitchFamily="18" charset="0"/>
                <a:cs typeface="Times New Roman" pitchFamily="18" charset="0"/>
              </a:rPr>
              <a:t>Ýüküň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görnüşinden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beýleki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görnüşine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üýtgedilmegine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başlygynyň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rugsady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hökmandyr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daşalyş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meýilnamasyna</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bellenen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üýtgeşme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girizmegi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stansiýanyň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naçalnigine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aşakdaky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möçberlerde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rugsat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berilýär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- 10% </a:t>
            </a:r>
            <a:r>
              <a:rPr lang="en-US" dirty="0" err="1">
                <a:latin typeface="Times New Roman" pitchFamily="18" charset="0"/>
                <a:cs typeface="Times New Roman" pitchFamily="18" charset="0"/>
              </a:rPr>
              <a:t>çenli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azyk</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senagat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önümleri</a:t>
            </a:r>
            <a:r>
              <a:rPr lang="en-US" dirty="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      -  5% </a:t>
            </a:r>
            <a:r>
              <a:rPr lang="en-US" dirty="0" err="1">
                <a:latin typeface="Times New Roman" pitchFamily="18" charset="0"/>
                <a:cs typeface="Times New Roman" pitchFamily="18" charset="0"/>
              </a:rPr>
              <a:t>çenli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himiki</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miniral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dökünler</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ş.m</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- 7% </a:t>
            </a:r>
            <a:r>
              <a:rPr lang="en-US" dirty="0" err="1">
                <a:latin typeface="Times New Roman" pitchFamily="18" charset="0"/>
                <a:cs typeface="Times New Roman" pitchFamily="18" charset="0"/>
              </a:rPr>
              <a:t>çenli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gara</a:t>
            </a:r>
            <a:r>
              <a:rPr lang="en-US" dirty="0">
                <a:latin typeface="Times New Roman" pitchFamily="18" charset="0"/>
                <a:cs typeface="Times New Roman" pitchFamily="18" charset="0"/>
              </a:rPr>
              <a:t> metal </a:t>
            </a:r>
            <a:r>
              <a:rPr lang="en-US" dirty="0" err="1">
                <a:latin typeface="Times New Roman" pitchFamily="18" charset="0"/>
                <a:cs typeface="Times New Roman" pitchFamily="18" charset="0"/>
              </a:rPr>
              <a:t>önümleri</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3% </a:t>
            </a:r>
            <a:r>
              <a:rPr lang="en-US" dirty="0" err="1">
                <a:latin typeface="Times New Roman" pitchFamily="18" charset="0"/>
                <a:cs typeface="Times New Roman" pitchFamily="18" charset="0"/>
              </a:rPr>
              <a:t>çenli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beýleki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a:t>
            </a:r>
            <a:r>
              <a:rPr lang="en-US"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07747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0000" lnSpcReduction="20000"/>
          </a:bodyPr>
          <a:lstStyle/>
          <a:p>
            <a:pPr marL="0" indent="0">
              <a:buNone/>
            </a:pPr>
            <a:r>
              <a:rPr lang="en-US" dirty="0">
                <a:latin typeface="Times New Roman" pitchFamily="18" charset="0"/>
                <a:cs typeface="Times New Roman" pitchFamily="18" charset="0"/>
              </a:rPr>
              <a:t> </a:t>
            </a:r>
            <a:r>
              <a:rPr lang="en-US" sz="3400" dirty="0" err="1">
                <a:latin typeface="Times New Roman" pitchFamily="18" charset="0"/>
                <a:cs typeface="Times New Roman" pitchFamily="18" charset="0"/>
              </a:rPr>
              <a:t>Meýilnamanyň</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ýerine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ýetirilmezligine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demir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ýol</a:t>
            </a:r>
            <a:r>
              <a:rPr lang="en-US" sz="3400" dirty="0">
                <a:latin typeface="Times New Roman" pitchFamily="18" charset="0"/>
                <a:cs typeface="Times New Roman" pitchFamily="18" charset="0"/>
              </a:rPr>
              <a:t> we </a:t>
            </a:r>
            <a:r>
              <a:rPr lang="en-US" sz="3400" dirty="0" err="1">
                <a:latin typeface="Times New Roman" pitchFamily="18" charset="0"/>
                <a:cs typeface="Times New Roman" pitchFamily="18" charset="0"/>
              </a:rPr>
              <a:t>ýük</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ugradyjylar</a:t>
            </a:r>
            <a:r>
              <a:rPr lang="en-US" sz="3400" dirty="0">
                <a:latin typeface="Times New Roman" pitchFamily="18" charset="0"/>
                <a:cs typeface="Times New Roman" pitchFamily="18" charset="0"/>
              </a:rPr>
              <a:t> material </a:t>
            </a:r>
            <a:r>
              <a:rPr lang="en-US" sz="3400" dirty="0" err="1">
                <a:latin typeface="Times New Roman" pitchFamily="18" charset="0"/>
                <a:cs typeface="Times New Roman" pitchFamily="18" charset="0"/>
              </a:rPr>
              <a:t>jogapkärçiligini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çekýär</a:t>
            </a:r>
            <a:r>
              <a:rPr lang="en-US" sz="3400" dirty="0">
                <a:latin typeface="Times New Roman" pitchFamily="18" charset="0"/>
                <a:cs typeface="Times New Roman" pitchFamily="18" charset="0"/>
              </a:rPr>
              <a:t>.</a:t>
            </a:r>
          </a:p>
          <a:p>
            <a:pPr marL="0" indent="0">
              <a:buNone/>
            </a:pPr>
            <a:r>
              <a:rPr lang="en-US" sz="3400" dirty="0">
                <a:latin typeface="Times New Roman" pitchFamily="18" charset="0"/>
                <a:cs typeface="Times New Roman" pitchFamily="18" charset="0"/>
              </a:rPr>
              <a:t>1.Demir </a:t>
            </a:r>
            <a:r>
              <a:rPr lang="en-US" sz="3400" dirty="0" err="1">
                <a:latin typeface="Times New Roman" pitchFamily="18" charset="0"/>
                <a:cs typeface="Times New Roman" pitchFamily="18" charset="0"/>
              </a:rPr>
              <a:t>ýol</a:t>
            </a:r>
            <a:r>
              <a:rPr lang="en-US" sz="3400" dirty="0">
                <a:latin typeface="Times New Roman" pitchFamily="18" charset="0"/>
                <a:cs typeface="Times New Roman" pitchFamily="18" charset="0"/>
              </a:rPr>
              <a:t> - </a:t>
            </a:r>
            <a:r>
              <a:rPr lang="en-US" sz="3400" dirty="0" err="1">
                <a:latin typeface="Times New Roman" pitchFamily="18" charset="0"/>
                <a:cs typeface="Times New Roman" pitchFamily="18" charset="0"/>
              </a:rPr>
              <a:t>bellenen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güni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wagonlary</a:t>
            </a:r>
            <a:r>
              <a:rPr lang="en-US" sz="3400" dirty="0">
                <a:latin typeface="Times New Roman" pitchFamily="18" charset="0"/>
                <a:cs typeface="Times New Roman" pitchFamily="18" charset="0"/>
              </a:rPr>
              <a:t> we </a:t>
            </a:r>
            <a:r>
              <a:rPr lang="en-US" sz="3400" dirty="0" err="1">
                <a:latin typeface="Times New Roman" pitchFamily="18" charset="0"/>
                <a:cs typeface="Times New Roman" pitchFamily="18" charset="0"/>
              </a:rPr>
              <a:t>konteýnerleri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bermese</a:t>
            </a:r>
            <a:r>
              <a:rPr lang="en-US" sz="3400" dirty="0">
                <a:latin typeface="Times New Roman" pitchFamily="18" charset="0"/>
                <a:cs typeface="Times New Roman" pitchFamily="18" charset="0"/>
              </a:rPr>
              <a:t>;</a:t>
            </a:r>
          </a:p>
          <a:p>
            <a:pPr marL="0" indent="0">
              <a:buNone/>
            </a:pPr>
            <a:r>
              <a:rPr lang="en-US" sz="3400" dirty="0">
                <a:latin typeface="Times New Roman" pitchFamily="18" charset="0"/>
                <a:cs typeface="Times New Roman" pitchFamily="18" charset="0"/>
              </a:rPr>
              <a:t>2.Ýük </a:t>
            </a:r>
            <a:r>
              <a:rPr lang="en-US" sz="3400" dirty="0" err="1">
                <a:latin typeface="Times New Roman" pitchFamily="18" charset="0"/>
                <a:cs typeface="Times New Roman" pitchFamily="18" charset="0"/>
              </a:rPr>
              <a:t>ugradyjy</a:t>
            </a:r>
            <a:r>
              <a:rPr lang="en-US" sz="3400" dirty="0">
                <a:latin typeface="Times New Roman" pitchFamily="18" charset="0"/>
                <a:cs typeface="Times New Roman" pitchFamily="18" charset="0"/>
              </a:rPr>
              <a:t> – </a:t>
            </a:r>
            <a:r>
              <a:rPr lang="en-US" sz="3400" dirty="0" err="1">
                <a:latin typeface="Times New Roman" pitchFamily="18" charset="0"/>
                <a:cs typeface="Times New Roman" pitchFamily="18" charset="0"/>
              </a:rPr>
              <a:t>bellenen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wagonlary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ulanmasa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ýa</a:t>
            </a:r>
            <a:r>
              <a:rPr lang="en-US" sz="3400" dirty="0">
                <a:latin typeface="Times New Roman" pitchFamily="18" charset="0"/>
                <a:cs typeface="Times New Roman" pitchFamily="18" charset="0"/>
              </a:rPr>
              <a:t>-da </a:t>
            </a:r>
            <a:r>
              <a:rPr lang="en-US" sz="3400" dirty="0" err="1">
                <a:latin typeface="Times New Roman" pitchFamily="18" charset="0"/>
                <a:cs typeface="Times New Roman" pitchFamily="18" charset="0"/>
              </a:rPr>
              <a:t>ulanmakdan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boýun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gaçyrsa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jerime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tölegleri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salynýar</a:t>
            </a:r>
            <a:r>
              <a:rPr lang="en-US" sz="3400" dirty="0">
                <a:latin typeface="Times New Roman" pitchFamily="18" charset="0"/>
                <a:cs typeface="Times New Roman" pitchFamily="18" charset="0"/>
              </a:rPr>
              <a:t>.</a:t>
            </a:r>
          </a:p>
          <a:p>
            <a:pPr marL="0" indent="0">
              <a:buNone/>
            </a:pPr>
            <a:r>
              <a:rPr lang="en-US" sz="3400" dirty="0" err="1">
                <a:latin typeface="Times New Roman" pitchFamily="18" charset="0"/>
                <a:cs typeface="Times New Roman" pitchFamily="18" charset="0"/>
              </a:rPr>
              <a:t>Käbir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ýagdaýlarda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iki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tarap</a:t>
            </a:r>
            <a:r>
              <a:rPr lang="en-US" sz="3400" dirty="0">
                <a:latin typeface="Times New Roman" pitchFamily="18" charset="0"/>
                <a:cs typeface="Times New Roman" pitchFamily="18" charset="0"/>
              </a:rPr>
              <a:t> hem </a:t>
            </a:r>
            <a:r>
              <a:rPr lang="en-US" sz="3400" dirty="0" err="1">
                <a:latin typeface="Times New Roman" pitchFamily="18" charset="0"/>
                <a:cs typeface="Times New Roman" pitchFamily="18" charset="0"/>
              </a:rPr>
              <a:t>jerimeden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boşadylýar</a:t>
            </a:r>
            <a:r>
              <a:rPr lang="en-US" sz="3400" dirty="0">
                <a:latin typeface="Times New Roman" pitchFamily="18" charset="0"/>
                <a:cs typeface="Times New Roman" pitchFamily="18" charset="0"/>
              </a:rPr>
              <a:t>:</a:t>
            </a:r>
          </a:p>
          <a:p>
            <a:pPr marL="0" indent="0">
              <a:buNone/>
            </a:pPr>
            <a:r>
              <a:rPr lang="en-US" sz="3400" dirty="0">
                <a:latin typeface="Times New Roman" pitchFamily="18" charset="0"/>
                <a:cs typeface="Times New Roman" pitchFamily="18" charset="0"/>
              </a:rPr>
              <a:t>-	Eger-de </a:t>
            </a:r>
            <a:r>
              <a:rPr lang="en-US" sz="3400" dirty="0" err="1">
                <a:latin typeface="Times New Roman" pitchFamily="18" charset="0"/>
                <a:cs typeface="Times New Roman" pitchFamily="18" charset="0"/>
              </a:rPr>
              <a:t>tebigy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betbagtçylyk</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sebäpli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wagonlar</a:t>
            </a:r>
            <a:r>
              <a:rPr lang="en-US" sz="3400" dirty="0">
                <a:latin typeface="Times New Roman" pitchFamily="18" charset="0"/>
                <a:cs typeface="Times New Roman" pitchFamily="18" charset="0"/>
              </a:rPr>
              <a:t> we  </a:t>
            </a:r>
          </a:p>
          <a:p>
            <a:pPr marL="0" indent="0">
              <a:buNone/>
            </a:pPr>
            <a:r>
              <a:rPr lang="en-US" sz="3400" dirty="0" err="1">
                <a:latin typeface="Times New Roman" pitchFamily="18" charset="0"/>
                <a:cs typeface="Times New Roman" pitchFamily="18" charset="0"/>
              </a:rPr>
              <a:t>konteýnerler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ýüklenmäge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berilmese</a:t>
            </a:r>
            <a:r>
              <a:rPr lang="en-US" sz="3400" dirty="0">
                <a:latin typeface="Times New Roman" pitchFamily="18" charset="0"/>
                <a:cs typeface="Times New Roman" pitchFamily="18" charset="0"/>
              </a:rPr>
              <a:t>; </a:t>
            </a:r>
          </a:p>
          <a:p>
            <a:pPr marL="0" indent="0">
              <a:buNone/>
            </a:pPr>
            <a:r>
              <a:rPr lang="en-US" sz="3400" dirty="0">
                <a:latin typeface="Times New Roman" pitchFamily="18" charset="0"/>
                <a:cs typeface="Times New Roman" pitchFamily="18" charset="0"/>
              </a:rPr>
              <a:t>       -  </a:t>
            </a:r>
            <a:r>
              <a:rPr lang="en-US" sz="3400" dirty="0" err="1">
                <a:latin typeface="Times New Roman" pitchFamily="18" charset="0"/>
                <a:cs typeface="Times New Roman" pitchFamily="18" charset="0"/>
              </a:rPr>
              <a:t>ýa</a:t>
            </a:r>
            <a:r>
              <a:rPr lang="en-US" sz="3400" dirty="0">
                <a:latin typeface="Times New Roman" pitchFamily="18" charset="0"/>
                <a:cs typeface="Times New Roman" pitchFamily="18" charset="0"/>
              </a:rPr>
              <a:t>-da </a:t>
            </a:r>
            <a:r>
              <a:rPr lang="en-US" sz="3400" dirty="0" err="1">
                <a:latin typeface="Times New Roman" pitchFamily="18" charset="0"/>
                <a:cs typeface="Times New Roman" pitchFamily="18" charset="0"/>
              </a:rPr>
              <a:t>düşürliş-ýükleniş</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işleri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gadagan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bolsa</a:t>
            </a:r>
            <a:r>
              <a:rPr lang="en-US" sz="3400" dirty="0">
                <a:latin typeface="Times New Roman" pitchFamily="18" charset="0"/>
                <a:cs typeface="Times New Roman" pitchFamily="18" charset="0"/>
              </a:rPr>
              <a:t>; </a:t>
            </a:r>
          </a:p>
          <a:p>
            <a:pPr marL="0" indent="0">
              <a:buNone/>
            </a:pPr>
            <a:r>
              <a:rPr lang="en-US" sz="3400" dirty="0">
                <a:latin typeface="Times New Roman" pitchFamily="18" charset="0"/>
                <a:cs typeface="Times New Roman" pitchFamily="18" charset="0"/>
              </a:rPr>
              <a:t>       -   </a:t>
            </a:r>
            <a:r>
              <a:rPr lang="en-US" sz="3400" dirty="0" err="1">
                <a:latin typeface="Times New Roman" pitchFamily="18" charset="0"/>
                <a:cs typeface="Times New Roman" pitchFamily="18" charset="0"/>
              </a:rPr>
              <a:t>Kärhanada</a:t>
            </a:r>
            <a:r>
              <a:rPr lang="en-US" sz="3400" dirty="0">
                <a:latin typeface="Times New Roman" pitchFamily="18" charset="0"/>
                <a:cs typeface="Times New Roman" pitchFamily="18" charset="0"/>
              </a:rPr>
              <a:t> 3 </a:t>
            </a:r>
            <a:r>
              <a:rPr lang="en-US" sz="3400" dirty="0" err="1">
                <a:latin typeface="Times New Roman" pitchFamily="18" charset="0"/>
                <a:cs typeface="Times New Roman" pitchFamily="18" charset="0"/>
              </a:rPr>
              <a:t>gije-gündizden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az</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bolmadyk</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wagt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önümçilik</a:t>
            </a:r>
            <a:r>
              <a:rPr lang="en-US" sz="3400" dirty="0">
                <a:latin typeface="Times New Roman" pitchFamily="18" charset="0"/>
                <a:cs typeface="Times New Roman" pitchFamily="18" charset="0"/>
              </a:rPr>
              <a:t>  </a:t>
            </a:r>
          </a:p>
          <a:p>
            <a:pPr marL="0" indent="0">
              <a:buNone/>
            </a:pP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ýatyrylsa</a:t>
            </a:r>
            <a:r>
              <a:rPr lang="en-US" sz="3400" dirty="0">
                <a:latin typeface="Times New Roman" pitchFamily="18" charset="0"/>
                <a:cs typeface="Times New Roman" pitchFamily="18" charset="0"/>
              </a:rPr>
              <a:t>;</a:t>
            </a:r>
          </a:p>
          <a:p>
            <a:pPr marL="0" indent="0">
              <a:buNone/>
            </a:pPr>
            <a:r>
              <a:rPr lang="en-US" sz="3400" dirty="0">
                <a:latin typeface="Times New Roman" pitchFamily="18" charset="0"/>
                <a:cs typeface="Times New Roman" pitchFamily="18" charset="0"/>
              </a:rPr>
              <a:t>   -   </a:t>
            </a:r>
            <a:r>
              <a:rPr lang="en-US" sz="3400" dirty="0" err="1">
                <a:latin typeface="Times New Roman" pitchFamily="18" charset="0"/>
                <a:cs typeface="Times New Roman" pitchFamily="18" charset="0"/>
              </a:rPr>
              <a:t>Mundan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başga</a:t>
            </a:r>
            <a:r>
              <a:rPr lang="en-US" sz="3400" dirty="0">
                <a:latin typeface="Times New Roman" pitchFamily="18" charset="0"/>
                <a:cs typeface="Times New Roman" pitchFamily="18" charset="0"/>
              </a:rPr>
              <a:t>-da </a:t>
            </a:r>
            <a:r>
              <a:rPr lang="en-US" sz="3400" dirty="0" err="1">
                <a:latin typeface="Times New Roman" pitchFamily="18" charset="0"/>
                <a:cs typeface="Times New Roman" pitchFamily="18" charset="0"/>
              </a:rPr>
              <a:t>ýük</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ugradyja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meýilnamadan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artyk</a:t>
            </a:r>
            <a:r>
              <a:rPr lang="en-US" sz="3400" dirty="0">
                <a:latin typeface="Times New Roman" pitchFamily="18" charset="0"/>
                <a:cs typeface="Times New Roman" pitchFamily="18" charset="0"/>
              </a:rPr>
              <a:t> wagon (</a:t>
            </a:r>
            <a:r>
              <a:rPr lang="en-US" sz="3400" dirty="0" err="1">
                <a:latin typeface="Times New Roman" pitchFamily="18" charset="0"/>
                <a:cs typeface="Times New Roman" pitchFamily="18" charset="0"/>
              </a:rPr>
              <a:t>konteýner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berilse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olam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ony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ulanmasa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şonuň</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üçin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jogapkärçilik</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çekmeýär</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Esasan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meýilnamanyň</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ýerine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ýetiriliş</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yzygiderligine</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haryt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kontorasynyň</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kassiri</a:t>
            </a:r>
            <a:r>
              <a:rPr lang="en-US" sz="3400" dirty="0">
                <a:latin typeface="Times New Roman" pitchFamily="18" charset="0"/>
                <a:cs typeface="Times New Roman" pitchFamily="18" charset="0"/>
              </a:rPr>
              <a:t> we </a:t>
            </a:r>
            <a:r>
              <a:rPr lang="en-US" sz="3400" dirty="0" err="1">
                <a:latin typeface="Times New Roman" pitchFamily="18" charset="0"/>
                <a:cs typeface="Times New Roman" pitchFamily="18" charset="0"/>
              </a:rPr>
              <a:t>beýliki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işgärleri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hasabatyny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ýöredýärler</a:t>
            </a:r>
            <a:r>
              <a:rPr lang="en-US" sz="3400"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192447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712968" cy="6048672"/>
          </a:xfrm>
        </p:spPr>
        <p:txBody>
          <a:bodyPr>
            <a:normAutofit fontScale="70000" lnSpcReduction="20000"/>
          </a:bodyPr>
          <a:lstStyle/>
          <a:p>
            <a:pPr marL="0" indent="0">
              <a:buNone/>
            </a:pPr>
            <a:r>
              <a:rPr lang="en-US" b="1" dirty="0">
                <a:latin typeface="Times New Roman" pitchFamily="18" charset="0"/>
                <a:cs typeface="Times New Roman" pitchFamily="18" charset="0"/>
              </a:rPr>
              <a:t>3. </a:t>
            </a:r>
            <a:r>
              <a:rPr lang="en-US" b="1" dirty="0" err="1">
                <a:latin typeface="Times New Roman" pitchFamily="18" charset="0"/>
                <a:cs typeface="Times New Roman" pitchFamily="18" charset="0"/>
              </a:rPr>
              <a:t>Ýük</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wagonlaryň</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toparlara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bölünişi</a:t>
            </a:r>
            <a:r>
              <a:rPr lang="en-US" b="1" dirty="0">
                <a:latin typeface="Times New Roman" pitchFamily="18" charset="0"/>
                <a:cs typeface="Times New Roman" pitchFamily="18" charset="0"/>
              </a:rPr>
              <a:t> we </a:t>
            </a:r>
            <a:r>
              <a:rPr lang="en-US" b="1" dirty="0" err="1">
                <a:latin typeface="Times New Roman" pitchFamily="18" charset="0"/>
                <a:cs typeface="Times New Roman" pitchFamily="18" charset="0"/>
              </a:rPr>
              <a:t>tehniki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häsiýetnamasy</a:t>
            </a:r>
            <a:endParaRPr lang="en-US" b="1"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Türkmenistanyň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döwlet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ýolynda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aşakdaky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görnüşlerde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ulanylýar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1.Platforma </a:t>
            </a:r>
            <a:r>
              <a:rPr lang="en-US" dirty="0" err="1">
                <a:latin typeface="Times New Roman" pitchFamily="18" charset="0"/>
                <a:cs typeface="Times New Roman" pitchFamily="18" charset="0"/>
              </a:rPr>
              <a:t>wagony</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atmosferanyň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täsirinden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goramaklygy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talap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etmeýän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gurluşyk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materiallary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oba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hojalyk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maşynlary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stanoklar</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ş.m</a:t>
            </a:r>
            <a:r>
              <a:rPr lang="en-US" dirty="0">
                <a:latin typeface="Times New Roman" pitchFamily="18" charset="0"/>
                <a:cs typeface="Times New Roman" pitchFamily="18" charset="0"/>
              </a:rPr>
              <a:t>. hem-de </a:t>
            </a:r>
            <a:r>
              <a:rPr lang="en-US" dirty="0" err="1">
                <a:latin typeface="Times New Roman" pitchFamily="18" charset="0"/>
                <a:cs typeface="Times New Roman" pitchFamily="18" charset="0"/>
              </a:rPr>
              <a:t>konteýnerleri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niýetlenýär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2.Ýarym </a:t>
            </a:r>
            <a:r>
              <a:rPr lang="en-US" dirty="0" err="1">
                <a:latin typeface="Times New Roman" pitchFamily="18" charset="0"/>
                <a:cs typeface="Times New Roman" pitchFamily="18" charset="0"/>
              </a:rPr>
              <a:t>wagonlar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gurluşyk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materiallary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käbir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ýagdaýlarda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konteýnerleri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niýetlenendir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3.Ýapyk </a:t>
            </a:r>
            <a:r>
              <a:rPr lang="en-US" dirty="0" err="1">
                <a:latin typeface="Times New Roman" pitchFamily="18" charset="0"/>
                <a:cs typeface="Times New Roman" pitchFamily="18" charset="0"/>
              </a:rPr>
              <a:t>wagonlar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atmosferanyň</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täsirinden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goramagy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talap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edýän</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gymmat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bahaly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niýetlenendir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4.Sowadyjy </a:t>
            </a:r>
            <a:r>
              <a:rPr lang="en-US" dirty="0" err="1">
                <a:latin typeface="Times New Roman" pitchFamily="18" charset="0"/>
                <a:cs typeface="Times New Roman" pitchFamily="18" charset="0"/>
              </a:rPr>
              <a:t>hereket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edýän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düzüm</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tiz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zaýalanýan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ýükler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5.Ýörite </a:t>
            </a:r>
            <a:r>
              <a:rPr lang="en-US" dirty="0" err="1">
                <a:latin typeface="Times New Roman" pitchFamily="18" charset="0"/>
                <a:cs typeface="Times New Roman" pitchFamily="18" charset="0"/>
              </a:rPr>
              <a:t>maksatly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awtomobil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däne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sement</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ş.m</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6. </a:t>
            </a:r>
            <a:r>
              <a:rPr lang="en-US" dirty="0" err="1">
                <a:latin typeface="Times New Roman" pitchFamily="18" charset="0"/>
                <a:cs typeface="Times New Roman" pitchFamily="18" charset="0"/>
              </a:rPr>
              <a:t>Çelek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wagonlar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suwuk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önümleri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nebit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spirt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aşgar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suwuklandyrylan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gaz</a:t>
            </a:r>
            <a:r>
              <a:rPr lang="en-US" dirty="0">
                <a:latin typeface="Times New Roman" pitchFamily="18" charset="0"/>
                <a:cs typeface="Times New Roman" pitchFamily="18" charset="0"/>
              </a:rPr>
              <a:t> we </a:t>
            </a:r>
            <a:r>
              <a:rPr lang="en-US" dirty="0" err="1">
                <a:latin typeface="Times New Roman" pitchFamily="18" charset="0"/>
                <a:cs typeface="Times New Roman" pitchFamily="18" charset="0"/>
              </a:rPr>
              <a:t>ş.m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niýetlenendir</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7. </a:t>
            </a:r>
            <a:r>
              <a:rPr lang="en-US" dirty="0" err="1">
                <a:latin typeface="Times New Roman" pitchFamily="18" charset="0"/>
                <a:cs typeface="Times New Roman" pitchFamily="18" charset="0"/>
              </a:rPr>
              <a:t>Dumkar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wagony</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ýüki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özi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düşürýän</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8. Hopper wagon - </a:t>
            </a:r>
            <a:r>
              <a:rPr lang="en-US" dirty="0" err="1">
                <a:latin typeface="Times New Roman" pitchFamily="18" charset="0"/>
                <a:cs typeface="Times New Roman" pitchFamily="18" charset="0"/>
              </a:rPr>
              <a:t>mazut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daşamak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niýetlenendir</a:t>
            </a:r>
            <a:r>
              <a:rPr lang="en-US"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99268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264696"/>
          </a:xfrm>
        </p:spPr>
        <p:txBody>
          <a:bodyPr>
            <a:normAutofit fontScale="77500" lnSpcReduction="20000"/>
          </a:bodyPr>
          <a:lstStyle/>
          <a:p>
            <a:pPr indent="-266700">
              <a:spcAft>
                <a:spcPts val="0"/>
              </a:spcAft>
            </a:pPr>
            <a:r>
              <a:rPr lang="hr-HR" i="1" dirty="0">
                <a:latin typeface="Times New Roman"/>
                <a:ea typeface="Times New Roman"/>
              </a:rPr>
              <a:t>Ýük wagonlaryň tehniki häsiýetleri. </a:t>
            </a:r>
            <a:r>
              <a:rPr lang="hr-HR" dirty="0">
                <a:latin typeface="Times New Roman"/>
                <a:ea typeface="Times New Roman"/>
              </a:rPr>
              <a:t>Wagonlar ýolagçy we ýük otlylar ýokary tizlikde howpsuzlygy we Türkmenistanyň demir ýol ulaglary ministrliginiň göerezmesini hökman üpjün edýär. Refrežator düzümli otlylar 120 km/s, ýük otlylary 90 km/s we käbir ýöriteleşdirilen  wagonlar üçin Türkmenistanyň  demir ýoluny ulanmagynyň kadalarynyň talabyna  baglylykda goşmaçalar  girizilip tizlikleri peseldilýär, emma ýokarlandyrylmaýar. Täze gurulýan ýollarda  wagonlaryň esasy häsiýetnamalary, çyzgylary we tehniki ýagdaýy  wagon  hojalygy  tarapyndan görkezilen  teklip esasynda  döwlet  tarapyndan  tassyklanylýar. Ähli  demir ýol setinde aýlanýan ýük wagonlar ýörite ulgam boýunça hemişelik belgiler bilen belgilenýärler. </a:t>
            </a:r>
            <a:r>
              <a:rPr lang="hr-HR" i="1" dirty="0">
                <a:latin typeface="Times New Roman"/>
                <a:ea typeface="Times New Roman"/>
              </a:rPr>
              <a:t> </a:t>
            </a:r>
            <a:r>
              <a:rPr lang="hr-HR" dirty="0">
                <a:latin typeface="Times New Roman"/>
                <a:ea typeface="Times New Roman"/>
              </a:rPr>
              <a:t>Demir ýol ulagynda hereket edýän düzümleri  belgilemekde ýeketäk 8 belgili ulgam kabul edilen. Ýük wagonlaryň nomeri boýunça olaryň tehnik häsiýetlerini, uzynlygyny, tarasynyň agramyny we   kesgitlemek mümkin.</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71240932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893</Words>
  <Application>Microsoft Office PowerPoint</Application>
  <PresentationFormat>Экран (4:3)</PresentationFormat>
  <Paragraphs>69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2</cp:revision>
  <dcterms:created xsi:type="dcterms:W3CDTF">2021-10-12T09:48:56Z</dcterms:created>
  <dcterms:modified xsi:type="dcterms:W3CDTF">2021-10-12T09:56:43Z</dcterms:modified>
</cp:coreProperties>
</file>