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8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0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6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9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8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1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2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1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2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D2B5-303E-490C-8065-14C060A9BC6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3DC63-2BE6-43F6-8DF9-4F03F6829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2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80920" cy="1830065"/>
          </a:xfrm>
        </p:spPr>
        <p:txBody>
          <a:bodyPr>
            <a:noAutofit/>
          </a:bodyPr>
          <a:lstStyle/>
          <a:p>
            <a:r>
              <a:rPr lang="ru-RU" sz="6000" dirty="0" err="1">
                <a:solidFill>
                  <a:srgbClr val="002060"/>
                </a:solidFill>
              </a:rPr>
              <a:t>Topografik</a:t>
            </a:r>
            <a:r>
              <a:rPr lang="ru-RU" sz="6000" dirty="0">
                <a:solidFill>
                  <a:srgbClr val="002060"/>
                </a:solidFill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</a:rPr>
              <a:t>şekillendirmeler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8064896" cy="244827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Taheometrli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şekillendirme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barada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düşünje</a:t>
            </a:r>
            <a:endParaRPr lang="ru-RU" dirty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Taheometrli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şekillendirmede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aralyklary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ölçemek</a:t>
            </a:r>
            <a:endParaRPr lang="ru-RU" dirty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Taheometrli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şekillendirmäniň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geçirilişi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tx1">
                    <a:lumMod val="75000"/>
                  </a:schemeClr>
                </a:solidFill>
              </a:rPr>
              <a:t>Elektron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75000"/>
                  </a:schemeClr>
                </a:solidFill>
              </a:rPr>
              <a:t>taheometrler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Sokkia</a:t>
            </a:r>
            <a:r>
              <a:rPr lang="ru-RU" sz="3200" dirty="0" smtClean="0">
                <a:solidFill>
                  <a:srgbClr val="FF0000"/>
                </a:solidFill>
              </a:rPr>
              <a:t> (</a:t>
            </a:r>
            <a:r>
              <a:rPr lang="ru-RU" sz="3200" dirty="0" err="1" smtClean="0">
                <a:solidFill>
                  <a:srgbClr val="FF0000"/>
                </a:solidFill>
              </a:rPr>
              <a:t>Ýaponiýa</a:t>
            </a:r>
            <a:r>
              <a:rPr lang="ru-RU" sz="3200" dirty="0" smtClean="0">
                <a:solidFill>
                  <a:srgbClr val="FF0000"/>
                </a:solidFill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6627" name="Содержимое 3" descr="Tah_200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928813"/>
            <a:ext cx="2328862" cy="3500437"/>
          </a:xfrm>
        </p:spPr>
      </p:pic>
      <p:pic>
        <p:nvPicPr>
          <p:cNvPr id="26628" name="Рисунок 4" descr="Sokkia SET5X 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928813"/>
            <a:ext cx="25384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5" descr="Sokkia SET RX5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928813"/>
            <a:ext cx="35004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88" y="5429250"/>
            <a:ext cx="2357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SET 630R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63" y="5429250"/>
            <a:ext cx="3500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SET RX550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38" y="5429250"/>
            <a:ext cx="2500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SET 5X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35183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>
                    <a:lumMod val="75000"/>
                  </a:srgbClr>
                </a:solidFill>
              </a:rPr>
              <a:t>Электронные тахеометры</a:t>
            </a:r>
            <a:br>
              <a:rPr lang="ru-RU" sz="3600" dirty="0" smtClean="0">
                <a:solidFill>
                  <a:srgbClr val="FF0000">
                    <a:lumMod val="75000"/>
                  </a:srgb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Nikon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(Япония)</a:t>
            </a:r>
            <a:endParaRPr lang="ru-RU" dirty="0"/>
          </a:p>
        </p:txBody>
      </p:sp>
      <p:pic>
        <p:nvPicPr>
          <p:cNvPr id="27651" name="Содержимое 3" descr="Nicon DTM-3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928813"/>
            <a:ext cx="2857500" cy="2857500"/>
          </a:xfrm>
        </p:spPr>
      </p:pic>
      <p:sp>
        <p:nvSpPr>
          <p:cNvPr id="5" name="TextBox 4"/>
          <p:cNvSpPr txBox="1"/>
          <p:nvPr/>
        </p:nvSpPr>
        <p:spPr>
          <a:xfrm>
            <a:off x="142875" y="4786313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DTM-322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7653" name="Рисунок 5" descr="Nicon Nivo2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928813"/>
            <a:ext cx="29289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1813" y="4786313"/>
            <a:ext cx="2928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Nivo 2M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7655" name="Рисунок 7" descr="Nicon Nivo 5M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928813"/>
            <a:ext cx="29289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72188" y="4786313"/>
            <a:ext cx="2928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Nivo 5M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515239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4" descr="Leica GPR1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643188"/>
            <a:ext cx="2786063" cy="2786062"/>
          </a:xfrm>
        </p:spPr>
      </p:pic>
      <p:sp>
        <p:nvSpPr>
          <p:cNvPr id="6" name="TextBox 5"/>
          <p:cNvSpPr txBox="1"/>
          <p:nvPr/>
        </p:nvSpPr>
        <p:spPr>
          <a:xfrm>
            <a:off x="285750" y="542925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GPR105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677" name="Рисунок 6" descr="Leica GPR1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643188"/>
            <a:ext cx="27860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4688" y="5429250"/>
            <a:ext cx="2786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GPR121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679" name="Рисунок 9" descr="Leica GRZ1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643188"/>
            <a:ext cx="27860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3625" y="542925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GRZ122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68035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>
                <a:solidFill>
                  <a:srgbClr val="002060"/>
                </a:solidFill>
              </a:rPr>
              <a:t>Taheometrli şekillendirme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Taheometrli </a:t>
            </a:r>
            <a:r>
              <a:rPr lang="cs-CZ" dirty="0" smtClean="0">
                <a:solidFill>
                  <a:srgbClr val="002060"/>
                </a:solidFill>
              </a:rPr>
              <a:t>şekillendirm</a:t>
            </a:r>
            <a:r>
              <a:rPr lang="tk-TM" dirty="0" smtClean="0">
                <a:solidFill>
                  <a:srgbClr val="002060"/>
                </a:solidFill>
              </a:rPr>
              <a:t>e – </a:t>
            </a:r>
            <a:r>
              <a:rPr lang="cs-CZ" dirty="0" smtClean="0">
                <a:solidFill>
                  <a:srgbClr val="002060"/>
                </a:solidFill>
              </a:rPr>
              <a:t>ýer </a:t>
            </a:r>
            <a:r>
              <a:rPr lang="cs-CZ" dirty="0">
                <a:solidFill>
                  <a:srgbClr val="002060"/>
                </a:solidFill>
              </a:rPr>
              <a:t>parçasynyň sudurlaryny we relýefini plana geçirip topografiki şekillendirmäni almakdyr.</a:t>
            </a:r>
            <a:endParaRPr lang="tk-TM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en-US" dirty="0" err="1" smtClean="0">
                <a:solidFill>
                  <a:srgbClr val="002060"/>
                </a:solidFill>
              </a:rPr>
              <a:t>Taheometr</a:t>
            </a:r>
            <a:r>
              <a:rPr lang="en-US" dirty="0" smtClean="0">
                <a:solidFill>
                  <a:srgbClr val="002060"/>
                </a:solidFill>
              </a:rPr>
              <a:t>” </a:t>
            </a:r>
            <a:r>
              <a:rPr lang="en-US" dirty="0" err="1">
                <a:solidFill>
                  <a:srgbClr val="002060"/>
                </a:solidFill>
              </a:rPr>
              <a:t>grek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ru-RU" dirty="0">
                <a:solidFill>
                  <a:srgbClr val="002060"/>
                </a:solidFill>
              </a:rPr>
              <a:t>ö</a:t>
            </a:r>
            <a:r>
              <a:rPr lang="en-US" dirty="0" err="1" smtClean="0">
                <a:solidFill>
                  <a:srgbClr val="002060"/>
                </a:solidFill>
              </a:rPr>
              <a:t>zi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bolup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ol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</a:t>
            </a:r>
            <a:r>
              <a:rPr lang="ru-RU" dirty="0" smtClean="0">
                <a:solidFill>
                  <a:srgbClr val="002060"/>
                </a:solidFill>
              </a:rPr>
              <a:t>ü</a:t>
            </a:r>
            <a:r>
              <a:rPr lang="en-US" dirty="0" err="1" smtClean="0">
                <a:solidFill>
                  <a:srgbClr val="002060"/>
                </a:solidFill>
              </a:rPr>
              <a:t>rkmen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diline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ru-RU" dirty="0" smtClean="0">
                <a:solidFill>
                  <a:srgbClr val="002060"/>
                </a:solidFill>
              </a:rPr>
              <a:t>Ç</a:t>
            </a:r>
            <a:r>
              <a:rPr lang="en-US" dirty="0" smtClean="0">
                <a:solidFill>
                  <a:srgbClr val="002060"/>
                </a:solidFill>
              </a:rPr>
              <a:t>alt </a:t>
            </a:r>
            <a:r>
              <a:rPr lang="ru-RU" dirty="0" smtClean="0">
                <a:solidFill>
                  <a:srgbClr val="002060"/>
                </a:solidFill>
              </a:rPr>
              <a:t>ý</a:t>
            </a:r>
            <a:r>
              <a:rPr lang="en-US" dirty="0" smtClean="0">
                <a:solidFill>
                  <a:srgbClr val="002060"/>
                </a:solidFill>
              </a:rPr>
              <a:t>a-da </a:t>
            </a:r>
            <a:r>
              <a:rPr lang="en-US" dirty="0" err="1">
                <a:solidFill>
                  <a:srgbClr val="002060"/>
                </a:solidFill>
              </a:rPr>
              <a:t>tiz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ö</a:t>
            </a:r>
            <a:r>
              <a:rPr lang="en-US" dirty="0" smtClean="0">
                <a:solidFill>
                  <a:srgbClr val="002060"/>
                </a:solidFill>
              </a:rPr>
              <a:t>l</a:t>
            </a:r>
            <a:r>
              <a:rPr lang="ru-RU" dirty="0" smtClean="0">
                <a:solidFill>
                  <a:srgbClr val="002060"/>
                </a:solidFill>
              </a:rPr>
              <a:t>ç</a:t>
            </a:r>
            <a:r>
              <a:rPr lang="en-US" dirty="0" smtClean="0">
                <a:solidFill>
                  <a:srgbClr val="002060"/>
                </a:solidFill>
              </a:rPr>
              <a:t>e</a:t>
            </a:r>
            <a:r>
              <a:rPr lang="ru-RU" dirty="0" err="1" smtClean="0">
                <a:solidFill>
                  <a:srgbClr val="002060"/>
                </a:solidFill>
              </a:rPr>
              <a:t>ýärin</a:t>
            </a:r>
            <a:r>
              <a:rPr lang="en-US" dirty="0" smtClean="0">
                <a:solidFill>
                  <a:srgbClr val="002060"/>
                </a:solidFill>
              </a:rPr>
              <a:t>” </a:t>
            </a:r>
            <a:r>
              <a:rPr lang="ru-RU" dirty="0" err="1" smtClean="0">
                <a:solidFill>
                  <a:srgbClr val="002060"/>
                </a:solidFill>
              </a:rPr>
              <a:t>diýen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manyda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terjime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edilýär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rgbClr val="002060"/>
                </a:solidFill>
              </a:rPr>
              <a:t>Taheometrli şekillendirmäni giň bolmadyk zolakda, ýagny: ýol, ýap we jar zolaklarynda geçirmek amatly bolýar.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rgbClr val="002060"/>
                </a:solidFill>
              </a:rPr>
              <a:t>Taheometrli şekillendirme iri masştablarda, ýagny 1:500 - 1:5000  aralykdaky masştablarda geçirilýär.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60840" cy="554461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772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4500"/>
            <a:ext cx="7713779" cy="401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Abris (kroki)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5669"/>
            <a:ext cx="8155897" cy="38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Meýdan žurnaly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0" y="1556792"/>
            <a:ext cx="8900990" cy="495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tx1">
                    <a:lumMod val="75000"/>
                  </a:schemeClr>
                </a:solidFill>
              </a:rPr>
              <a:t>Elektron</a:t>
            </a:r>
            <a:r>
              <a:rPr lang="ru-RU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75000"/>
                  </a:schemeClr>
                </a:solidFill>
              </a:rPr>
              <a:t>taheometrler</a:t>
            </a:r>
            <a:r>
              <a:rPr lang="ru-RU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ru-RU" sz="3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3600" dirty="0" err="1" smtClean="0">
                <a:solidFill>
                  <a:srgbClr val="FF0000"/>
                </a:solidFill>
              </a:rPr>
              <a:t>Leica-Geosystems</a:t>
            </a:r>
            <a:r>
              <a:rPr lang="ru-RU" sz="3600" dirty="0" smtClean="0">
                <a:solidFill>
                  <a:srgbClr val="FF0000"/>
                </a:solidFill>
              </a:rPr>
              <a:t> (</a:t>
            </a:r>
            <a:r>
              <a:rPr lang="ru-RU" sz="3600" dirty="0" err="1" smtClean="0">
                <a:solidFill>
                  <a:srgbClr val="FF0000"/>
                </a:solidFill>
              </a:rPr>
              <a:t>Şweýsariýa</a:t>
            </a:r>
            <a:r>
              <a:rPr lang="ru-RU" sz="3600" dirty="0" smtClean="0">
                <a:solidFill>
                  <a:srgbClr val="FF0000"/>
                </a:solidFill>
              </a:rPr>
              <a:t>)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4579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517650"/>
            <a:ext cx="2624138" cy="44831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28625" y="6000750"/>
            <a:ext cx="2643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TM30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13" y="6000750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TS15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500188"/>
            <a:ext cx="27146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72188" y="6000750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Viva TS11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00188"/>
            <a:ext cx="2909888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4979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tx1">
                    <a:lumMod val="75000"/>
                  </a:schemeClr>
                </a:solidFill>
              </a:rPr>
              <a:t>Elektron</a:t>
            </a:r>
            <a:r>
              <a:rPr lang="ru-RU" sz="3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75000"/>
                  </a:schemeClr>
                </a:solidFill>
              </a:rPr>
              <a:t>taheometrler</a:t>
            </a:r>
            <a:r>
              <a:rPr lang="ru-RU" sz="36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Trimble </a:t>
            </a:r>
            <a:r>
              <a:rPr lang="ru-RU" sz="3600" dirty="0" err="1" smtClean="0">
                <a:solidFill>
                  <a:srgbClr val="FF0000"/>
                </a:solidFill>
              </a:rPr>
              <a:t>Navigation</a:t>
            </a:r>
            <a:r>
              <a:rPr lang="ru-RU" sz="3600" dirty="0" smtClean="0">
                <a:solidFill>
                  <a:srgbClr val="FF0000"/>
                </a:solidFill>
              </a:rPr>
              <a:t> (ABŞ)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3" name="Содержимое 3" descr="Trimble M3 DR5 Arct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785938"/>
            <a:ext cx="2857500" cy="2928937"/>
          </a:xfrm>
        </p:spPr>
      </p:pic>
      <p:pic>
        <p:nvPicPr>
          <p:cNvPr id="25604" name="Рисунок 4" descr="Trimble S6 Autolock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85938"/>
            <a:ext cx="29289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5" descr="Trimble S3 Robot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85938"/>
            <a:ext cx="29289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875" y="4714875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M3 DR5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13" y="4714875"/>
            <a:ext cx="2928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S3 Robotic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88" y="4714875"/>
            <a:ext cx="2928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S6 Autolock</a:t>
            </a:r>
            <a:endParaRPr lang="ru-RU" sz="2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23160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136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Topografik şekillendirmeler</vt:lpstr>
      <vt:lpstr>Taheometrli şekillendirme</vt:lpstr>
      <vt:lpstr>Презентация PowerPoint</vt:lpstr>
      <vt:lpstr>Презентация PowerPoint</vt:lpstr>
      <vt:lpstr>Презентация PowerPoint</vt:lpstr>
      <vt:lpstr>Abris (kroki)</vt:lpstr>
      <vt:lpstr>Meýdan žurnaly</vt:lpstr>
      <vt:lpstr>Elektron taheometrler  Leica-Geosystems (Şweýsariýa) </vt:lpstr>
      <vt:lpstr>Elektron taheometrler  Trimble Navigation (ABŞ) </vt:lpstr>
      <vt:lpstr>Elektron taheometrler  Sokkia (Ýaponiýa)</vt:lpstr>
      <vt:lpstr>Электронные тахеометры  Nikon (Япония)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Topografik şekillendirmeler</dc:title>
  <dc:creator>Home</dc:creator>
  <cp:lastModifiedBy>Home</cp:lastModifiedBy>
  <cp:revision>7</cp:revision>
  <dcterms:created xsi:type="dcterms:W3CDTF">2019-04-26T18:12:13Z</dcterms:created>
  <dcterms:modified xsi:type="dcterms:W3CDTF">2019-05-19T18:07:22Z</dcterms:modified>
</cp:coreProperties>
</file>