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60" r:id="rId1"/>
  </p:sldMasterIdLst>
  <p:sldIdLst>
    <p:sldId id="256" r:id="rId2"/>
    <p:sldId id="257" r:id="rId3"/>
    <p:sldId id="258" r:id="rId4"/>
    <p:sldId id="259" r:id="rId5"/>
    <p:sldId id="260" r:id="rId6"/>
    <p:sldId id="261" r:id="rId7"/>
    <p:sldId id="262" r:id="rId8"/>
    <p:sldId id="263" r:id="rId9"/>
    <p:sldId id="281" r:id="rId10"/>
    <p:sldId id="264" r:id="rId11"/>
    <p:sldId id="275" r:id="rId12"/>
    <p:sldId id="276" r:id="rId13"/>
    <p:sldId id="277"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6" d="100"/>
          <a:sy n="46" d="100"/>
        </p:scale>
        <p:origin x="78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369424F-84E3-41D9-8E10-468EC387B4F2}" type="datetimeFigureOut">
              <a:rPr lang="ru-RU" smtClean="0"/>
              <a:t>30.09.2021</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595533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369424F-84E3-41D9-8E10-468EC387B4F2}" type="datetimeFigureOut">
              <a:rPr lang="ru-RU" smtClean="0"/>
              <a:t>30.09.2021</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2197094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369424F-84E3-41D9-8E10-468EC387B4F2}" type="datetimeFigureOut">
              <a:rPr lang="ru-RU" smtClean="0"/>
              <a:t>30.09.2021</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C63E332-D8E7-47F1-A35A-C5D844F4930C}"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563308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2369424F-84E3-41D9-8E10-468EC387B4F2}" type="datetimeFigureOut">
              <a:rPr lang="ru-RU" smtClean="0"/>
              <a:t>30.09.2021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692747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2369424F-84E3-41D9-8E10-468EC387B4F2}" type="datetimeFigureOut">
              <a:rPr lang="ru-RU" smtClean="0"/>
              <a:t>30.09.2021</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C63E332-D8E7-47F1-A35A-C5D844F4930C}"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740927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2369424F-84E3-41D9-8E10-468EC387B4F2}" type="datetimeFigureOut">
              <a:rPr lang="ru-RU" smtClean="0"/>
              <a:t>30.09.2021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3688955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369424F-84E3-41D9-8E10-468EC387B4F2}" type="datetimeFigureOut">
              <a:rPr lang="ru-RU" smtClean="0"/>
              <a:t>30.09.2021</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39405501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369424F-84E3-41D9-8E10-468EC387B4F2}" type="datetimeFigureOut">
              <a:rPr lang="ru-RU" smtClean="0"/>
              <a:t>30.09.2021</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1278097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369424F-84E3-41D9-8E10-468EC387B4F2}" type="datetimeFigureOut">
              <a:rPr lang="ru-RU" smtClean="0"/>
              <a:t>30.09.2021</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818380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369424F-84E3-41D9-8E10-468EC387B4F2}" type="datetimeFigureOut">
              <a:rPr lang="ru-RU" smtClean="0"/>
              <a:t>30.09.2021</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3894678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369424F-84E3-41D9-8E10-468EC387B4F2}" type="datetimeFigureOut">
              <a:rPr lang="ru-RU" smtClean="0"/>
              <a:t>30.09.2021</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2332909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369424F-84E3-41D9-8E10-468EC387B4F2}" type="datetimeFigureOut">
              <a:rPr lang="ru-RU" smtClean="0"/>
              <a:t>30.09.2021</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1505675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369424F-84E3-41D9-8E10-468EC387B4F2}" type="datetimeFigureOut">
              <a:rPr lang="ru-RU" smtClean="0"/>
              <a:t>30.09.2021</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4129933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69424F-84E3-41D9-8E10-468EC387B4F2}" type="datetimeFigureOut">
              <a:rPr lang="ru-RU" smtClean="0"/>
              <a:t>30.09.2021</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3776927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369424F-84E3-41D9-8E10-468EC387B4F2}" type="datetimeFigureOut">
              <a:rPr lang="ru-RU" smtClean="0"/>
              <a:t>30.09.2021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4159923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369424F-84E3-41D9-8E10-468EC387B4F2}" type="datetimeFigureOut">
              <a:rPr lang="ru-RU" smtClean="0"/>
              <a:t>30.09.2021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2060373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369424F-84E3-41D9-8E10-468EC387B4F2}" type="datetimeFigureOut">
              <a:rPr lang="ru-RU" smtClean="0"/>
              <a:t>30.09.2021</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C63E332-D8E7-47F1-A35A-C5D844F4930C}" type="slidenum">
              <a:rPr lang="ru-RU" smtClean="0"/>
              <a:t>‹#›</a:t>
            </a:fld>
            <a:endParaRPr lang="ru-RU"/>
          </a:p>
        </p:txBody>
      </p:sp>
    </p:spTree>
    <p:extLst>
      <p:ext uri="{BB962C8B-B14F-4D97-AF65-F5344CB8AC3E}">
        <p14:creationId xmlns:p14="http://schemas.microsoft.com/office/powerpoint/2010/main" val="24153384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2289175" y="478415"/>
            <a:ext cx="8912225" cy="1281112"/>
          </a:xfrm>
        </p:spPr>
        <p:txBody>
          <a:bodyPr/>
          <a:lstStyle/>
          <a:p>
            <a:r>
              <a:rPr lang="tk-TM" b="1" dirty="0" smtClean="0">
                <a:latin typeface="Times New Roman" panose="02020603050405020304" pitchFamily="18" charset="0"/>
                <a:cs typeface="Times New Roman" panose="02020603050405020304" pitchFamily="18" charset="0"/>
              </a:rPr>
              <a:t>Tema: </a:t>
            </a:r>
            <a:r>
              <a:rPr lang="hr-HR" b="1" dirty="0">
                <a:latin typeface="Times New Roman" panose="02020603050405020304" pitchFamily="18" charset="0"/>
                <a:cs typeface="Times New Roman" panose="02020603050405020304" pitchFamily="18" charset="0"/>
              </a:rPr>
              <a:t>Barlanýan konstruksiýalarda nusgalyk ýükleriň bölünişigi</a:t>
            </a:r>
            <a:r>
              <a:rPr lang="ru-RU" b="1" dirty="0">
                <a:latin typeface="Times New Roman" panose="02020603050405020304" pitchFamily="18" charset="0"/>
                <a:cs typeface="Times New Roman" panose="02020603050405020304" pitchFamily="18" charset="0"/>
              </a:rPr>
              <a:t>.</a:t>
            </a:r>
            <a:endParaRPr lang="ru-RU" b="1" dirty="0">
              <a:latin typeface="Times New Roman" panose="02020603050405020304" pitchFamily="18" charset="0"/>
              <a:cs typeface="Times New Roman" panose="02020603050405020304" pitchFamily="18" charset="0"/>
            </a:endParaRPr>
          </a:p>
        </p:txBody>
      </p:sp>
      <p:sp>
        <p:nvSpPr>
          <p:cNvPr id="14" name="Прямоугольник 13"/>
          <p:cNvSpPr/>
          <p:nvPr/>
        </p:nvSpPr>
        <p:spPr>
          <a:xfrm>
            <a:off x="1764577" y="2258121"/>
            <a:ext cx="9961419" cy="2084673"/>
          </a:xfrm>
          <a:prstGeom prst="rect">
            <a:avLst/>
          </a:prstGeom>
        </p:spPr>
        <p:txBody>
          <a:bodyPr wrap="square">
            <a:spAutoFit/>
          </a:bodyPr>
          <a:lstStyle/>
          <a:p>
            <a:pPr indent="449580" algn="just">
              <a:lnSpc>
                <a:spcPct val="107000"/>
              </a:lnSpc>
              <a:spcAft>
                <a:spcPts val="800"/>
              </a:spcAft>
            </a:pPr>
            <a:r>
              <a:rPr lang="ru-RU" sz="4000" b="1" dirty="0">
                <a:latin typeface="Times New Roman" panose="02020603050405020304" pitchFamily="18" charset="0"/>
                <a:ea typeface="Times New Roman" panose="02020603050405020304" pitchFamily="18" charset="0"/>
                <a:cs typeface="Times New Roman" panose="02020603050405020304" pitchFamily="18" charset="0"/>
              </a:rPr>
              <a:t>Meýilnama:</a:t>
            </a:r>
            <a:endParaRPr lang="ru-RU" sz="4000" b="1" dirty="0">
              <a:latin typeface="Calibri" panose="020F0502020204030204" pitchFamily="34" charset="0"/>
              <a:ea typeface="Times New Roman" panose="02020603050405020304" pitchFamily="18" charset="0"/>
              <a:cs typeface="Times New Roman" panose="02020603050405020304" pitchFamily="18" charset="0"/>
            </a:endParaRPr>
          </a:p>
          <a:p>
            <a:pPr lvl="0"/>
            <a:r>
              <a:rPr lang="tk-TM" sz="4000" dirty="0" smtClean="0">
                <a:latin typeface="Times New Roman" panose="02020603050405020304" pitchFamily="18" charset="0"/>
                <a:cs typeface="Times New Roman" panose="02020603050405020304" pitchFamily="18" charset="0"/>
              </a:rPr>
              <a:t>1. </a:t>
            </a:r>
            <a:r>
              <a:rPr lang="hr-HR" sz="4000" dirty="0" smtClean="0">
                <a:latin typeface="Times New Roman" panose="02020603050405020304" pitchFamily="18" charset="0"/>
                <a:cs typeface="Times New Roman" panose="02020603050405020304" pitchFamily="18" charset="0"/>
              </a:rPr>
              <a:t>Plitanyň </a:t>
            </a:r>
            <a:r>
              <a:rPr lang="hr-HR" sz="4000" dirty="0">
                <a:latin typeface="Times New Roman" panose="02020603050405020304" pitchFamily="18" charset="0"/>
                <a:cs typeface="Times New Roman" panose="02020603050405020304" pitchFamily="18" charset="0"/>
              </a:rPr>
              <a:t>synagynda ýükleriň </a:t>
            </a:r>
            <a:r>
              <a:rPr lang="hr-HR" sz="4000" dirty="0" smtClean="0">
                <a:latin typeface="Times New Roman" panose="02020603050405020304" pitchFamily="18" charset="0"/>
                <a:cs typeface="Times New Roman" panose="02020603050405020304" pitchFamily="18" charset="0"/>
              </a:rPr>
              <a:t>bölünişigi</a:t>
            </a:r>
            <a:r>
              <a:rPr lang="tk-TM" sz="4000" dirty="0" smtClean="0">
                <a:latin typeface="Times New Roman" panose="02020603050405020304" pitchFamily="18" charset="0"/>
                <a:cs typeface="Times New Roman" panose="02020603050405020304" pitchFamily="18" charset="0"/>
              </a:rPr>
              <a:t>.</a:t>
            </a:r>
            <a:endParaRPr lang="ru-RU" sz="4000" dirty="0">
              <a:latin typeface="Times New Roman" panose="02020603050405020304" pitchFamily="18" charset="0"/>
              <a:cs typeface="Times New Roman" panose="02020603050405020304" pitchFamily="18" charset="0"/>
            </a:endParaRPr>
          </a:p>
          <a:p>
            <a:pPr lvl="0"/>
            <a:r>
              <a:rPr lang="tk-TM" sz="4000" dirty="0" smtClean="0">
                <a:latin typeface="Times New Roman" panose="02020603050405020304" pitchFamily="18" charset="0"/>
                <a:cs typeface="Times New Roman" panose="02020603050405020304" pitchFamily="18" charset="0"/>
              </a:rPr>
              <a:t>2. </a:t>
            </a:r>
            <a:r>
              <a:rPr lang="hr-HR" sz="4000" dirty="0" smtClean="0">
                <a:latin typeface="Times New Roman" panose="02020603050405020304" pitchFamily="18" charset="0"/>
                <a:cs typeface="Times New Roman" panose="02020603050405020304" pitchFamily="18" charset="0"/>
              </a:rPr>
              <a:t>Balkolaryň </a:t>
            </a:r>
            <a:r>
              <a:rPr lang="hr-HR" sz="4000" dirty="0">
                <a:latin typeface="Times New Roman" panose="02020603050405020304" pitchFamily="18" charset="0"/>
                <a:cs typeface="Times New Roman" panose="02020603050405020304" pitchFamily="18" charset="0"/>
              </a:rPr>
              <a:t>synagynda ýükleriň </a:t>
            </a:r>
            <a:r>
              <a:rPr lang="hr-HR" sz="4000" dirty="0" smtClean="0">
                <a:latin typeface="Times New Roman" panose="02020603050405020304" pitchFamily="18" charset="0"/>
                <a:cs typeface="Times New Roman" panose="02020603050405020304" pitchFamily="18" charset="0"/>
              </a:rPr>
              <a:t>paýlanyşy</a:t>
            </a:r>
            <a:r>
              <a:rPr lang="tk-TM" sz="4000" dirty="0" smtClean="0">
                <a:latin typeface="Times New Roman" panose="02020603050405020304" pitchFamily="18" charset="0"/>
                <a:cs typeface="Times New Roman" panose="02020603050405020304" pitchFamily="18" charset="0"/>
              </a:rPr>
              <a:t>.</a:t>
            </a:r>
            <a:endParaRPr lang="ru-R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9336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455" y="166909"/>
            <a:ext cx="11568545" cy="6545618"/>
          </a:xfrm>
        </p:spPr>
        <p:txBody>
          <a:bodyPr>
            <a:normAutofit fontScale="90000"/>
          </a:bodyPr>
          <a:lstStyle/>
          <a:p>
            <a:r>
              <a:rPr lang="hr-HR" b="1" dirty="0"/>
              <a:t>Balkolaryň synagynda ýükleriň paýlanyşy</a:t>
            </a:r>
            <a:r>
              <a:rPr lang="hr-HR" b="1" dirty="0" smtClean="0"/>
              <a:t>.</a:t>
            </a:r>
            <a:r>
              <a:rPr lang="tk-TM" b="1" dirty="0" smtClean="0"/>
              <a:t/>
            </a:r>
            <a:br>
              <a:rPr lang="tk-TM" b="1" dirty="0" smtClean="0"/>
            </a:br>
            <a:r>
              <a:rPr lang="tk-TM" b="1" dirty="0" smtClean="0"/>
              <a:t/>
            </a:r>
            <a:br>
              <a:rPr lang="tk-TM" b="1" dirty="0" smtClean="0"/>
            </a:br>
            <a:r>
              <a:rPr lang="hr-HR" dirty="0" smtClean="0"/>
              <a:t>Balkolaryň </a:t>
            </a:r>
            <a:r>
              <a:rPr lang="hr-HR" dirty="0"/>
              <a:t>synagynda ýükleriň paýlanyşynyň çyzgysy balkolaryň arasyny doldurmak üçin ulanylan materiallaryň konstruksiýasyny hasaba almak; ondan başgada, balkalaryň özüniň kesilýän we kesilmeýändigini hasaba alyp saýlanmalydyr</a:t>
            </a:r>
            <a:r>
              <a:rPr lang="hr-HR" dirty="0" smtClean="0"/>
              <a:t>.</a:t>
            </a:r>
            <a:r>
              <a:rPr lang="hr-HR" dirty="0"/>
              <a:t> Aralygy kesilýän kostruksiýa bilen doldurylan biruzynlykly balkalarda ýükler 22-nji suratda ştrihler bilen görkezilişi ýaly balkonyň uzaboýuna ýerleşdirilmeli. Agaç ýa-da ýygnalýan demirbeton balkalarda synag geçirilende käwagt balkalaryň arasyny doldurmakdan gaça durup, ýükler balkanyň edil üstünde ýerleşdirilýär. </a:t>
            </a:r>
            <a:r>
              <a:rPr lang="ru-RU" i="1" dirty="0"/>
              <a:t/>
            </a:r>
            <a:br>
              <a:rPr lang="ru-RU" i="1" dirty="0"/>
            </a:br>
            <a:endParaRPr lang="ru-RU" dirty="0"/>
          </a:p>
        </p:txBody>
      </p:sp>
    </p:spTree>
    <p:extLst>
      <p:ext uri="{BB962C8B-B14F-4D97-AF65-F5344CB8AC3E}">
        <p14:creationId xmlns:p14="http://schemas.microsoft.com/office/powerpoint/2010/main" val="4027703161"/>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146128"/>
            <a:ext cx="10591800" cy="1280890"/>
          </a:xfrm>
        </p:spPr>
        <p:txBody>
          <a:bodyPr>
            <a:normAutofit fontScale="90000"/>
          </a:bodyPr>
          <a:lstStyle/>
          <a:p>
            <a:r>
              <a:rPr lang="hr-HR" dirty="0"/>
              <a:t>Bu ýagdaýda ýüküň ululygy iki esse azalýar,  onuň balka täsiriniň peýdalaylygy üýtgemän galýar.</a:t>
            </a:r>
            <a:endParaRPr lang="ru-RU" dirty="0"/>
          </a:p>
        </p:txBody>
      </p:sp>
      <p:pic>
        <p:nvPicPr>
          <p:cNvPr id="4" name="Рисунок 3" descr="C:\Documents and Settings\User\Рабочий стол\Transport\Untitled-Scanned-12.jpg"/>
          <p:cNvPicPr/>
          <p:nvPr/>
        </p:nvPicPr>
        <p:blipFill>
          <a:blip r:embed="rId2" cstate="print">
            <a:extLst>
              <a:ext uri="{28A0092B-C50C-407E-A947-70E740481C1C}">
                <a14:useLocalDpi xmlns:a14="http://schemas.microsoft.com/office/drawing/2010/main" val="0"/>
              </a:ext>
            </a:extLst>
          </a:blip>
          <a:srcRect r="8133" b="24394"/>
          <a:stretch>
            <a:fillRect/>
          </a:stretch>
        </p:blipFill>
        <p:spPr bwMode="auto">
          <a:xfrm>
            <a:off x="1849581" y="1115290"/>
            <a:ext cx="9227128" cy="3768437"/>
          </a:xfrm>
          <a:prstGeom prst="rect">
            <a:avLst/>
          </a:prstGeom>
          <a:noFill/>
          <a:ln>
            <a:noFill/>
          </a:ln>
        </p:spPr>
      </p:pic>
      <p:sp>
        <p:nvSpPr>
          <p:cNvPr id="5" name="Прямоугольник 4"/>
          <p:cNvSpPr/>
          <p:nvPr/>
        </p:nvSpPr>
        <p:spPr>
          <a:xfrm>
            <a:off x="2739736" y="4898782"/>
            <a:ext cx="7446818" cy="954107"/>
          </a:xfrm>
          <a:prstGeom prst="rect">
            <a:avLst/>
          </a:prstGeom>
        </p:spPr>
        <p:txBody>
          <a:bodyPr wrap="square">
            <a:spAutoFit/>
          </a:bodyPr>
          <a:lstStyle/>
          <a:p>
            <a:r>
              <a:rPr lang="hr-HR" sz="2800" b="1" dirty="0" smtClean="0">
                <a:latin typeface="Times New Roman" panose="02020603050405020304" pitchFamily="18" charset="0"/>
                <a:ea typeface="Times New Roman" panose="02020603050405020304" pitchFamily="18" charset="0"/>
              </a:rPr>
              <a:t>Surat 22. Kesilýän plitany göteriji biruzynlykly balka synag edilende ýüklenişiň çyzgysy</a:t>
            </a:r>
            <a:endParaRPr lang="ru-RU" sz="2800" b="1" dirty="0"/>
          </a:p>
        </p:txBody>
      </p:sp>
    </p:spTree>
    <p:extLst>
      <p:ext uri="{BB962C8B-B14F-4D97-AF65-F5344CB8AC3E}">
        <p14:creationId xmlns:p14="http://schemas.microsoft.com/office/powerpoint/2010/main" val="738186249"/>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C:\Documents and Settings\User\Рабочий стол\Transport\Untitled-Scanned-13.jpg"/>
          <p:cNvPicPr/>
          <p:nvPr/>
        </p:nvPicPr>
        <p:blipFill>
          <a:blip r:embed="rId2" cstate="print">
            <a:extLst>
              <a:ext uri="{28A0092B-C50C-407E-A947-70E740481C1C}">
                <a14:useLocalDpi xmlns:a14="http://schemas.microsoft.com/office/drawing/2010/main" val="0"/>
              </a:ext>
            </a:extLst>
          </a:blip>
          <a:srcRect b="28070"/>
          <a:stretch>
            <a:fillRect/>
          </a:stretch>
        </p:blipFill>
        <p:spPr bwMode="auto">
          <a:xfrm>
            <a:off x="2182091" y="435983"/>
            <a:ext cx="8645235" cy="4426961"/>
          </a:xfrm>
          <a:prstGeom prst="rect">
            <a:avLst/>
          </a:prstGeom>
          <a:noFill/>
          <a:ln>
            <a:noFill/>
          </a:ln>
        </p:spPr>
      </p:pic>
      <p:sp>
        <p:nvSpPr>
          <p:cNvPr id="5" name="Прямоугольник 4"/>
          <p:cNvSpPr/>
          <p:nvPr/>
        </p:nvSpPr>
        <p:spPr>
          <a:xfrm>
            <a:off x="2964872" y="4862944"/>
            <a:ext cx="7862454" cy="1384995"/>
          </a:xfrm>
          <a:prstGeom prst="rect">
            <a:avLst/>
          </a:prstGeom>
        </p:spPr>
        <p:txBody>
          <a:bodyPr wrap="square">
            <a:spAutoFit/>
          </a:bodyPr>
          <a:lstStyle/>
          <a:p>
            <a:pPr indent="279400" algn="ctr">
              <a:spcAft>
                <a:spcPts val="0"/>
              </a:spcAft>
              <a:tabLst>
                <a:tab pos="349250" algn="l"/>
                <a:tab pos="2095500" algn="l"/>
              </a:tabLst>
            </a:pPr>
            <a:r>
              <a:rPr lang="hr-HR" sz="2800" b="1" kern="0" dirty="0">
                <a:latin typeface="Times New Roman" panose="02020603050405020304" pitchFamily="18" charset="0"/>
                <a:ea typeface="Times New Roman" panose="02020603050405020304" pitchFamily="18" charset="0"/>
                <a:cs typeface="Times New Roman" panose="02020603050405020304" pitchFamily="18" charset="0"/>
              </a:rPr>
              <a:t>Surat 23. Köpuzynlykly plitany göteriji (birinji wariant) biruzynlykly balka synag edilende ýüklenişiň çyzgysy.</a:t>
            </a:r>
            <a:endParaRPr lang="ru-RU" sz="2800" b="1" i="1" kern="0" dirty="0">
              <a:effectLst/>
              <a:latin typeface="Turkmen/Times"/>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5172221"/>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26128" y="1268345"/>
            <a:ext cx="10965872" cy="5194799"/>
          </a:xfrm>
        </p:spPr>
        <p:txBody>
          <a:bodyPr>
            <a:normAutofit/>
          </a:bodyPr>
          <a:lstStyle/>
          <a:p>
            <a:r>
              <a:rPr lang="hr-HR" dirty="0"/>
              <a:t>Eger balka kesilmeýän köpuzynlykly plitany göterýän bolsa, onda AB balkany synag etmek üçin (surat 23) onuň bütin uzynlygyna oňa degip duran, we iki arasynda bir uzynlyk goýberip birinji iki bölekden soň iki uzynlykly plita ýüklemeli. Bir uzynlyk goýberip goýlan plitalar synalýan balkalaryň egrelmesini ulaltmaýandygyny tejribeler görkezdi, ol ýükleriň ýüklenmeginden saklanmaly.</a:t>
            </a:r>
            <a:endParaRPr lang="ru-RU" dirty="0"/>
          </a:p>
        </p:txBody>
      </p:sp>
    </p:spTree>
    <p:extLst>
      <p:ext uri="{BB962C8B-B14F-4D97-AF65-F5344CB8AC3E}">
        <p14:creationId xmlns:p14="http://schemas.microsoft.com/office/powerpoint/2010/main" val="1450013518"/>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58637" y="343262"/>
            <a:ext cx="10633364" cy="6514737"/>
          </a:xfrm>
        </p:spPr>
        <p:txBody>
          <a:bodyPr>
            <a:normAutofit fontScale="90000"/>
          </a:bodyPr>
          <a:lstStyle/>
          <a:p>
            <a:pPr algn="just"/>
            <a:r>
              <a:rPr lang="tk-TM" dirty="0" smtClean="0"/>
              <a:t>	</a:t>
            </a:r>
            <a:r>
              <a:rPr lang="hr-HR" dirty="0" smtClean="0"/>
              <a:t>Barlanýan </a:t>
            </a:r>
            <a:r>
              <a:rPr lang="hr-HR" dirty="0"/>
              <a:t>obýektde ýükleriň bölünişigi konstruksiýanyň hasaplamalaryndaky çyzgylara laýyk gelmeli, emma käbir ýagdaýlarda bu düzgünlerden gyşarmak gerek bolýar, sebäbi hakyky konstruksiýa hasaplamalarda görkezilen çyzgylar bilen gabat gelmeýär. Muňa mysal edip köp ýyllar bäri ulanylyp gelýän demirbeton plitalary görkezip bolar, köplenç halatlarda çökmeýän şarnir berkitmeleri hasaplanan hem bolsa, hakykatda köp ýyllyk plitalaryň diregi bolup demirbeton ýa-da metal balkolar hyzmat edýär</a:t>
            </a:r>
            <a:r>
              <a:rPr lang="hr-HR" dirty="0" smtClean="0"/>
              <a:t>.</a:t>
            </a:r>
            <a:r>
              <a:rPr lang="hr-HR" dirty="0"/>
              <a:t> Olar hem agram düşende egrelmek bilen bolýar, ýagny çökýän berkitme bolup durýar.</a:t>
            </a:r>
            <a:endParaRPr lang="ru-RU" dirty="0">
              <a:solidFill>
                <a:srgbClr val="0070C0"/>
              </a:solidFill>
            </a:endParaRPr>
          </a:p>
        </p:txBody>
      </p:sp>
    </p:spTree>
    <p:extLst>
      <p:ext uri="{BB962C8B-B14F-4D97-AF65-F5344CB8AC3E}">
        <p14:creationId xmlns:p14="http://schemas.microsoft.com/office/powerpoint/2010/main" val="1006464655"/>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92384" y="1492240"/>
            <a:ext cx="10390908" cy="4524315"/>
          </a:xfrm>
          <a:prstGeom prst="rect">
            <a:avLst/>
          </a:prstGeom>
        </p:spPr>
        <p:txBody>
          <a:bodyPr wrap="square">
            <a:spAutoFit/>
          </a:bodyPr>
          <a:lstStyle/>
          <a:p>
            <a:pPr algn="just"/>
            <a:r>
              <a:rPr lang="hr-HR" sz="3200" dirty="0"/>
              <a:t>Mundan başga-da, balkolar plita bilen umumy konstruksiýany emele getirýärler we plitada öwrüm edilende berkidiji seplerde gaňrylma ýüze çykyp, bu kesimlerde goşmaça momentler döredilýär. Bu ýerden görnüşine görä, konstruksiýanyň ideal hasaplama çyzgylary real çyzgylardan </a:t>
            </a:r>
            <a:r>
              <a:rPr lang="hr-HR" sz="3200" dirty="0" smtClean="0"/>
              <a:t>tapawutlanýar.</a:t>
            </a:r>
            <a:r>
              <a:rPr lang="ru-RU" sz="3200" i="1" dirty="0"/>
              <a:t> </a:t>
            </a:r>
            <a:r>
              <a:rPr lang="hr-HR" sz="3200" dirty="0" smtClean="0"/>
              <a:t>Şeýle </a:t>
            </a:r>
            <a:r>
              <a:rPr lang="hr-HR" sz="3200" dirty="0"/>
              <a:t>mysallar köp gabat gelýär, we käwagt ýükleri ulanmagyň meýilnamasyny hasaplanan bilen deňeşdirilende üýtgetmeli bolýar.</a:t>
            </a:r>
            <a:endParaRPr lang="ru-RU" sz="3200" i="1" dirty="0"/>
          </a:p>
        </p:txBody>
      </p:sp>
    </p:spTree>
    <p:extLst>
      <p:ext uri="{BB962C8B-B14F-4D97-AF65-F5344CB8AC3E}">
        <p14:creationId xmlns:p14="http://schemas.microsoft.com/office/powerpoint/2010/main" val="2828327327"/>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79418" y="624108"/>
            <a:ext cx="9925193" cy="5277927"/>
          </a:xfrm>
        </p:spPr>
        <p:txBody>
          <a:bodyPr>
            <a:normAutofit/>
          </a:bodyPr>
          <a:lstStyle/>
          <a:p>
            <a:r>
              <a:rPr lang="hr-HR" sz="3200" b="1" dirty="0"/>
              <a:t>Plitanyň </a:t>
            </a:r>
            <a:r>
              <a:rPr lang="hr-HR" sz="3200" b="1" dirty="0" smtClean="0"/>
              <a:t>synagynda </a:t>
            </a:r>
            <a:r>
              <a:rPr lang="hr-HR" sz="3200" b="1" dirty="0"/>
              <a:t>ýükleriň </a:t>
            </a:r>
            <a:r>
              <a:rPr lang="hr-HR" sz="3200" b="1" dirty="0" smtClean="0"/>
              <a:t>bölünişigi</a:t>
            </a:r>
            <a:r>
              <a:rPr lang="tk-TM" sz="3200" b="1" dirty="0"/>
              <a:t/>
            </a:r>
            <a:br>
              <a:rPr lang="tk-TM" sz="3200" b="1" dirty="0"/>
            </a:br>
            <a:r>
              <a:rPr lang="tk-TM" sz="3200" b="1" dirty="0" smtClean="0"/>
              <a:t/>
            </a:r>
            <a:br>
              <a:rPr lang="tk-TM" sz="3200" b="1" dirty="0" smtClean="0"/>
            </a:br>
            <a:r>
              <a:rPr lang="hr-HR" sz="3200" dirty="0" smtClean="0"/>
              <a:t>Plitalar synag edilende iki ýagdaý üçin ýerine ýetirilýär: birinjisi, haçanda plita kesilen we balkalara erkin daýanýar, ikijisi, haçanda köptaraply kesilmedik konstruksiýaly.</a:t>
            </a:r>
            <a:r>
              <a:rPr lang="tk-TM" sz="3200" dirty="0" smtClean="0"/>
              <a:t> </a:t>
            </a:r>
            <a:br>
              <a:rPr lang="tk-TM" sz="3200" dirty="0" smtClean="0"/>
            </a:br>
            <a:endParaRPr lang="ru-RU" sz="3200" b="1" dirty="0"/>
          </a:p>
        </p:txBody>
      </p:sp>
    </p:spTree>
    <p:extLst>
      <p:ext uri="{BB962C8B-B14F-4D97-AF65-F5344CB8AC3E}">
        <p14:creationId xmlns:p14="http://schemas.microsoft.com/office/powerpoint/2010/main" val="2649227341"/>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type="title"/>
          </p:nvPr>
        </p:nvSpPr>
        <p:spPr bwMode="auto">
          <a:xfrm>
            <a:off x="375086" y="1286597"/>
            <a:ext cx="12128641" cy="42627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pPr marL="0" marR="0" lvl="0" indent="279400" algn="l" defTabSz="914400" rtl="0" eaLnBrk="0" fontAlgn="base" latinLnBrk="0" hangingPunct="0">
              <a:lnSpc>
                <a:spcPct val="100000"/>
              </a:lnSpc>
              <a:spcBef>
                <a:spcPct val="0"/>
              </a:spcBef>
              <a:spcAft>
                <a:spcPct val="0"/>
              </a:spcAft>
              <a:buClrTx/>
              <a:buSzTx/>
              <a:buFontTx/>
              <a:buNone/>
              <a:tabLst/>
            </a:pPr>
            <a:r>
              <a:rPr kumimoji="0" lang="hr-HR" altLang="ru-RU" sz="32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t>
            </a:r>
            <a:r>
              <a:rPr kumimoji="0" lang="hr-HR" altLang="ru-RU" sz="3200" b="0" i="0" u="none" strike="noStrike" cap="none" normalizeH="0" baseline="0" dirty="0" smtClean="0" bmk="">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irinji ýagadýda (surat 18) balkalaryň diwaryndan diwaryna çenli </a:t>
            </a:r>
            <a:r>
              <a:rPr kumimoji="0" lang="tk-TM" altLang="ru-RU" sz="3200" b="0" i="0" u="none" strike="noStrike" cap="none" normalizeH="0" baseline="0" dirty="0" smtClean="0" bmk="">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kumimoji="0" lang="tk-TM" altLang="ru-RU" sz="3200" b="0" i="0" u="none" strike="noStrike" cap="none" normalizeH="0" baseline="0" dirty="0" smtClean="0" bmk="">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hr-HR" altLang="ru-RU" sz="3200" b="0" i="0" u="none" strike="noStrike" cap="none" normalizeH="0" baseline="0" dirty="0" smtClean="0" bmk="">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ähli tarapyny synag ýüki bilen ýüklemek zerurlygy ýok,</a:t>
            </a:r>
            <a:r>
              <a:rPr kumimoji="0" lang="tk-TM" altLang="ru-RU" sz="3200" b="0" i="0" u="none" strike="noStrike" cap="none" normalizeH="0" baseline="0" dirty="0" smtClean="0" bmk="">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kumimoji="0" lang="tk-TM" altLang="ru-RU" sz="3200" b="0" i="0" u="none" strike="noStrike" cap="none" normalizeH="0" baseline="0" dirty="0" smtClean="0" bmk="">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hr-HR" altLang="ru-RU" sz="3200" b="0" i="0" u="none" strike="noStrike" cap="none" normalizeH="0" baseline="0" dirty="0" smtClean="0" bmk="">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diňe plitanyň  synag edilýän α-α kesiminden </a:t>
            </a:r>
            <a:r>
              <a:rPr kumimoji="0" lang="hr-HR" altLang="ru-RU" sz="3200" b="0" i="0" u="none" strike="noStrike" cap="none" normalizeH="0" baseline="0" dirty="0" smtClean="0" bmk="_Toc265671144">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1,5 l aralykda ýerleşýän </a:t>
            </a:r>
            <a:r>
              <a:rPr kumimoji="0" lang="tk-TM" altLang="ru-RU" sz="3200" b="0" i="0" u="none" strike="noStrike" cap="none" normalizeH="0" baseline="0" dirty="0" smtClean="0" bmk="_Toc265671144">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kumimoji="0" lang="tk-TM" altLang="ru-RU" sz="3200" b="0" i="0" u="none" strike="noStrike" cap="none" normalizeH="0" baseline="0" dirty="0" smtClean="0" bmk="_Toc265671144">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hr-HR" altLang="ru-RU" sz="3200" b="0" i="0" u="none" strike="noStrike" cap="none" normalizeH="0" baseline="0" dirty="0" smtClean="0" bmk="_Toc265671144">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β-β we γ- γ –böleklerine ýük ýüklemeli, bu ýerde l –plitanyň uzynlygy. </a:t>
            </a:r>
            <a:r>
              <a:rPr kumimoji="0" lang="tk-TM" altLang="ru-RU" sz="3200" b="0" i="0" u="none" strike="noStrike" cap="none" normalizeH="0" baseline="0" dirty="0" smtClean="0" bmk="_Toc265671144">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kumimoji="0" lang="tk-TM" altLang="ru-RU" sz="3200" b="0" i="0" u="none" strike="noStrike" cap="none" normalizeH="0" baseline="0" dirty="0" smtClean="0" bmk="_Toc265671144">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hr-HR" altLang="ru-RU" sz="3200" b="0" i="0" u="none" strike="noStrike" cap="none" normalizeH="0" baseline="0" dirty="0" smtClean="0" bmk="_Toc265671144">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Bu şert . β-β we γ- γ  kesimlere goýlan ýük α-α kesiminde plitanyň </a:t>
            </a:r>
            <a:r>
              <a:rPr kumimoji="0" lang="tk-TM" altLang="ru-RU" sz="3200" b="0" i="0" u="none" strike="noStrike" cap="none" normalizeH="0" baseline="0" dirty="0" smtClean="0" bmk="_Toc265671144">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kumimoji="0" lang="tk-TM" altLang="ru-RU" sz="3200" b="0" i="0" u="none" strike="noStrike" cap="none" normalizeH="0" baseline="0" dirty="0" smtClean="0" bmk="_Toc265671144">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hr-HR" altLang="ru-RU" sz="3200" b="0" i="0" u="none" strike="noStrike" cap="none" normalizeH="0" baseline="0" dirty="0" smtClean="0" bmk="_Toc265671144">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deformasiýasyny ulaltmaýar we şonuň üçin hem ol ýüki goýmak gerek</a:t>
            </a:r>
            <a:r>
              <a:rPr kumimoji="0" lang="tk-TM" altLang="ru-RU" sz="3200" b="0" i="0" u="none" strike="noStrike" cap="none" normalizeH="0" baseline="0" dirty="0" smtClean="0" bmk="_Toc265671144">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kumimoji="0" lang="tk-TM" altLang="ru-RU" sz="3200" b="0" i="0" u="none" strike="noStrike" cap="none" normalizeH="0" baseline="0" dirty="0" smtClean="0" bmk="_Toc265671144">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hr-HR" altLang="ru-RU" sz="3200" b="0" i="0" u="none" strike="noStrike" cap="none" normalizeH="0" baseline="0" dirty="0" smtClean="0" bmk="_Toc265671144">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däl, ondan başga-da, plitanyň bu kesimlerden daşdaky ýerleri synag </a:t>
            </a:r>
            <a:r>
              <a:rPr kumimoji="0" lang="tk-TM" altLang="ru-RU" sz="3200" b="0" i="0" u="none" strike="noStrike" cap="none" normalizeH="0" baseline="0" dirty="0" smtClean="0" bmk="_Toc265671144">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kumimoji="0" lang="tk-TM" altLang="ru-RU" sz="3200" b="0" i="0" u="none" strike="noStrike" cap="none" normalizeH="0" baseline="0" dirty="0" smtClean="0" bmk="_Toc265671144">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hr-HR" altLang="ru-RU" sz="3200" b="0" i="0" u="none" strike="noStrike" cap="none" normalizeH="0" baseline="0" dirty="0" smtClean="0" bmk="_Toc265671144">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edilýän plitanyň ortaky bölegine α-α kesimine ýardam ediji häsiýeti ýok.</a:t>
            </a:r>
            <a:endParaRPr kumimoji="0" lang="ru-RU" altLang="ru-RU" sz="3200" b="0" i="1" u="none" strike="noStrike" cap="none" normalizeH="0" baseline="0" dirty="0" smtClean="0">
              <a:ln>
                <a:noFill/>
              </a:ln>
              <a:solidFill>
                <a:schemeClr val="tx1"/>
              </a:solidFill>
              <a:effectLst/>
              <a:latin typeface="Turkmen/Times"/>
              <a:ea typeface="Times New Roman" panose="02020603050405020304" pitchFamily="18" charset="0"/>
              <a:cs typeface="Times New Roman" panose="02020603050405020304" pitchFamily="18" charset="0"/>
            </a:endParaRPr>
          </a:p>
          <a:p>
            <a:pPr marL="0" marR="0" lvl="0" indent="27940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76841250"/>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66455" y="644891"/>
            <a:ext cx="10257702" cy="5942945"/>
          </a:xfrm>
        </p:spPr>
        <p:txBody>
          <a:bodyPr>
            <a:normAutofit fontScale="90000"/>
          </a:bodyPr>
          <a:lstStyle/>
          <a:p>
            <a:r>
              <a:rPr lang="hr-HR" dirty="0"/>
              <a:t>Hakykatdan hem, eger plitanyň ýük ýüklenen bölegine plastinka hökmünde seretsek, plitanyň diregi deregine iki gyrasyndan örtüji balka, beýleki iki gyrasynda plitanyň özi diýsek, onda örtüji balka plitanyň özi bilen deňeşdirilende has gaty </a:t>
            </a:r>
            <a:r>
              <a:rPr lang="hr-HR" dirty="0" smtClean="0"/>
              <a:t>direg</a:t>
            </a:r>
            <a:r>
              <a:rPr lang="tk-TM" dirty="0" smtClean="0"/>
              <a:t> </a:t>
            </a:r>
            <a:r>
              <a:rPr lang="hr-HR" dirty="0" smtClean="0"/>
              <a:t>bolup</a:t>
            </a:r>
            <a:r>
              <a:rPr lang="hr-HR" dirty="0"/>
              <a:t>, plitanyň bu böleginiň ulgama goltgy berijiligi balkolaryň täsiri bilen deňeşdirilende ep-esli az</a:t>
            </a:r>
            <a:r>
              <a:rPr lang="hr-HR" dirty="0" smtClean="0"/>
              <a:t>.</a:t>
            </a:r>
            <a:r>
              <a:rPr lang="hr-HR" dirty="0"/>
              <a:t> Plitanyň hasaplamalarynda perimetriň esasynda taraplaryň ölçegleriniň ikiden köp bolan halatynda gysga taraplaryň deformasiýa we naprýaženiýe täsiri örän ujypsyz bolup, ony hasaba almasaňda bolar.</a:t>
            </a:r>
            <a:r>
              <a:rPr lang="ru-RU" i="1" dirty="0"/>
              <a:t/>
            </a:r>
            <a:br>
              <a:rPr lang="ru-RU" i="1" dirty="0"/>
            </a:br>
            <a:r>
              <a:rPr lang="hr-HR" dirty="0" smtClean="0"/>
              <a:t> </a:t>
            </a:r>
            <a:endParaRPr lang="ru-RU" dirty="0"/>
          </a:p>
        </p:txBody>
      </p:sp>
    </p:spTree>
    <p:extLst>
      <p:ext uri="{BB962C8B-B14F-4D97-AF65-F5344CB8AC3E}">
        <p14:creationId xmlns:p14="http://schemas.microsoft.com/office/powerpoint/2010/main" val="226211671"/>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20983" y="1621636"/>
            <a:ext cx="9758938" cy="3199746"/>
          </a:xfrm>
        </p:spPr>
        <p:txBody>
          <a:bodyPr>
            <a:normAutofit fontScale="90000"/>
          </a:bodyPr>
          <a:lstStyle/>
          <a:p>
            <a:r>
              <a:rPr lang="hr-HR" b="1" dirty="0"/>
              <a:t>	</a:t>
            </a:r>
            <a:r>
              <a:rPr lang="hr-HR" dirty="0"/>
              <a:t>Seredilen ýagdaýda plitanyň orta synag edilýän bölegi 3:1 gatnaşygy düzýär, bu bolsa plitanyň ýük ýüklenmedik böleginiň barlanýan bölegiň deformasiýasyna we naprýaženiýesine täsirini hasaba almazlyga mümkinçilik döredýär.</a:t>
            </a:r>
            <a:r>
              <a:rPr lang="ru-RU" i="1" dirty="0"/>
              <a:t/>
            </a:r>
            <a:br>
              <a:rPr lang="ru-RU" i="1" dirty="0"/>
            </a:br>
            <a:endParaRPr lang="ru-RU" dirty="0"/>
          </a:p>
        </p:txBody>
      </p:sp>
    </p:spTree>
    <p:extLst>
      <p:ext uri="{BB962C8B-B14F-4D97-AF65-F5344CB8AC3E}">
        <p14:creationId xmlns:p14="http://schemas.microsoft.com/office/powerpoint/2010/main" val="1448233638"/>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descr="C:\Documents and Settings\User\Рабочий стол\Transport\Untitled-Scanned-08.jpg"/>
          <p:cNvPicPr/>
          <p:nvPr/>
        </p:nvPicPr>
        <p:blipFill>
          <a:blip r:embed="rId2" cstate="print">
            <a:extLst>
              <a:ext uri="{28A0092B-C50C-407E-A947-70E740481C1C}">
                <a14:useLocalDpi xmlns:a14="http://schemas.microsoft.com/office/drawing/2010/main" val="0"/>
              </a:ext>
            </a:extLst>
          </a:blip>
          <a:srcRect b="13832"/>
          <a:stretch>
            <a:fillRect/>
          </a:stretch>
        </p:blipFill>
        <p:spPr bwMode="auto">
          <a:xfrm>
            <a:off x="2442296" y="0"/>
            <a:ext cx="7429067" cy="6286067"/>
          </a:xfrm>
          <a:prstGeom prst="rect">
            <a:avLst/>
          </a:prstGeom>
          <a:noFill/>
          <a:ln>
            <a:noFill/>
          </a:ln>
        </p:spPr>
      </p:pic>
      <p:sp>
        <p:nvSpPr>
          <p:cNvPr id="6" name="Прямоугольник 5"/>
          <p:cNvSpPr/>
          <p:nvPr/>
        </p:nvSpPr>
        <p:spPr>
          <a:xfrm>
            <a:off x="2736272" y="6211669"/>
            <a:ext cx="6096000" cy="646331"/>
          </a:xfrm>
          <a:prstGeom prst="rect">
            <a:avLst/>
          </a:prstGeom>
        </p:spPr>
        <p:txBody>
          <a:bodyPr>
            <a:spAutoFit/>
          </a:bodyPr>
          <a:lstStyle/>
          <a:p>
            <a:pPr indent="280670" algn="ctr">
              <a:spcAft>
                <a:spcPts val="0"/>
              </a:spcAft>
              <a:tabLst>
                <a:tab pos="349250" algn="l"/>
                <a:tab pos="2095500" algn="l"/>
              </a:tabLst>
            </a:pPr>
            <a:r>
              <a:rPr lang="hr-HR" b="1" kern="0" dirty="0">
                <a:latin typeface="Times New Roman" panose="02020603050405020304" pitchFamily="18" charset="0"/>
                <a:ea typeface="Times New Roman" panose="02020603050405020304" pitchFamily="18" charset="0"/>
                <a:cs typeface="Times New Roman" panose="02020603050405020304" pitchFamily="18" charset="0"/>
              </a:rPr>
              <a:t>Surat 18. Birölçegli kesilýän plitany synag edilende ýük ýüklenýän meýdan.</a:t>
            </a:r>
            <a:endParaRPr lang="ru-RU" sz="2800" b="1" i="1" kern="0" dirty="0">
              <a:effectLst/>
              <a:latin typeface="Turkmen/Times"/>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5426851"/>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53492" y="624109"/>
            <a:ext cx="9551120" cy="5215581"/>
          </a:xfrm>
        </p:spPr>
        <p:txBody>
          <a:bodyPr>
            <a:normAutofit fontScale="90000"/>
          </a:bodyPr>
          <a:lstStyle/>
          <a:p>
            <a:r>
              <a:rPr lang="hr-HR" dirty="0"/>
              <a:t>Haçanda balkalaryň aralyklaryny özbaşdak plitalaryň hatary ýa-da başga şuňa meňzeş biri-biriniň gapdalynda goýlan konstruksiýa bilen doldurylanda, synag etmek üçin barlanýan plitadan başga birinji plitanyň her gapdalyna ýene bir plita goýmaly.</a:t>
            </a:r>
            <a:r>
              <a:rPr lang="ru-RU" i="1" dirty="0"/>
              <a:t/>
            </a:r>
            <a:br>
              <a:rPr lang="ru-RU" i="1" dirty="0"/>
            </a:br>
            <a:r>
              <a:rPr lang="hr-HR" dirty="0"/>
              <a:t>Eger-de aýratyn ýygnalýan plitalardan balkalaryň arasy doldurylanda,onda ýüki bütewi plitanyň mysalynda görkezilişi ýaly ýerleşdirmeli (surat 18).</a:t>
            </a:r>
            <a:r>
              <a:rPr lang="ru-RU" b="1" i="1" dirty="0"/>
              <a:t/>
            </a:r>
            <a:br>
              <a:rPr lang="ru-RU" b="1" i="1" dirty="0"/>
            </a:br>
            <a:endParaRPr lang="ru-RU" dirty="0"/>
          </a:p>
        </p:txBody>
      </p:sp>
    </p:spTree>
    <p:extLst>
      <p:ext uri="{BB962C8B-B14F-4D97-AF65-F5344CB8AC3E}">
        <p14:creationId xmlns:p14="http://schemas.microsoft.com/office/powerpoint/2010/main" val="867948171"/>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172</TotalTime>
  <Words>321</Words>
  <Application>Microsoft Office PowerPoint</Application>
  <PresentationFormat>Широкоэкранный</PresentationFormat>
  <Paragraphs>17</Paragraphs>
  <Slides>13</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13</vt:i4>
      </vt:variant>
    </vt:vector>
  </HeadingPairs>
  <TitlesOfParts>
    <vt:vector size="20" baseType="lpstr">
      <vt:lpstr>Arial</vt:lpstr>
      <vt:lpstr>Calibri</vt:lpstr>
      <vt:lpstr>Century Gothic</vt:lpstr>
      <vt:lpstr>Times New Roman</vt:lpstr>
      <vt:lpstr>Turkmen/Times</vt:lpstr>
      <vt:lpstr>Wingdings 3</vt:lpstr>
      <vt:lpstr>Легкий дым</vt:lpstr>
      <vt:lpstr>Tema: Barlanýan konstruksiýalarda nusgalyk ýükleriň bölünişigi.</vt:lpstr>
      <vt:lpstr> Barlanýan obýektde ýükleriň bölünişigi konstruksiýanyň hasaplamalaryndaky çyzgylara laýyk gelmeli, emma käbir ýagdaýlarda bu düzgünlerden gyşarmak gerek bolýar, sebäbi hakyky konstruksiýa hasaplamalarda görkezilen çyzgylar bilen gabat gelmeýär. Muňa mysal edip köp ýyllar bäri ulanylyp gelýän demirbeton plitalary görkezip bolar, köplenç halatlarda çökmeýän şarnir berkitmeleri hasaplanan hem bolsa, hakykatda köp ýyllyk plitalaryň diregi bolup demirbeton ýa-da metal balkolar hyzmat edýär. Olar hem agram düşende egrelmek bilen bolýar, ýagny çökýän berkitme bolup durýar.</vt:lpstr>
      <vt:lpstr>Презентация PowerPoint</vt:lpstr>
      <vt:lpstr>Plitanyň synagynda ýükleriň bölünişigi  Plitalar synag edilende iki ýagdaý üçin ýerine ýetirilýär: birinjisi, haçanda plita kesilen we balkalara erkin daýanýar, ikijisi, haçanda köptaraply kesilmedik konstruksiýaly.  </vt:lpstr>
      <vt:lpstr>Birinji ýagadýda (surat 18) balkalaryň diwaryndan diwaryna çenli  ähli tarapyny synag ýüki bilen ýüklemek zerurlygy ýok,  diňe plitanyň  synag edilýän α-α kesiminden 1,5 l aralykda ýerleşýän  β-β we γ- γ –böleklerine ýük ýüklemeli, bu ýerde l –plitanyň uzynlygy.  Bu şert . β-β we γ- γ  kesimlere goýlan ýük α-α kesiminde plitanyň  deformasiýasyny ulaltmaýar we şonuň üçin hem ol ýüki goýmak gerek  däl, ondan başga-da, plitanyň bu kesimlerden daşdaky ýerleri synag  edilýän plitanyň ortaky bölegine α-α kesimine ýardam ediji häsiýeti ýok. </vt:lpstr>
      <vt:lpstr>Hakykatdan hem, eger plitanyň ýük ýüklenen bölegine plastinka hökmünde seretsek, plitanyň diregi deregine iki gyrasyndan örtüji balka, beýleki iki gyrasynda plitanyň özi diýsek, onda örtüji balka plitanyň özi bilen deňeşdirilende has gaty direg bolup, plitanyň bu böleginiň ulgama goltgy berijiligi balkolaryň täsiri bilen deňeşdirilende ep-esli az. Plitanyň hasaplamalarynda perimetriň esasynda taraplaryň ölçegleriniň ikiden köp bolan halatynda gysga taraplaryň deformasiýa we naprýaženiýe täsiri örän ujypsyz bolup, ony hasaba almasaňda bolar.  </vt:lpstr>
      <vt:lpstr> Seredilen ýagdaýda plitanyň orta synag edilýän bölegi 3:1 gatnaşygy düzýär, bu bolsa plitanyň ýük ýüklenmedik böleginiň barlanýan bölegiň deformasiýasyna we naprýaženiýesine täsirini hasaba almazlyga mümkinçilik döredýär. </vt:lpstr>
      <vt:lpstr>Презентация PowerPoint</vt:lpstr>
      <vt:lpstr>Haçanda balkalaryň aralyklaryny özbaşdak plitalaryň hatary ýa-da başga şuňa meňzeş biri-biriniň gapdalynda goýlan konstruksiýa bilen doldurylanda, synag etmek üçin barlanýan plitadan başga birinji plitanyň her gapdalyna ýene bir plita goýmaly. Eger-de aýratyn ýygnalýan plitalardan balkalaryň arasy doldurylanda,onda ýüki bütewi plitanyň mysalynda görkezilişi ýaly ýerleşdirmeli (surat 18). </vt:lpstr>
      <vt:lpstr>Balkolaryň synagynda ýükleriň paýlanyşy.  Balkolaryň synagynda ýükleriň paýlanyşynyň çyzgysy balkolaryň arasyny doldurmak üçin ulanylan materiallaryň konstruksiýasyny hasaba almak; ondan başgada, balkalaryň özüniň kesilýän we kesilmeýändigini hasaba alyp saýlanmalydyr. Aralygy kesilýän kostruksiýa bilen doldurylan biruzynlykly balkalarda ýükler 22-nji suratda ştrihler bilen görkezilişi ýaly balkonyň uzaboýuna ýerleşdirilmeli. Agaç ýa-da ýygnalýan demirbeton balkalarda synag geçirilende käwagt balkalaryň arasyny doldurmakdan gaça durup, ýükler balkanyň edil üstünde ýerleşdirilýär.  </vt:lpstr>
      <vt:lpstr>Bu ýagdaýda ýüküň ululygy iki esse azalýar,  onuň balka täsiriniň peýdalaylygy üýtgemän galýar.</vt:lpstr>
      <vt:lpstr>Презентация PowerPoint</vt:lpstr>
      <vt:lpstr>Eger balka kesilmeýän köpuzynlykly plitany göterýän bolsa, onda AB balkany synag etmek üçin (surat 23) onuň bütin uzynlygyna oňa degip duran, we iki arasynda bir uzynlyk goýberip birinji iki bölekden soň iki uzynlykly plita ýüklemeli. Bir uzynlyk goýberip goýlan plitalar synalýan balkalaryň egrelmesini ulaltmaýandygyny tejribeler görkezdi, ol ýükleriň ýüklenmeginden saklanmaly.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Nepes</dc:creator>
  <cp:lastModifiedBy>user</cp:lastModifiedBy>
  <cp:revision>23</cp:revision>
  <dcterms:created xsi:type="dcterms:W3CDTF">2020-12-23T13:25:14Z</dcterms:created>
  <dcterms:modified xsi:type="dcterms:W3CDTF">2021-09-30T06:16:51Z</dcterms:modified>
</cp:coreProperties>
</file>