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8" r:id="rId5"/>
    <p:sldId id="259"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1CA74-7413-4A1B-946F-5DF3A5F7A24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F8940DB6-9142-408C-A1BF-A146D0A5740C}">
      <dgm:prSet custT="1"/>
      <dgm:spPr/>
      <dgm:t>
        <a:bodyPr/>
        <a:lstStyle/>
        <a:p>
          <a:r>
            <a:rPr lang="tk-TM" sz="2400" b="1" dirty="0" smtClean="0">
              <a:solidFill>
                <a:srgbClr val="FFFF00"/>
              </a:solidFill>
              <a:latin typeface="Times New Roman" pitchFamily="18" charset="0"/>
              <a:cs typeface="Times New Roman" pitchFamily="18" charset="0"/>
            </a:rPr>
            <a:t>Alp tegin (963ý.)</a:t>
          </a:r>
          <a:endParaRPr lang="en-US" sz="2400" b="1" dirty="0" smtClean="0">
            <a:solidFill>
              <a:srgbClr val="FFFF00"/>
            </a:solidFill>
            <a:latin typeface="Times New Roman" pitchFamily="18" charset="0"/>
            <a:cs typeface="Times New Roman" pitchFamily="18" charset="0"/>
          </a:endParaRPr>
        </a:p>
      </dgm:t>
    </dgm:pt>
    <dgm:pt modelId="{31FB6710-DD8B-45F9-8AEF-C06140C44BF0}" type="parTrans" cxnId="{7560133F-6C2B-4116-99A1-AFA9E7E2A364}">
      <dgm:prSet/>
      <dgm:spPr/>
      <dgm:t>
        <a:bodyPr/>
        <a:lstStyle/>
        <a:p>
          <a:endParaRPr lang="ru-RU">
            <a:solidFill>
              <a:srgbClr val="FFFF00"/>
            </a:solidFill>
          </a:endParaRPr>
        </a:p>
      </dgm:t>
    </dgm:pt>
    <dgm:pt modelId="{3A0A1704-7825-416E-9583-0312FE2D1F1C}" type="sibTrans" cxnId="{7560133F-6C2B-4116-99A1-AFA9E7E2A364}">
      <dgm:prSet/>
      <dgm:spPr/>
      <dgm:t>
        <a:bodyPr/>
        <a:lstStyle/>
        <a:p>
          <a:endParaRPr lang="ru-RU">
            <a:solidFill>
              <a:srgbClr val="FFFF00"/>
            </a:solidFill>
          </a:endParaRPr>
        </a:p>
      </dgm:t>
    </dgm:pt>
    <dgm:pt modelId="{15D41E85-4C4B-43B7-9420-D64E506E6EF0}">
      <dgm:prSet custT="1"/>
      <dgm:spPr/>
      <dgm:t>
        <a:bodyPr/>
        <a:lstStyle/>
        <a:p>
          <a:r>
            <a:rPr lang="tk-TM" sz="2400" b="1" dirty="0" smtClean="0">
              <a:solidFill>
                <a:srgbClr val="FFFF00"/>
              </a:solidFill>
              <a:latin typeface="Times New Roman" pitchFamily="18" charset="0"/>
              <a:cs typeface="Times New Roman" pitchFamily="18" charset="0"/>
            </a:rPr>
            <a:t>Abu Yshak</a:t>
          </a:r>
          <a:r>
            <a:rPr lang="en-US" sz="2400" b="1"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(963-966ýý.)</a:t>
          </a:r>
          <a:endParaRPr lang="en-US" sz="2400" b="1" dirty="0" smtClean="0">
            <a:solidFill>
              <a:srgbClr val="FFFF00"/>
            </a:solidFill>
            <a:latin typeface="Times New Roman" pitchFamily="18" charset="0"/>
            <a:cs typeface="Times New Roman" pitchFamily="18" charset="0"/>
          </a:endParaRPr>
        </a:p>
      </dgm:t>
    </dgm:pt>
    <dgm:pt modelId="{79B2D66E-FBC3-4894-B4C7-DB63B7C17BF2}" type="parTrans" cxnId="{8B964F0E-7DE5-4F5E-A3AF-5F79DAB4CCB5}">
      <dgm:prSet/>
      <dgm:spPr/>
      <dgm:t>
        <a:bodyPr/>
        <a:lstStyle/>
        <a:p>
          <a:endParaRPr lang="ru-RU">
            <a:solidFill>
              <a:srgbClr val="FFFF00"/>
            </a:solidFill>
          </a:endParaRPr>
        </a:p>
      </dgm:t>
    </dgm:pt>
    <dgm:pt modelId="{ED680DA1-33E4-4373-AD6F-9AA1A9611F21}" type="sibTrans" cxnId="{8B964F0E-7DE5-4F5E-A3AF-5F79DAB4CCB5}">
      <dgm:prSet/>
      <dgm:spPr/>
      <dgm:t>
        <a:bodyPr/>
        <a:lstStyle/>
        <a:p>
          <a:endParaRPr lang="ru-RU">
            <a:solidFill>
              <a:srgbClr val="FFFF00"/>
            </a:solidFill>
          </a:endParaRPr>
        </a:p>
      </dgm:t>
    </dgm:pt>
    <dgm:pt modelId="{14D18FA8-6C1B-4CA5-BEF8-1081695F5F45}">
      <dgm:prSet custT="1"/>
      <dgm:spPr/>
      <dgm:t>
        <a:bodyPr/>
        <a:lstStyle/>
        <a:p>
          <a:r>
            <a:rPr lang="tk-TM" sz="2400" b="1" dirty="0" smtClean="0">
              <a:solidFill>
                <a:srgbClr val="FFFF00"/>
              </a:solidFill>
              <a:latin typeface="Times New Roman" pitchFamily="18" charset="0"/>
              <a:cs typeface="Times New Roman" pitchFamily="18" charset="0"/>
            </a:rPr>
            <a:t>Bilge tegin</a:t>
          </a:r>
          <a:r>
            <a:rPr lang="en-US" sz="2400" b="1"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(966-972ý.)</a:t>
          </a:r>
          <a:endParaRPr lang="en-US" sz="2400" b="1" dirty="0" smtClean="0">
            <a:solidFill>
              <a:srgbClr val="FFFF00"/>
            </a:solidFill>
            <a:latin typeface="Times New Roman" pitchFamily="18" charset="0"/>
            <a:cs typeface="Times New Roman" pitchFamily="18" charset="0"/>
          </a:endParaRPr>
        </a:p>
      </dgm:t>
    </dgm:pt>
    <dgm:pt modelId="{AF16FCDA-20B0-488C-964C-1BA68D448A65}" type="parTrans" cxnId="{F8D47813-293A-4ECB-A78E-8ADDB62C46BE}">
      <dgm:prSet/>
      <dgm:spPr/>
      <dgm:t>
        <a:bodyPr/>
        <a:lstStyle/>
        <a:p>
          <a:endParaRPr lang="ru-RU">
            <a:solidFill>
              <a:srgbClr val="FFFF00"/>
            </a:solidFill>
          </a:endParaRPr>
        </a:p>
      </dgm:t>
    </dgm:pt>
    <dgm:pt modelId="{21F70CC2-752D-47B8-B99A-FB01DF4DCC08}" type="sibTrans" cxnId="{F8D47813-293A-4ECB-A78E-8ADDB62C46BE}">
      <dgm:prSet/>
      <dgm:spPr/>
      <dgm:t>
        <a:bodyPr/>
        <a:lstStyle/>
        <a:p>
          <a:endParaRPr lang="ru-RU">
            <a:solidFill>
              <a:srgbClr val="FFFF00"/>
            </a:solidFill>
          </a:endParaRPr>
        </a:p>
      </dgm:t>
    </dgm:pt>
    <dgm:pt modelId="{C1D9FDCC-F2F1-4201-B1D9-8713FB6BB162}">
      <dgm:prSet custT="1"/>
      <dgm:spPr/>
      <dgm:t>
        <a:bodyPr/>
        <a:lstStyle/>
        <a:p>
          <a:r>
            <a:rPr lang="tk-TM" sz="2000" b="1" dirty="0" smtClean="0">
              <a:solidFill>
                <a:srgbClr val="FFFF00"/>
              </a:solidFill>
              <a:latin typeface="Times New Roman" pitchFamily="18" charset="0"/>
              <a:cs typeface="Times New Roman" pitchFamily="18" charset="0"/>
            </a:rPr>
            <a:t>Böri (Piri tegin )</a:t>
          </a:r>
          <a:r>
            <a:rPr lang="en-US" sz="2000" b="1" dirty="0" smtClean="0">
              <a:solidFill>
                <a:srgbClr val="FFFF00"/>
              </a:solidFill>
              <a:latin typeface="Times New Roman" pitchFamily="18" charset="0"/>
              <a:cs typeface="Times New Roman" pitchFamily="18" charset="0"/>
            </a:rPr>
            <a:t>-</a:t>
          </a:r>
          <a:r>
            <a:rPr lang="tk-TM" sz="2000" b="1" dirty="0" smtClean="0">
              <a:solidFill>
                <a:srgbClr val="FFFF00"/>
              </a:solidFill>
              <a:latin typeface="Times New Roman" pitchFamily="18" charset="0"/>
              <a:cs typeface="Times New Roman" pitchFamily="18" charset="0"/>
            </a:rPr>
            <a:t>(972-977ýý.)-</a:t>
          </a:r>
          <a:r>
            <a:rPr lang="tk-TM" sz="2000" dirty="0" smtClean="0">
              <a:solidFill>
                <a:srgbClr val="FFFF00"/>
              </a:solidFill>
              <a:latin typeface="Times New Roman" pitchFamily="18" charset="0"/>
              <a:cs typeface="Times New Roman" pitchFamily="18" charset="0"/>
            </a:rPr>
            <a:t>Alp teginiň agtygy</a:t>
          </a:r>
          <a:endParaRPr lang="en-US" sz="2000" dirty="0" smtClean="0">
            <a:solidFill>
              <a:srgbClr val="FFFF00"/>
            </a:solidFill>
            <a:latin typeface="Times New Roman" pitchFamily="18" charset="0"/>
            <a:cs typeface="Times New Roman" pitchFamily="18" charset="0"/>
          </a:endParaRPr>
        </a:p>
      </dgm:t>
    </dgm:pt>
    <dgm:pt modelId="{3EBED724-A9F7-40BA-896F-813BC667A278}" type="parTrans" cxnId="{B483C894-A9A2-48E7-B627-89AB5728A1FA}">
      <dgm:prSet/>
      <dgm:spPr/>
      <dgm:t>
        <a:bodyPr/>
        <a:lstStyle/>
        <a:p>
          <a:endParaRPr lang="ru-RU">
            <a:solidFill>
              <a:srgbClr val="FFFF00"/>
            </a:solidFill>
          </a:endParaRPr>
        </a:p>
      </dgm:t>
    </dgm:pt>
    <dgm:pt modelId="{B219B011-6918-4F25-BBD0-EAD4CA7E6194}" type="sibTrans" cxnId="{B483C894-A9A2-48E7-B627-89AB5728A1FA}">
      <dgm:prSet/>
      <dgm:spPr/>
      <dgm:t>
        <a:bodyPr/>
        <a:lstStyle/>
        <a:p>
          <a:endParaRPr lang="ru-RU">
            <a:solidFill>
              <a:srgbClr val="FFFF00"/>
            </a:solidFill>
          </a:endParaRPr>
        </a:p>
      </dgm:t>
    </dgm:pt>
    <dgm:pt modelId="{E4756F34-F1E8-4A12-8048-F9C137DB6255}">
      <dgm:prSet custT="1"/>
      <dgm:spPr/>
      <dgm:t>
        <a:bodyPr/>
        <a:lstStyle/>
        <a:p>
          <a:r>
            <a:rPr lang="tk-TM" sz="2400" b="1" dirty="0" smtClean="0">
              <a:solidFill>
                <a:srgbClr val="FFFF00"/>
              </a:solidFill>
              <a:latin typeface="Times New Roman" pitchFamily="18" charset="0"/>
              <a:cs typeface="Times New Roman" pitchFamily="18" charset="0"/>
            </a:rPr>
            <a:t>Söbük tegin</a:t>
          </a:r>
          <a:r>
            <a:rPr lang="en-US" sz="2400" b="1"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(977-998ýý.) – </a:t>
          </a:r>
          <a:r>
            <a:rPr lang="tk-TM" sz="2400" dirty="0" smtClean="0">
              <a:solidFill>
                <a:srgbClr val="FFFF00"/>
              </a:solidFill>
              <a:latin typeface="Times New Roman" pitchFamily="18" charset="0"/>
              <a:cs typeface="Times New Roman" pitchFamily="18" charset="0"/>
            </a:rPr>
            <a:t>Alp teginiň giýewsi</a:t>
          </a:r>
          <a:endParaRPr lang="en-US" sz="2400" dirty="0" smtClean="0">
            <a:solidFill>
              <a:srgbClr val="FFFF00"/>
            </a:solidFill>
            <a:latin typeface="Times New Roman" pitchFamily="18" charset="0"/>
            <a:cs typeface="Times New Roman" pitchFamily="18" charset="0"/>
          </a:endParaRPr>
        </a:p>
      </dgm:t>
    </dgm:pt>
    <dgm:pt modelId="{592DEC89-1E8B-4FE5-A2DD-8C4A2B7EF080}" type="parTrans" cxnId="{87AAB2B8-623C-4E5D-B585-9AE9B110E352}">
      <dgm:prSet/>
      <dgm:spPr/>
      <dgm:t>
        <a:bodyPr/>
        <a:lstStyle/>
        <a:p>
          <a:endParaRPr lang="ru-RU">
            <a:solidFill>
              <a:srgbClr val="FFFF00"/>
            </a:solidFill>
          </a:endParaRPr>
        </a:p>
      </dgm:t>
    </dgm:pt>
    <dgm:pt modelId="{F82E0ED0-5DBB-4CED-A9FF-107E379FD47B}" type="sibTrans" cxnId="{87AAB2B8-623C-4E5D-B585-9AE9B110E352}">
      <dgm:prSet/>
      <dgm:spPr/>
      <dgm:t>
        <a:bodyPr/>
        <a:lstStyle/>
        <a:p>
          <a:endParaRPr lang="ru-RU">
            <a:solidFill>
              <a:srgbClr val="FFFF00"/>
            </a:solidFill>
          </a:endParaRPr>
        </a:p>
      </dgm:t>
    </dgm:pt>
    <dgm:pt modelId="{F032DFFF-F305-4392-A1A3-8DBA340CA238}">
      <dgm:prSet custT="1"/>
      <dgm:spPr/>
      <dgm:t>
        <a:bodyPr/>
        <a:lstStyle/>
        <a:p>
          <a:r>
            <a:rPr lang="tk-TM" sz="2400" b="1" dirty="0" smtClean="0">
              <a:solidFill>
                <a:srgbClr val="FFFF00"/>
              </a:solidFill>
              <a:latin typeface="Times New Roman" pitchFamily="18" charset="0"/>
              <a:cs typeface="Times New Roman" pitchFamily="18" charset="0"/>
            </a:rPr>
            <a:t>Mahmyt</a:t>
          </a:r>
          <a:r>
            <a:rPr lang="en-US" sz="2400" b="1"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(998-1030ýý.)</a:t>
          </a:r>
          <a:r>
            <a:rPr lang="tk-TM" sz="2400" dirty="0" smtClean="0">
              <a:solidFill>
                <a:srgbClr val="FFFF00"/>
              </a:solidFill>
              <a:latin typeface="Times New Roman" pitchFamily="18" charset="0"/>
              <a:cs typeface="Times New Roman" pitchFamily="18" charset="0"/>
            </a:rPr>
            <a:t>  (Söbügiň ogly)</a:t>
          </a:r>
          <a:endParaRPr lang="en-US" sz="2400" dirty="0" smtClean="0">
            <a:solidFill>
              <a:srgbClr val="FFFF00"/>
            </a:solidFill>
            <a:latin typeface="Times New Roman" pitchFamily="18" charset="0"/>
            <a:cs typeface="Times New Roman" pitchFamily="18" charset="0"/>
          </a:endParaRPr>
        </a:p>
      </dgm:t>
    </dgm:pt>
    <dgm:pt modelId="{C5B3CF12-1C67-4AB3-885D-0CB1C7425151}" type="parTrans" cxnId="{2291E001-F19F-4264-9775-3ACBF1BAEFC2}">
      <dgm:prSet/>
      <dgm:spPr/>
      <dgm:t>
        <a:bodyPr/>
        <a:lstStyle/>
        <a:p>
          <a:endParaRPr lang="ru-RU">
            <a:solidFill>
              <a:srgbClr val="FFFF00"/>
            </a:solidFill>
          </a:endParaRPr>
        </a:p>
      </dgm:t>
    </dgm:pt>
    <dgm:pt modelId="{1B10D11E-55FB-42F0-A726-DAD78ABE3BF7}" type="sibTrans" cxnId="{2291E001-F19F-4264-9775-3ACBF1BAEFC2}">
      <dgm:prSet/>
      <dgm:spPr/>
      <dgm:t>
        <a:bodyPr/>
        <a:lstStyle/>
        <a:p>
          <a:endParaRPr lang="ru-RU">
            <a:solidFill>
              <a:srgbClr val="FFFF00"/>
            </a:solidFill>
          </a:endParaRPr>
        </a:p>
      </dgm:t>
    </dgm:pt>
    <dgm:pt modelId="{BC79B2D0-E88C-4D8F-BC74-8184830941B2}">
      <dgm:prSet custT="1"/>
      <dgm:spPr/>
      <dgm:t>
        <a:bodyPr/>
        <a:lstStyle/>
        <a:p>
          <a:r>
            <a:rPr lang="tk-TM" sz="2400" b="1" dirty="0" smtClean="0">
              <a:solidFill>
                <a:srgbClr val="FFFF00"/>
              </a:solidFill>
              <a:latin typeface="Times New Roman" pitchFamily="18" charset="0"/>
              <a:cs typeface="Times New Roman" pitchFamily="18" charset="0"/>
            </a:rPr>
            <a:t>Masut</a:t>
          </a:r>
          <a:r>
            <a:rPr lang="tk-TM" sz="2400"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(1030-1041ýý.)- </a:t>
          </a:r>
          <a:r>
            <a:rPr lang="tk-TM" sz="2400" dirty="0" smtClean="0">
              <a:solidFill>
                <a:srgbClr val="FFFF00"/>
              </a:solidFill>
              <a:latin typeface="Times New Roman" pitchFamily="18" charset="0"/>
              <a:cs typeface="Times New Roman" pitchFamily="18" charset="0"/>
            </a:rPr>
            <a:t>Mahmydyň ogly</a:t>
          </a:r>
          <a:endParaRPr lang="ru-RU" sz="2400" dirty="0">
            <a:solidFill>
              <a:srgbClr val="FFFF00"/>
            </a:solidFill>
          </a:endParaRPr>
        </a:p>
      </dgm:t>
    </dgm:pt>
    <dgm:pt modelId="{1E358A13-A44F-4607-8C6E-7E64B06FEB35}" type="parTrans" cxnId="{3000C27A-485E-4E1C-B153-59873C07A8A4}">
      <dgm:prSet/>
      <dgm:spPr/>
      <dgm:t>
        <a:bodyPr/>
        <a:lstStyle/>
        <a:p>
          <a:endParaRPr lang="ru-RU">
            <a:solidFill>
              <a:srgbClr val="FFFF00"/>
            </a:solidFill>
          </a:endParaRPr>
        </a:p>
      </dgm:t>
    </dgm:pt>
    <dgm:pt modelId="{299E68D6-AD27-4E34-A70A-8522DECB9499}" type="sibTrans" cxnId="{3000C27A-485E-4E1C-B153-59873C07A8A4}">
      <dgm:prSet/>
      <dgm:spPr/>
      <dgm:t>
        <a:bodyPr/>
        <a:lstStyle/>
        <a:p>
          <a:endParaRPr lang="ru-RU">
            <a:solidFill>
              <a:srgbClr val="FFFF00"/>
            </a:solidFill>
          </a:endParaRPr>
        </a:p>
      </dgm:t>
    </dgm:pt>
    <dgm:pt modelId="{16A17A63-0328-462D-87E8-970AD2C176B3}" type="pres">
      <dgm:prSet presAssocID="{D5E1CA74-7413-4A1B-946F-5DF3A5F7A24A}" presName="Name0" presStyleCnt="0">
        <dgm:presLayoutVars>
          <dgm:dir/>
          <dgm:resizeHandles val="exact"/>
        </dgm:presLayoutVars>
      </dgm:prSet>
      <dgm:spPr/>
      <dgm:t>
        <a:bodyPr/>
        <a:lstStyle/>
        <a:p>
          <a:endParaRPr lang="ru-RU"/>
        </a:p>
      </dgm:t>
    </dgm:pt>
    <dgm:pt modelId="{0FAAF746-FEA4-4E12-9617-0D4DD98312E1}" type="pres">
      <dgm:prSet presAssocID="{F8940DB6-9142-408C-A1BF-A146D0A5740C}" presName="node" presStyleLbl="node1" presStyleIdx="0" presStyleCnt="7">
        <dgm:presLayoutVars>
          <dgm:bulletEnabled val="1"/>
        </dgm:presLayoutVars>
      </dgm:prSet>
      <dgm:spPr/>
      <dgm:t>
        <a:bodyPr/>
        <a:lstStyle/>
        <a:p>
          <a:endParaRPr lang="ru-RU"/>
        </a:p>
      </dgm:t>
    </dgm:pt>
    <dgm:pt modelId="{7FBD60E9-BBF2-4D4D-88C6-ADA0CC42766B}" type="pres">
      <dgm:prSet presAssocID="{3A0A1704-7825-416E-9583-0312FE2D1F1C}" presName="sibTrans" presStyleLbl="sibTrans1D1" presStyleIdx="0" presStyleCnt="6"/>
      <dgm:spPr/>
      <dgm:t>
        <a:bodyPr/>
        <a:lstStyle/>
        <a:p>
          <a:endParaRPr lang="ru-RU"/>
        </a:p>
      </dgm:t>
    </dgm:pt>
    <dgm:pt modelId="{C510B833-D0AF-475A-833B-9F016F1F9F9E}" type="pres">
      <dgm:prSet presAssocID="{3A0A1704-7825-416E-9583-0312FE2D1F1C}" presName="connectorText" presStyleLbl="sibTrans1D1" presStyleIdx="0" presStyleCnt="6"/>
      <dgm:spPr/>
      <dgm:t>
        <a:bodyPr/>
        <a:lstStyle/>
        <a:p>
          <a:endParaRPr lang="ru-RU"/>
        </a:p>
      </dgm:t>
    </dgm:pt>
    <dgm:pt modelId="{B45C8E4D-6DE3-4781-B10F-A281C7FDC242}" type="pres">
      <dgm:prSet presAssocID="{15D41E85-4C4B-43B7-9420-D64E506E6EF0}" presName="node" presStyleLbl="node1" presStyleIdx="1" presStyleCnt="7">
        <dgm:presLayoutVars>
          <dgm:bulletEnabled val="1"/>
        </dgm:presLayoutVars>
      </dgm:prSet>
      <dgm:spPr/>
      <dgm:t>
        <a:bodyPr/>
        <a:lstStyle/>
        <a:p>
          <a:endParaRPr lang="ru-RU"/>
        </a:p>
      </dgm:t>
    </dgm:pt>
    <dgm:pt modelId="{81BEAC77-21A0-4B38-8BED-DAFABDB99D4C}" type="pres">
      <dgm:prSet presAssocID="{ED680DA1-33E4-4373-AD6F-9AA1A9611F21}" presName="sibTrans" presStyleLbl="sibTrans1D1" presStyleIdx="1" presStyleCnt="6"/>
      <dgm:spPr/>
      <dgm:t>
        <a:bodyPr/>
        <a:lstStyle/>
        <a:p>
          <a:endParaRPr lang="ru-RU"/>
        </a:p>
      </dgm:t>
    </dgm:pt>
    <dgm:pt modelId="{03F5E811-209D-4712-971C-058C1D93E4EF}" type="pres">
      <dgm:prSet presAssocID="{ED680DA1-33E4-4373-AD6F-9AA1A9611F21}" presName="connectorText" presStyleLbl="sibTrans1D1" presStyleIdx="1" presStyleCnt="6"/>
      <dgm:spPr/>
      <dgm:t>
        <a:bodyPr/>
        <a:lstStyle/>
        <a:p>
          <a:endParaRPr lang="ru-RU"/>
        </a:p>
      </dgm:t>
    </dgm:pt>
    <dgm:pt modelId="{694B5965-CA77-4B1B-BF3B-E336374F16C4}" type="pres">
      <dgm:prSet presAssocID="{14D18FA8-6C1B-4CA5-BEF8-1081695F5F45}" presName="node" presStyleLbl="node1" presStyleIdx="2" presStyleCnt="7">
        <dgm:presLayoutVars>
          <dgm:bulletEnabled val="1"/>
        </dgm:presLayoutVars>
      </dgm:prSet>
      <dgm:spPr/>
      <dgm:t>
        <a:bodyPr/>
        <a:lstStyle/>
        <a:p>
          <a:endParaRPr lang="ru-RU"/>
        </a:p>
      </dgm:t>
    </dgm:pt>
    <dgm:pt modelId="{EED893D5-4968-4B5F-A9D1-C787365682F3}" type="pres">
      <dgm:prSet presAssocID="{21F70CC2-752D-47B8-B99A-FB01DF4DCC08}" presName="sibTrans" presStyleLbl="sibTrans1D1" presStyleIdx="2" presStyleCnt="6"/>
      <dgm:spPr/>
      <dgm:t>
        <a:bodyPr/>
        <a:lstStyle/>
        <a:p>
          <a:endParaRPr lang="ru-RU"/>
        </a:p>
      </dgm:t>
    </dgm:pt>
    <dgm:pt modelId="{A763EEFA-ECA2-47F9-9484-A78CDDC50724}" type="pres">
      <dgm:prSet presAssocID="{21F70CC2-752D-47B8-B99A-FB01DF4DCC08}" presName="connectorText" presStyleLbl="sibTrans1D1" presStyleIdx="2" presStyleCnt="6"/>
      <dgm:spPr/>
      <dgm:t>
        <a:bodyPr/>
        <a:lstStyle/>
        <a:p>
          <a:endParaRPr lang="ru-RU"/>
        </a:p>
      </dgm:t>
    </dgm:pt>
    <dgm:pt modelId="{8F9E6DA0-1151-4B60-8DC5-B147524B573F}" type="pres">
      <dgm:prSet presAssocID="{C1D9FDCC-F2F1-4201-B1D9-8713FB6BB162}" presName="node" presStyleLbl="node1" presStyleIdx="3" presStyleCnt="7">
        <dgm:presLayoutVars>
          <dgm:bulletEnabled val="1"/>
        </dgm:presLayoutVars>
      </dgm:prSet>
      <dgm:spPr/>
      <dgm:t>
        <a:bodyPr/>
        <a:lstStyle/>
        <a:p>
          <a:endParaRPr lang="ru-RU"/>
        </a:p>
      </dgm:t>
    </dgm:pt>
    <dgm:pt modelId="{722B9D68-C8D0-4DF6-82DF-5BA7223EF458}" type="pres">
      <dgm:prSet presAssocID="{B219B011-6918-4F25-BBD0-EAD4CA7E6194}" presName="sibTrans" presStyleLbl="sibTrans1D1" presStyleIdx="3" presStyleCnt="6"/>
      <dgm:spPr/>
      <dgm:t>
        <a:bodyPr/>
        <a:lstStyle/>
        <a:p>
          <a:endParaRPr lang="ru-RU"/>
        </a:p>
      </dgm:t>
    </dgm:pt>
    <dgm:pt modelId="{D9810283-E498-45B0-B7E0-1BB4BE175798}" type="pres">
      <dgm:prSet presAssocID="{B219B011-6918-4F25-BBD0-EAD4CA7E6194}" presName="connectorText" presStyleLbl="sibTrans1D1" presStyleIdx="3" presStyleCnt="6"/>
      <dgm:spPr/>
      <dgm:t>
        <a:bodyPr/>
        <a:lstStyle/>
        <a:p>
          <a:endParaRPr lang="ru-RU"/>
        </a:p>
      </dgm:t>
    </dgm:pt>
    <dgm:pt modelId="{86707C41-806F-4E15-B842-2ED3EE4FE732}" type="pres">
      <dgm:prSet presAssocID="{E4756F34-F1E8-4A12-8048-F9C137DB6255}" presName="node" presStyleLbl="node1" presStyleIdx="4" presStyleCnt="7">
        <dgm:presLayoutVars>
          <dgm:bulletEnabled val="1"/>
        </dgm:presLayoutVars>
      </dgm:prSet>
      <dgm:spPr/>
      <dgm:t>
        <a:bodyPr/>
        <a:lstStyle/>
        <a:p>
          <a:endParaRPr lang="ru-RU"/>
        </a:p>
      </dgm:t>
    </dgm:pt>
    <dgm:pt modelId="{644D2C54-CA00-4F17-9725-7C53DC326349}" type="pres">
      <dgm:prSet presAssocID="{F82E0ED0-5DBB-4CED-A9FF-107E379FD47B}" presName="sibTrans" presStyleLbl="sibTrans1D1" presStyleIdx="4" presStyleCnt="6"/>
      <dgm:spPr/>
      <dgm:t>
        <a:bodyPr/>
        <a:lstStyle/>
        <a:p>
          <a:endParaRPr lang="ru-RU"/>
        </a:p>
      </dgm:t>
    </dgm:pt>
    <dgm:pt modelId="{41799D5C-17C3-48AA-9BD0-06A8F21896F8}" type="pres">
      <dgm:prSet presAssocID="{F82E0ED0-5DBB-4CED-A9FF-107E379FD47B}" presName="connectorText" presStyleLbl="sibTrans1D1" presStyleIdx="4" presStyleCnt="6"/>
      <dgm:spPr/>
      <dgm:t>
        <a:bodyPr/>
        <a:lstStyle/>
        <a:p>
          <a:endParaRPr lang="ru-RU"/>
        </a:p>
      </dgm:t>
    </dgm:pt>
    <dgm:pt modelId="{7DCCF62D-7B65-494C-B060-910F6595FCCC}" type="pres">
      <dgm:prSet presAssocID="{F032DFFF-F305-4392-A1A3-8DBA340CA238}" presName="node" presStyleLbl="node1" presStyleIdx="5" presStyleCnt="7">
        <dgm:presLayoutVars>
          <dgm:bulletEnabled val="1"/>
        </dgm:presLayoutVars>
      </dgm:prSet>
      <dgm:spPr/>
      <dgm:t>
        <a:bodyPr/>
        <a:lstStyle/>
        <a:p>
          <a:endParaRPr lang="ru-RU"/>
        </a:p>
      </dgm:t>
    </dgm:pt>
    <dgm:pt modelId="{6F6A8ADB-5D1C-4CF4-ABD1-A13534DFD500}" type="pres">
      <dgm:prSet presAssocID="{1B10D11E-55FB-42F0-A726-DAD78ABE3BF7}" presName="sibTrans" presStyleLbl="sibTrans1D1" presStyleIdx="5" presStyleCnt="6"/>
      <dgm:spPr/>
      <dgm:t>
        <a:bodyPr/>
        <a:lstStyle/>
        <a:p>
          <a:endParaRPr lang="ru-RU"/>
        </a:p>
      </dgm:t>
    </dgm:pt>
    <dgm:pt modelId="{5958B166-09A6-453E-8D0C-43DCD53EF30B}" type="pres">
      <dgm:prSet presAssocID="{1B10D11E-55FB-42F0-A726-DAD78ABE3BF7}" presName="connectorText" presStyleLbl="sibTrans1D1" presStyleIdx="5" presStyleCnt="6"/>
      <dgm:spPr/>
      <dgm:t>
        <a:bodyPr/>
        <a:lstStyle/>
        <a:p>
          <a:endParaRPr lang="ru-RU"/>
        </a:p>
      </dgm:t>
    </dgm:pt>
    <dgm:pt modelId="{1BCD5C60-8DF6-465B-8EB6-EF235C749C52}" type="pres">
      <dgm:prSet presAssocID="{BC79B2D0-E88C-4D8F-BC74-8184830941B2}" presName="node" presStyleLbl="node1" presStyleIdx="6" presStyleCnt="7">
        <dgm:presLayoutVars>
          <dgm:bulletEnabled val="1"/>
        </dgm:presLayoutVars>
      </dgm:prSet>
      <dgm:spPr/>
      <dgm:t>
        <a:bodyPr/>
        <a:lstStyle/>
        <a:p>
          <a:endParaRPr lang="ru-RU"/>
        </a:p>
      </dgm:t>
    </dgm:pt>
  </dgm:ptLst>
  <dgm:cxnLst>
    <dgm:cxn modelId="{CC208874-D3E0-4F36-949C-6883CF931E4C}" type="presOf" srcId="{F82E0ED0-5DBB-4CED-A9FF-107E379FD47B}" destId="{644D2C54-CA00-4F17-9725-7C53DC326349}" srcOrd="0" destOrd="0" presId="urn:microsoft.com/office/officeart/2005/8/layout/bProcess3"/>
    <dgm:cxn modelId="{A95AD605-6CE8-4CB7-BB8F-65D59ECFECDB}" type="presOf" srcId="{D5E1CA74-7413-4A1B-946F-5DF3A5F7A24A}" destId="{16A17A63-0328-462D-87E8-970AD2C176B3}" srcOrd="0" destOrd="0" presId="urn:microsoft.com/office/officeart/2005/8/layout/bProcess3"/>
    <dgm:cxn modelId="{F2A93A7A-6B9C-4D6F-A680-41F35D2BEFDC}" type="presOf" srcId="{14D18FA8-6C1B-4CA5-BEF8-1081695F5F45}" destId="{694B5965-CA77-4B1B-BF3B-E336374F16C4}" srcOrd="0" destOrd="0" presId="urn:microsoft.com/office/officeart/2005/8/layout/bProcess3"/>
    <dgm:cxn modelId="{87AAB2B8-623C-4E5D-B585-9AE9B110E352}" srcId="{D5E1CA74-7413-4A1B-946F-5DF3A5F7A24A}" destId="{E4756F34-F1E8-4A12-8048-F9C137DB6255}" srcOrd="4" destOrd="0" parTransId="{592DEC89-1E8B-4FE5-A2DD-8C4A2B7EF080}" sibTransId="{F82E0ED0-5DBB-4CED-A9FF-107E379FD47B}"/>
    <dgm:cxn modelId="{2F1ECCDA-4068-471C-A5A9-89C319079153}" type="presOf" srcId="{B219B011-6918-4F25-BBD0-EAD4CA7E6194}" destId="{722B9D68-C8D0-4DF6-82DF-5BA7223EF458}" srcOrd="0" destOrd="0" presId="urn:microsoft.com/office/officeart/2005/8/layout/bProcess3"/>
    <dgm:cxn modelId="{539A3320-7091-4F45-9A3B-A245C1190CA4}" type="presOf" srcId="{1B10D11E-55FB-42F0-A726-DAD78ABE3BF7}" destId="{5958B166-09A6-453E-8D0C-43DCD53EF30B}" srcOrd="1" destOrd="0" presId="urn:microsoft.com/office/officeart/2005/8/layout/bProcess3"/>
    <dgm:cxn modelId="{2291E001-F19F-4264-9775-3ACBF1BAEFC2}" srcId="{D5E1CA74-7413-4A1B-946F-5DF3A5F7A24A}" destId="{F032DFFF-F305-4392-A1A3-8DBA340CA238}" srcOrd="5" destOrd="0" parTransId="{C5B3CF12-1C67-4AB3-885D-0CB1C7425151}" sibTransId="{1B10D11E-55FB-42F0-A726-DAD78ABE3BF7}"/>
    <dgm:cxn modelId="{022467EC-0EB0-4786-9C4E-CEDECED04F0B}" type="presOf" srcId="{15D41E85-4C4B-43B7-9420-D64E506E6EF0}" destId="{B45C8E4D-6DE3-4781-B10F-A281C7FDC242}" srcOrd="0" destOrd="0" presId="urn:microsoft.com/office/officeart/2005/8/layout/bProcess3"/>
    <dgm:cxn modelId="{B483C894-A9A2-48E7-B627-89AB5728A1FA}" srcId="{D5E1CA74-7413-4A1B-946F-5DF3A5F7A24A}" destId="{C1D9FDCC-F2F1-4201-B1D9-8713FB6BB162}" srcOrd="3" destOrd="0" parTransId="{3EBED724-A9F7-40BA-896F-813BC667A278}" sibTransId="{B219B011-6918-4F25-BBD0-EAD4CA7E6194}"/>
    <dgm:cxn modelId="{EB381118-8192-4AFF-AD33-932F87420869}" type="presOf" srcId="{21F70CC2-752D-47B8-B99A-FB01DF4DCC08}" destId="{EED893D5-4968-4B5F-A9D1-C787365682F3}" srcOrd="0" destOrd="0" presId="urn:microsoft.com/office/officeart/2005/8/layout/bProcess3"/>
    <dgm:cxn modelId="{C008524F-34FE-48A9-ACBC-9437B8531B67}" type="presOf" srcId="{B219B011-6918-4F25-BBD0-EAD4CA7E6194}" destId="{D9810283-E498-45B0-B7E0-1BB4BE175798}" srcOrd="1" destOrd="0" presId="urn:microsoft.com/office/officeart/2005/8/layout/bProcess3"/>
    <dgm:cxn modelId="{0BBA1E5C-C60B-4503-AA52-757095F5AA81}" type="presOf" srcId="{F82E0ED0-5DBB-4CED-A9FF-107E379FD47B}" destId="{41799D5C-17C3-48AA-9BD0-06A8F21896F8}" srcOrd="1" destOrd="0" presId="urn:microsoft.com/office/officeart/2005/8/layout/bProcess3"/>
    <dgm:cxn modelId="{3000C27A-485E-4E1C-B153-59873C07A8A4}" srcId="{D5E1CA74-7413-4A1B-946F-5DF3A5F7A24A}" destId="{BC79B2D0-E88C-4D8F-BC74-8184830941B2}" srcOrd="6" destOrd="0" parTransId="{1E358A13-A44F-4607-8C6E-7E64B06FEB35}" sibTransId="{299E68D6-AD27-4E34-A70A-8522DECB9499}"/>
    <dgm:cxn modelId="{CF2235F2-8B9D-4E6A-A7D4-744F97F564D0}" type="presOf" srcId="{ED680DA1-33E4-4373-AD6F-9AA1A9611F21}" destId="{81BEAC77-21A0-4B38-8BED-DAFABDB99D4C}" srcOrd="0" destOrd="0" presId="urn:microsoft.com/office/officeart/2005/8/layout/bProcess3"/>
    <dgm:cxn modelId="{F8D47813-293A-4ECB-A78E-8ADDB62C46BE}" srcId="{D5E1CA74-7413-4A1B-946F-5DF3A5F7A24A}" destId="{14D18FA8-6C1B-4CA5-BEF8-1081695F5F45}" srcOrd="2" destOrd="0" parTransId="{AF16FCDA-20B0-488C-964C-1BA68D448A65}" sibTransId="{21F70CC2-752D-47B8-B99A-FB01DF4DCC08}"/>
    <dgm:cxn modelId="{8B964F0E-7DE5-4F5E-A3AF-5F79DAB4CCB5}" srcId="{D5E1CA74-7413-4A1B-946F-5DF3A5F7A24A}" destId="{15D41E85-4C4B-43B7-9420-D64E506E6EF0}" srcOrd="1" destOrd="0" parTransId="{79B2D66E-FBC3-4894-B4C7-DB63B7C17BF2}" sibTransId="{ED680DA1-33E4-4373-AD6F-9AA1A9611F21}"/>
    <dgm:cxn modelId="{9DFDCAD2-B08D-4BEB-AD46-3EE8337F0C6D}" type="presOf" srcId="{BC79B2D0-E88C-4D8F-BC74-8184830941B2}" destId="{1BCD5C60-8DF6-465B-8EB6-EF235C749C52}" srcOrd="0" destOrd="0" presId="urn:microsoft.com/office/officeart/2005/8/layout/bProcess3"/>
    <dgm:cxn modelId="{AD57A1CB-1077-4443-AF07-A36E6ADBFF3F}" type="presOf" srcId="{F032DFFF-F305-4392-A1A3-8DBA340CA238}" destId="{7DCCF62D-7B65-494C-B060-910F6595FCCC}" srcOrd="0" destOrd="0" presId="urn:microsoft.com/office/officeart/2005/8/layout/bProcess3"/>
    <dgm:cxn modelId="{3D5C3860-15D7-4B60-A4CE-B9217128DE3B}" type="presOf" srcId="{E4756F34-F1E8-4A12-8048-F9C137DB6255}" destId="{86707C41-806F-4E15-B842-2ED3EE4FE732}" srcOrd="0" destOrd="0" presId="urn:microsoft.com/office/officeart/2005/8/layout/bProcess3"/>
    <dgm:cxn modelId="{CE751363-583F-4D4F-AE74-B1F8F9FEE3B0}" type="presOf" srcId="{21F70CC2-752D-47B8-B99A-FB01DF4DCC08}" destId="{A763EEFA-ECA2-47F9-9484-A78CDDC50724}" srcOrd="1" destOrd="0" presId="urn:microsoft.com/office/officeart/2005/8/layout/bProcess3"/>
    <dgm:cxn modelId="{EB61D3F0-688B-4FE7-8085-F9DF3807EC16}" type="presOf" srcId="{F8940DB6-9142-408C-A1BF-A146D0A5740C}" destId="{0FAAF746-FEA4-4E12-9617-0D4DD98312E1}" srcOrd="0" destOrd="0" presId="urn:microsoft.com/office/officeart/2005/8/layout/bProcess3"/>
    <dgm:cxn modelId="{855C9FBF-CB86-4D6E-A3A1-9E55548BB533}" type="presOf" srcId="{1B10D11E-55FB-42F0-A726-DAD78ABE3BF7}" destId="{6F6A8ADB-5D1C-4CF4-ABD1-A13534DFD500}" srcOrd="0" destOrd="0" presId="urn:microsoft.com/office/officeart/2005/8/layout/bProcess3"/>
    <dgm:cxn modelId="{7560133F-6C2B-4116-99A1-AFA9E7E2A364}" srcId="{D5E1CA74-7413-4A1B-946F-5DF3A5F7A24A}" destId="{F8940DB6-9142-408C-A1BF-A146D0A5740C}" srcOrd="0" destOrd="0" parTransId="{31FB6710-DD8B-45F9-8AEF-C06140C44BF0}" sibTransId="{3A0A1704-7825-416E-9583-0312FE2D1F1C}"/>
    <dgm:cxn modelId="{8B4DC00D-7310-4203-89CD-DC63B7B5441E}" type="presOf" srcId="{3A0A1704-7825-416E-9583-0312FE2D1F1C}" destId="{7FBD60E9-BBF2-4D4D-88C6-ADA0CC42766B}" srcOrd="0" destOrd="0" presId="urn:microsoft.com/office/officeart/2005/8/layout/bProcess3"/>
    <dgm:cxn modelId="{AD3C175F-93CA-4890-AFA9-FCC6F61BB89F}" type="presOf" srcId="{ED680DA1-33E4-4373-AD6F-9AA1A9611F21}" destId="{03F5E811-209D-4712-971C-058C1D93E4EF}" srcOrd="1" destOrd="0" presId="urn:microsoft.com/office/officeart/2005/8/layout/bProcess3"/>
    <dgm:cxn modelId="{29760449-9B06-4166-A4BF-CE7E1CD84A2F}" type="presOf" srcId="{3A0A1704-7825-416E-9583-0312FE2D1F1C}" destId="{C510B833-D0AF-475A-833B-9F016F1F9F9E}" srcOrd="1" destOrd="0" presId="urn:microsoft.com/office/officeart/2005/8/layout/bProcess3"/>
    <dgm:cxn modelId="{3659A770-4BA7-4D12-ADB8-AAA929CD5BCB}" type="presOf" srcId="{C1D9FDCC-F2F1-4201-B1D9-8713FB6BB162}" destId="{8F9E6DA0-1151-4B60-8DC5-B147524B573F}" srcOrd="0" destOrd="0" presId="urn:microsoft.com/office/officeart/2005/8/layout/bProcess3"/>
    <dgm:cxn modelId="{78733AF0-543F-476F-862E-12C7C9B98F59}" type="presParOf" srcId="{16A17A63-0328-462D-87E8-970AD2C176B3}" destId="{0FAAF746-FEA4-4E12-9617-0D4DD98312E1}" srcOrd="0" destOrd="0" presId="urn:microsoft.com/office/officeart/2005/8/layout/bProcess3"/>
    <dgm:cxn modelId="{43920C94-68EE-435F-B137-568305D2155B}" type="presParOf" srcId="{16A17A63-0328-462D-87E8-970AD2C176B3}" destId="{7FBD60E9-BBF2-4D4D-88C6-ADA0CC42766B}" srcOrd="1" destOrd="0" presId="urn:microsoft.com/office/officeart/2005/8/layout/bProcess3"/>
    <dgm:cxn modelId="{0BA48547-51B0-4425-9D06-BD6A42A9F7D0}" type="presParOf" srcId="{7FBD60E9-BBF2-4D4D-88C6-ADA0CC42766B}" destId="{C510B833-D0AF-475A-833B-9F016F1F9F9E}" srcOrd="0" destOrd="0" presId="urn:microsoft.com/office/officeart/2005/8/layout/bProcess3"/>
    <dgm:cxn modelId="{8D98FDC0-45F9-4B0F-B3A6-4E8853DD72C0}" type="presParOf" srcId="{16A17A63-0328-462D-87E8-970AD2C176B3}" destId="{B45C8E4D-6DE3-4781-B10F-A281C7FDC242}" srcOrd="2" destOrd="0" presId="urn:microsoft.com/office/officeart/2005/8/layout/bProcess3"/>
    <dgm:cxn modelId="{4D7FF4BB-7028-4BA8-B58D-8DA43356B2F2}" type="presParOf" srcId="{16A17A63-0328-462D-87E8-970AD2C176B3}" destId="{81BEAC77-21A0-4B38-8BED-DAFABDB99D4C}" srcOrd="3" destOrd="0" presId="urn:microsoft.com/office/officeart/2005/8/layout/bProcess3"/>
    <dgm:cxn modelId="{2158A5D2-7BD7-487E-94D9-D939A4B533E6}" type="presParOf" srcId="{81BEAC77-21A0-4B38-8BED-DAFABDB99D4C}" destId="{03F5E811-209D-4712-971C-058C1D93E4EF}" srcOrd="0" destOrd="0" presId="urn:microsoft.com/office/officeart/2005/8/layout/bProcess3"/>
    <dgm:cxn modelId="{BB9B38D2-97FD-4497-9309-89853B7E8A97}" type="presParOf" srcId="{16A17A63-0328-462D-87E8-970AD2C176B3}" destId="{694B5965-CA77-4B1B-BF3B-E336374F16C4}" srcOrd="4" destOrd="0" presId="urn:microsoft.com/office/officeart/2005/8/layout/bProcess3"/>
    <dgm:cxn modelId="{A54C0225-118A-410B-B5A9-2136C89CB5E0}" type="presParOf" srcId="{16A17A63-0328-462D-87E8-970AD2C176B3}" destId="{EED893D5-4968-4B5F-A9D1-C787365682F3}" srcOrd="5" destOrd="0" presId="urn:microsoft.com/office/officeart/2005/8/layout/bProcess3"/>
    <dgm:cxn modelId="{7B2843D3-D91C-4E9E-8B38-583D1D9553B3}" type="presParOf" srcId="{EED893D5-4968-4B5F-A9D1-C787365682F3}" destId="{A763EEFA-ECA2-47F9-9484-A78CDDC50724}" srcOrd="0" destOrd="0" presId="urn:microsoft.com/office/officeart/2005/8/layout/bProcess3"/>
    <dgm:cxn modelId="{80509883-D145-44C1-BDE5-002A4FF9AF1E}" type="presParOf" srcId="{16A17A63-0328-462D-87E8-970AD2C176B3}" destId="{8F9E6DA0-1151-4B60-8DC5-B147524B573F}" srcOrd="6" destOrd="0" presId="urn:microsoft.com/office/officeart/2005/8/layout/bProcess3"/>
    <dgm:cxn modelId="{962731E7-646C-4A88-9974-17F3A80E00CA}" type="presParOf" srcId="{16A17A63-0328-462D-87E8-970AD2C176B3}" destId="{722B9D68-C8D0-4DF6-82DF-5BA7223EF458}" srcOrd="7" destOrd="0" presId="urn:microsoft.com/office/officeart/2005/8/layout/bProcess3"/>
    <dgm:cxn modelId="{5D2EED1F-0915-4A37-AF04-6DC5FA637BCB}" type="presParOf" srcId="{722B9D68-C8D0-4DF6-82DF-5BA7223EF458}" destId="{D9810283-E498-45B0-B7E0-1BB4BE175798}" srcOrd="0" destOrd="0" presId="urn:microsoft.com/office/officeart/2005/8/layout/bProcess3"/>
    <dgm:cxn modelId="{C4EC8F3D-F88D-4F02-BBC7-A322BA38C897}" type="presParOf" srcId="{16A17A63-0328-462D-87E8-970AD2C176B3}" destId="{86707C41-806F-4E15-B842-2ED3EE4FE732}" srcOrd="8" destOrd="0" presId="urn:microsoft.com/office/officeart/2005/8/layout/bProcess3"/>
    <dgm:cxn modelId="{7E9AF94C-D596-49BA-AF15-DBCDD7811AE3}" type="presParOf" srcId="{16A17A63-0328-462D-87E8-970AD2C176B3}" destId="{644D2C54-CA00-4F17-9725-7C53DC326349}" srcOrd="9" destOrd="0" presId="urn:microsoft.com/office/officeart/2005/8/layout/bProcess3"/>
    <dgm:cxn modelId="{8F6AD9A9-23B4-4F1B-BE41-46DBE17395F9}" type="presParOf" srcId="{644D2C54-CA00-4F17-9725-7C53DC326349}" destId="{41799D5C-17C3-48AA-9BD0-06A8F21896F8}" srcOrd="0" destOrd="0" presId="urn:microsoft.com/office/officeart/2005/8/layout/bProcess3"/>
    <dgm:cxn modelId="{E2F1089D-57DD-4D7D-BD58-2CC90DDF625F}" type="presParOf" srcId="{16A17A63-0328-462D-87E8-970AD2C176B3}" destId="{7DCCF62D-7B65-494C-B060-910F6595FCCC}" srcOrd="10" destOrd="0" presId="urn:microsoft.com/office/officeart/2005/8/layout/bProcess3"/>
    <dgm:cxn modelId="{1EE748C3-323A-4D59-9A37-FC5E6629D2DD}" type="presParOf" srcId="{16A17A63-0328-462D-87E8-970AD2C176B3}" destId="{6F6A8ADB-5D1C-4CF4-ABD1-A13534DFD500}" srcOrd="11" destOrd="0" presId="urn:microsoft.com/office/officeart/2005/8/layout/bProcess3"/>
    <dgm:cxn modelId="{C8056282-44A8-4A69-8BEE-0B0025D63207}" type="presParOf" srcId="{6F6A8ADB-5D1C-4CF4-ABD1-A13534DFD500}" destId="{5958B166-09A6-453E-8D0C-43DCD53EF30B}" srcOrd="0" destOrd="0" presId="urn:microsoft.com/office/officeart/2005/8/layout/bProcess3"/>
    <dgm:cxn modelId="{D300CAA7-EEBC-405F-92DD-E219D717D3C2}" type="presParOf" srcId="{16A17A63-0328-462D-87E8-970AD2C176B3}" destId="{1BCD5C60-8DF6-465B-8EB6-EF235C749C52}" srcOrd="12"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BD60E9-BBF2-4D4D-88C6-ADA0CC42766B}">
      <dsp:nvSpPr>
        <dsp:cNvPr id="0" name=""/>
        <dsp:cNvSpPr/>
      </dsp:nvSpPr>
      <dsp:spPr>
        <a:xfrm>
          <a:off x="2617504" y="687478"/>
          <a:ext cx="528373" cy="91440"/>
        </a:xfrm>
        <a:custGeom>
          <a:avLst/>
          <a:gdLst/>
          <a:ahLst/>
          <a:cxnLst/>
          <a:rect l="0" t="0" r="0" b="0"/>
          <a:pathLst>
            <a:path>
              <a:moveTo>
                <a:pt x="0" y="45720"/>
              </a:moveTo>
              <a:lnTo>
                <a:pt x="528373"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2867716" y="730401"/>
        <a:ext cx="27948" cy="5595"/>
      </dsp:txXfrm>
    </dsp:sp>
    <dsp:sp modelId="{0FAAF746-FEA4-4E12-9617-0D4DD98312E1}">
      <dsp:nvSpPr>
        <dsp:cNvPr id="0" name=""/>
        <dsp:cNvSpPr/>
      </dsp:nvSpPr>
      <dsp:spPr>
        <a:xfrm>
          <a:off x="188986" y="4103"/>
          <a:ext cx="2430318" cy="1458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Alp tegin (963ý.)</a:t>
          </a:r>
          <a:endParaRPr lang="en-US" sz="2400" b="1" kern="1200" dirty="0" smtClean="0">
            <a:solidFill>
              <a:srgbClr val="FFFF00"/>
            </a:solidFill>
            <a:latin typeface="Times New Roman" pitchFamily="18" charset="0"/>
            <a:cs typeface="Times New Roman" pitchFamily="18" charset="0"/>
          </a:endParaRPr>
        </a:p>
      </dsp:txBody>
      <dsp:txXfrm>
        <a:off x="188986" y="4103"/>
        <a:ext cx="2430318" cy="1458191"/>
      </dsp:txXfrm>
    </dsp:sp>
    <dsp:sp modelId="{81BEAC77-21A0-4B38-8BED-DAFABDB99D4C}">
      <dsp:nvSpPr>
        <dsp:cNvPr id="0" name=""/>
        <dsp:cNvSpPr/>
      </dsp:nvSpPr>
      <dsp:spPr>
        <a:xfrm>
          <a:off x="5606796" y="687478"/>
          <a:ext cx="528373" cy="91440"/>
        </a:xfrm>
        <a:custGeom>
          <a:avLst/>
          <a:gdLst/>
          <a:ahLst/>
          <a:cxnLst/>
          <a:rect l="0" t="0" r="0" b="0"/>
          <a:pathLst>
            <a:path>
              <a:moveTo>
                <a:pt x="0" y="45720"/>
              </a:moveTo>
              <a:lnTo>
                <a:pt x="528373"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5857008" y="730401"/>
        <a:ext cx="27948" cy="5595"/>
      </dsp:txXfrm>
    </dsp:sp>
    <dsp:sp modelId="{B45C8E4D-6DE3-4781-B10F-A281C7FDC242}">
      <dsp:nvSpPr>
        <dsp:cNvPr id="0" name=""/>
        <dsp:cNvSpPr/>
      </dsp:nvSpPr>
      <dsp:spPr>
        <a:xfrm>
          <a:off x="3178277" y="4103"/>
          <a:ext cx="2430318" cy="1458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Abu Yshak</a:t>
          </a:r>
          <a:r>
            <a:rPr lang="en-US" sz="2400" b="1"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(963-966ýý.)</a:t>
          </a:r>
          <a:endParaRPr lang="en-US" sz="2400" b="1" kern="1200" dirty="0" smtClean="0">
            <a:solidFill>
              <a:srgbClr val="FFFF00"/>
            </a:solidFill>
            <a:latin typeface="Times New Roman" pitchFamily="18" charset="0"/>
            <a:cs typeface="Times New Roman" pitchFamily="18" charset="0"/>
          </a:endParaRPr>
        </a:p>
      </dsp:txBody>
      <dsp:txXfrm>
        <a:off x="3178277" y="4103"/>
        <a:ext cx="2430318" cy="1458191"/>
      </dsp:txXfrm>
    </dsp:sp>
    <dsp:sp modelId="{EED893D5-4968-4B5F-A9D1-C787365682F3}">
      <dsp:nvSpPr>
        <dsp:cNvPr id="0" name=""/>
        <dsp:cNvSpPr/>
      </dsp:nvSpPr>
      <dsp:spPr>
        <a:xfrm>
          <a:off x="1404145" y="1460494"/>
          <a:ext cx="5978583" cy="528373"/>
        </a:xfrm>
        <a:custGeom>
          <a:avLst/>
          <a:gdLst/>
          <a:ahLst/>
          <a:cxnLst/>
          <a:rect l="0" t="0" r="0" b="0"/>
          <a:pathLst>
            <a:path>
              <a:moveTo>
                <a:pt x="5978583" y="0"/>
              </a:moveTo>
              <a:lnTo>
                <a:pt x="5978583" y="281286"/>
              </a:lnTo>
              <a:lnTo>
                <a:pt x="0" y="281286"/>
              </a:lnTo>
              <a:lnTo>
                <a:pt x="0" y="528373"/>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4243320" y="1721883"/>
        <a:ext cx="300232" cy="5595"/>
      </dsp:txXfrm>
    </dsp:sp>
    <dsp:sp modelId="{694B5965-CA77-4B1B-BF3B-E336374F16C4}">
      <dsp:nvSpPr>
        <dsp:cNvPr id="0" name=""/>
        <dsp:cNvSpPr/>
      </dsp:nvSpPr>
      <dsp:spPr>
        <a:xfrm>
          <a:off x="6167569" y="4103"/>
          <a:ext cx="2430318" cy="1458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Bilge tegin</a:t>
          </a:r>
          <a:r>
            <a:rPr lang="en-US" sz="2400" b="1"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(966-972ý.)</a:t>
          </a:r>
          <a:endParaRPr lang="en-US" sz="2400" b="1" kern="1200" dirty="0" smtClean="0">
            <a:solidFill>
              <a:srgbClr val="FFFF00"/>
            </a:solidFill>
            <a:latin typeface="Times New Roman" pitchFamily="18" charset="0"/>
            <a:cs typeface="Times New Roman" pitchFamily="18" charset="0"/>
          </a:endParaRPr>
        </a:p>
      </dsp:txBody>
      <dsp:txXfrm>
        <a:off x="6167569" y="4103"/>
        <a:ext cx="2430318" cy="1458191"/>
      </dsp:txXfrm>
    </dsp:sp>
    <dsp:sp modelId="{722B9D68-C8D0-4DF6-82DF-5BA7223EF458}">
      <dsp:nvSpPr>
        <dsp:cNvPr id="0" name=""/>
        <dsp:cNvSpPr/>
      </dsp:nvSpPr>
      <dsp:spPr>
        <a:xfrm>
          <a:off x="2617504" y="2704643"/>
          <a:ext cx="528373" cy="91440"/>
        </a:xfrm>
        <a:custGeom>
          <a:avLst/>
          <a:gdLst/>
          <a:ahLst/>
          <a:cxnLst/>
          <a:rect l="0" t="0" r="0" b="0"/>
          <a:pathLst>
            <a:path>
              <a:moveTo>
                <a:pt x="0" y="45720"/>
              </a:moveTo>
              <a:lnTo>
                <a:pt x="528373"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2867716" y="2747565"/>
        <a:ext cx="27948" cy="5595"/>
      </dsp:txXfrm>
    </dsp:sp>
    <dsp:sp modelId="{8F9E6DA0-1151-4B60-8DC5-B147524B573F}">
      <dsp:nvSpPr>
        <dsp:cNvPr id="0" name=""/>
        <dsp:cNvSpPr/>
      </dsp:nvSpPr>
      <dsp:spPr>
        <a:xfrm>
          <a:off x="188986" y="2021267"/>
          <a:ext cx="2430318" cy="1458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k-TM" sz="2000" b="1" kern="1200" dirty="0" smtClean="0">
              <a:solidFill>
                <a:srgbClr val="FFFF00"/>
              </a:solidFill>
              <a:latin typeface="Times New Roman" pitchFamily="18" charset="0"/>
              <a:cs typeface="Times New Roman" pitchFamily="18" charset="0"/>
            </a:rPr>
            <a:t>Böri (Piri tegin )</a:t>
          </a:r>
          <a:r>
            <a:rPr lang="en-US" sz="2000" b="1" kern="1200" dirty="0" smtClean="0">
              <a:solidFill>
                <a:srgbClr val="FFFF00"/>
              </a:solidFill>
              <a:latin typeface="Times New Roman" pitchFamily="18" charset="0"/>
              <a:cs typeface="Times New Roman" pitchFamily="18" charset="0"/>
            </a:rPr>
            <a:t>-</a:t>
          </a:r>
          <a:r>
            <a:rPr lang="tk-TM" sz="2000" b="1" kern="1200" dirty="0" smtClean="0">
              <a:solidFill>
                <a:srgbClr val="FFFF00"/>
              </a:solidFill>
              <a:latin typeface="Times New Roman" pitchFamily="18" charset="0"/>
              <a:cs typeface="Times New Roman" pitchFamily="18" charset="0"/>
            </a:rPr>
            <a:t>(972-977ýý.)-</a:t>
          </a:r>
          <a:r>
            <a:rPr lang="tk-TM" sz="2000" kern="1200" dirty="0" smtClean="0">
              <a:solidFill>
                <a:srgbClr val="FFFF00"/>
              </a:solidFill>
              <a:latin typeface="Times New Roman" pitchFamily="18" charset="0"/>
              <a:cs typeface="Times New Roman" pitchFamily="18" charset="0"/>
            </a:rPr>
            <a:t>Alp teginiň agtygy</a:t>
          </a:r>
          <a:endParaRPr lang="en-US" sz="2000" kern="1200" dirty="0" smtClean="0">
            <a:solidFill>
              <a:srgbClr val="FFFF00"/>
            </a:solidFill>
            <a:latin typeface="Times New Roman" pitchFamily="18" charset="0"/>
            <a:cs typeface="Times New Roman" pitchFamily="18" charset="0"/>
          </a:endParaRPr>
        </a:p>
      </dsp:txBody>
      <dsp:txXfrm>
        <a:off x="188986" y="2021267"/>
        <a:ext cx="2430318" cy="1458191"/>
      </dsp:txXfrm>
    </dsp:sp>
    <dsp:sp modelId="{644D2C54-CA00-4F17-9725-7C53DC326349}">
      <dsp:nvSpPr>
        <dsp:cNvPr id="0" name=""/>
        <dsp:cNvSpPr/>
      </dsp:nvSpPr>
      <dsp:spPr>
        <a:xfrm>
          <a:off x="5606796" y="2704643"/>
          <a:ext cx="528373" cy="91440"/>
        </a:xfrm>
        <a:custGeom>
          <a:avLst/>
          <a:gdLst/>
          <a:ahLst/>
          <a:cxnLst/>
          <a:rect l="0" t="0" r="0" b="0"/>
          <a:pathLst>
            <a:path>
              <a:moveTo>
                <a:pt x="0" y="45720"/>
              </a:moveTo>
              <a:lnTo>
                <a:pt x="528373"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5857008" y="2747565"/>
        <a:ext cx="27948" cy="5595"/>
      </dsp:txXfrm>
    </dsp:sp>
    <dsp:sp modelId="{86707C41-806F-4E15-B842-2ED3EE4FE732}">
      <dsp:nvSpPr>
        <dsp:cNvPr id="0" name=""/>
        <dsp:cNvSpPr/>
      </dsp:nvSpPr>
      <dsp:spPr>
        <a:xfrm>
          <a:off x="3178277" y="2021267"/>
          <a:ext cx="2430318" cy="1458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Söbük tegin</a:t>
          </a:r>
          <a:r>
            <a:rPr lang="en-US" sz="2400" b="1"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(977-998ýý.) – </a:t>
          </a:r>
          <a:r>
            <a:rPr lang="tk-TM" sz="2400" kern="1200" dirty="0" smtClean="0">
              <a:solidFill>
                <a:srgbClr val="FFFF00"/>
              </a:solidFill>
              <a:latin typeface="Times New Roman" pitchFamily="18" charset="0"/>
              <a:cs typeface="Times New Roman" pitchFamily="18" charset="0"/>
            </a:rPr>
            <a:t>Alp teginiň giýewsi</a:t>
          </a:r>
          <a:endParaRPr lang="en-US" sz="2400" kern="1200" dirty="0" smtClean="0">
            <a:solidFill>
              <a:srgbClr val="FFFF00"/>
            </a:solidFill>
            <a:latin typeface="Times New Roman" pitchFamily="18" charset="0"/>
            <a:cs typeface="Times New Roman" pitchFamily="18" charset="0"/>
          </a:endParaRPr>
        </a:p>
      </dsp:txBody>
      <dsp:txXfrm>
        <a:off x="3178277" y="2021267"/>
        <a:ext cx="2430318" cy="1458191"/>
      </dsp:txXfrm>
    </dsp:sp>
    <dsp:sp modelId="{6F6A8ADB-5D1C-4CF4-ABD1-A13534DFD500}">
      <dsp:nvSpPr>
        <dsp:cNvPr id="0" name=""/>
        <dsp:cNvSpPr/>
      </dsp:nvSpPr>
      <dsp:spPr>
        <a:xfrm>
          <a:off x="1404145" y="3477658"/>
          <a:ext cx="5978583" cy="528373"/>
        </a:xfrm>
        <a:custGeom>
          <a:avLst/>
          <a:gdLst/>
          <a:ahLst/>
          <a:cxnLst/>
          <a:rect l="0" t="0" r="0" b="0"/>
          <a:pathLst>
            <a:path>
              <a:moveTo>
                <a:pt x="5978583" y="0"/>
              </a:moveTo>
              <a:lnTo>
                <a:pt x="5978583" y="281286"/>
              </a:lnTo>
              <a:lnTo>
                <a:pt x="0" y="281286"/>
              </a:lnTo>
              <a:lnTo>
                <a:pt x="0" y="528373"/>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4243320" y="3739047"/>
        <a:ext cx="300232" cy="5595"/>
      </dsp:txXfrm>
    </dsp:sp>
    <dsp:sp modelId="{7DCCF62D-7B65-494C-B060-910F6595FCCC}">
      <dsp:nvSpPr>
        <dsp:cNvPr id="0" name=""/>
        <dsp:cNvSpPr/>
      </dsp:nvSpPr>
      <dsp:spPr>
        <a:xfrm>
          <a:off x="6167569" y="2021267"/>
          <a:ext cx="2430318" cy="1458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Mahmyt</a:t>
          </a:r>
          <a:r>
            <a:rPr lang="en-US" sz="2400" b="1"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(998-1030ýý.)</a:t>
          </a:r>
          <a:r>
            <a:rPr lang="tk-TM" sz="2400" kern="1200" dirty="0" smtClean="0">
              <a:solidFill>
                <a:srgbClr val="FFFF00"/>
              </a:solidFill>
              <a:latin typeface="Times New Roman" pitchFamily="18" charset="0"/>
              <a:cs typeface="Times New Roman" pitchFamily="18" charset="0"/>
            </a:rPr>
            <a:t>  (Söbügiň ogly)</a:t>
          </a:r>
          <a:endParaRPr lang="en-US" sz="2400" kern="1200" dirty="0" smtClean="0">
            <a:solidFill>
              <a:srgbClr val="FFFF00"/>
            </a:solidFill>
            <a:latin typeface="Times New Roman" pitchFamily="18" charset="0"/>
            <a:cs typeface="Times New Roman" pitchFamily="18" charset="0"/>
          </a:endParaRPr>
        </a:p>
      </dsp:txBody>
      <dsp:txXfrm>
        <a:off x="6167569" y="2021267"/>
        <a:ext cx="2430318" cy="1458191"/>
      </dsp:txXfrm>
    </dsp:sp>
    <dsp:sp modelId="{1BCD5C60-8DF6-465B-8EB6-EF235C749C52}">
      <dsp:nvSpPr>
        <dsp:cNvPr id="0" name=""/>
        <dsp:cNvSpPr/>
      </dsp:nvSpPr>
      <dsp:spPr>
        <a:xfrm>
          <a:off x="188986" y="4038431"/>
          <a:ext cx="2430318" cy="1458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Masut</a:t>
          </a:r>
          <a:r>
            <a:rPr lang="tk-TM" sz="2400"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(1030-1041ýý.)- </a:t>
          </a:r>
          <a:r>
            <a:rPr lang="tk-TM" sz="2400" kern="1200" dirty="0" smtClean="0">
              <a:solidFill>
                <a:srgbClr val="FFFF00"/>
              </a:solidFill>
              <a:latin typeface="Times New Roman" pitchFamily="18" charset="0"/>
              <a:cs typeface="Times New Roman" pitchFamily="18" charset="0"/>
            </a:rPr>
            <a:t>Mahmydyň ogly</a:t>
          </a:r>
          <a:endParaRPr lang="ru-RU" sz="2400" kern="1200" dirty="0">
            <a:solidFill>
              <a:srgbClr val="FFFF00"/>
            </a:solidFill>
          </a:endParaRPr>
        </a:p>
      </dsp:txBody>
      <dsp:txXfrm>
        <a:off x="188986" y="4038431"/>
        <a:ext cx="2430318" cy="145819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06.03.2016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018366"/>
          </a:xfrm>
        </p:spPr>
        <p:txBody>
          <a:bodyPr>
            <a:normAutofit fontScale="90000"/>
          </a:bodyPr>
          <a:lstStyle/>
          <a:p>
            <a:pPr algn="ctr"/>
            <a:r>
              <a:rPr lang="ru-RU" b="1" dirty="0" err="1" smtClean="0">
                <a:solidFill>
                  <a:srgbClr val="FF0000"/>
                </a:solidFill>
              </a:rPr>
              <a:t>Tema</a:t>
            </a:r>
            <a:r>
              <a:rPr lang="ru-RU" b="1" dirty="0" smtClean="0">
                <a:solidFill>
                  <a:srgbClr val="FF0000"/>
                </a:solidFill>
              </a:rPr>
              <a:t>: </a:t>
            </a:r>
            <a:r>
              <a:rPr lang="sq-AL" b="1" dirty="0" smtClean="0">
                <a:solidFill>
                  <a:srgbClr val="FF0000"/>
                </a:solidFill>
              </a:rPr>
              <a:t>Beýik Seljuk türkmen döwleti</a:t>
            </a:r>
            <a:endParaRPr lang="ru-RU" dirty="0">
              <a:solidFill>
                <a:srgbClr val="FF0000"/>
              </a:solidFill>
            </a:endParaRPr>
          </a:p>
        </p:txBody>
      </p:sp>
      <p:sp>
        <p:nvSpPr>
          <p:cNvPr id="3" name="Содержимое 2"/>
          <p:cNvSpPr>
            <a:spLocks noGrp="1"/>
          </p:cNvSpPr>
          <p:nvPr>
            <p:ph idx="1"/>
          </p:nvPr>
        </p:nvSpPr>
        <p:spPr>
          <a:xfrm>
            <a:off x="457200" y="1500174"/>
            <a:ext cx="8229600" cy="4954634"/>
          </a:xfrm>
        </p:spPr>
        <p:txBody>
          <a:bodyPr>
            <a:normAutofit/>
          </a:bodyPr>
          <a:lstStyle/>
          <a:p>
            <a:pPr algn="ctr"/>
            <a:r>
              <a:rPr lang="ru-RU" sz="3600" b="1" dirty="0" err="1" smtClean="0"/>
              <a:t>Meýilnama</a:t>
            </a:r>
            <a:r>
              <a:rPr lang="ru-RU" sz="3600" b="1" dirty="0" smtClean="0"/>
              <a:t>:</a:t>
            </a:r>
            <a:endParaRPr lang="ru-RU" sz="3600" dirty="0" smtClean="0"/>
          </a:p>
          <a:p>
            <a:pPr lvl="0"/>
            <a:r>
              <a:rPr lang="ru-RU" sz="3600" b="1" dirty="0" err="1" smtClean="0">
                <a:latin typeface="Arial Black" pitchFamily="34" charset="0"/>
              </a:rPr>
              <a:t>Gaznaly</a:t>
            </a:r>
            <a:r>
              <a:rPr lang="ru-RU" sz="3600" b="1" dirty="0" smtClean="0">
                <a:latin typeface="Arial Black" pitchFamily="34" charset="0"/>
              </a:rPr>
              <a:t> </a:t>
            </a:r>
            <a:r>
              <a:rPr lang="ru-RU" sz="3600" b="1" dirty="0" err="1" smtClean="0">
                <a:latin typeface="Arial Black" pitchFamily="34" charset="0"/>
              </a:rPr>
              <a:t>türkmen</a:t>
            </a:r>
            <a:r>
              <a:rPr lang="ru-RU" sz="3600" b="1" dirty="0" smtClean="0">
                <a:latin typeface="Arial Black" pitchFamily="34" charset="0"/>
              </a:rPr>
              <a:t> </a:t>
            </a:r>
            <a:r>
              <a:rPr lang="ru-RU" sz="3600" b="1" dirty="0" err="1" smtClean="0">
                <a:latin typeface="Arial Black" pitchFamily="34" charset="0"/>
              </a:rPr>
              <a:t>döwleti</a:t>
            </a:r>
            <a:r>
              <a:rPr lang="ru-RU" sz="3600" b="1" dirty="0" smtClean="0">
                <a:latin typeface="Arial Black" pitchFamily="34" charset="0"/>
              </a:rPr>
              <a:t>. </a:t>
            </a:r>
            <a:r>
              <a:rPr lang="ru-RU" sz="3600" b="1" dirty="0" err="1" smtClean="0">
                <a:latin typeface="Arial Black" pitchFamily="34" charset="0"/>
              </a:rPr>
              <a:t>Seljuk-gaznaly</a:t>
            </a:r>
            <a:r>
              <a:rPr lang="ru-RU" sz="3600" b="1" dirty="0" smtClean="0">
                <a:latin typeface="Arial Black" pitchFamily="34" charset="0"/>
              </a:rPr>
              <a:t> </a:t>
            </a:r>
            <a:r>
              <a:rPr lang="ru-RU" sz="3600" b="1" dirty="0" err="1" smtClean="0">
                <a:latin typeface="Arial Black" pitchFamily="34" charset="0"/>
              </a:rPr>
              <a:t>gatnaşyklary</a:t>
            </a:r>
            <a:r>
              <a:rPr lang="ru-RU" sz="3600" b="1" dirty="0" smtClean="0">
                <a:latin typeface="Arial Black" pitchFamily="34" charset="0"/>
              </a:rPr>
              <a:t>.</a:t>
            </a:r>
          </a:p>
          <a:p>
            <a:pPr lvl="0"/>
            <a:r>
              <a:rPr lang="ru-RU" sz="3600" b="1" dirty="0" err="1" smtClean="0">
                <a:latin typeface="Arial Black" pitchFamily="34" charset="0"/>
              </a:rPr>
              <a:t>Seljuk</a:t>
            </a:r>
            <a:r>
              <a:rPr lang="ru-RU" sz="3600" b="1" dirty="0" smtClean="0">
                <a:latin typeface="Arial Black" pitchFamily="34" charset="0"/>
              </a:rPr>
              <a:t> </a:t>
            </a:r>
            <a:r>
              <a:rPr lang="ru-RU" sz="3600" b="1" dirty="0" err="1" smtClean="0">
                <a:latin typeface="Arial Black" pitchFamily="34" charset="0"/>
              </a:rPr>
              <a:t>türkmen</a:t>
            </a:r>
            <a:r>
              <a:rPr lang="ru-RU" sz="3600" b="1" dirty="0" smtClean="0">
                <a:latin typeface="Arial Black" pitchFamily="34" charset="0"/>
              </a:rPr>
              <a:t> </a:t>
            </a:r>
            <a:r>
              <a:rPr lang="ru-RU" sz="3600" b="1" dirty="0" err="1" smtClean="0">
                <a:latin typeface="Arial Black" pitchFamily="34" charset="0"/>
              </a:rPr>
              <a:t>döwleti</a:t>
            </a:r>
            <a:r>
              <a:rPr lang="ru-RU" sz="3600" b="1" dirty="0" smtClean="0">
                <a:latin typeface="Arial Black" pitchFamily="34" charset="0"/>
              </a:rPr>
              <a:t> </a:t>
            </a:r>
            <a:r>
              <a:rPr lang="ru-RU" sz="3600" b="1" dirty="0" err="1" smtClean="0">
                <a:latin typeface="Arial Black" pitchFamily="34" charset="0"/>
              </a:rPr>
              <a:t>Alp</a:t>
            </a:r>
            <a:r>
              <a:rPr lang="ru-RU" sz="3600" b="1" dirty="0" smtClean="0">
                <a:latin typeface="Arial Black" pitchFamily="34" charset="0"/>
              </a:rPr>
              <a:t> </a:t>
            </a:r>
            <a:r>
              <a:rPr lang="ru-RU" sz="3600" b="1" dirty="0" err="1" smtClean="0">
                <a:latin typeface="Arial Black" pitchFamily="34" charset="0"/>
              </a:rPr>
              <a:t>Arslan</a:t>
            </a:r>
            <a:r>
              <a:rPr lang="ru-RU" sz="3600" b="1" dirty="0" smtClean="0">
                <a:latin typeface="Arial Black" pitchFamily="34" charset="0"/>
              </a:rPr>
              <a:t> </a:t>
            </a:r>
            <a:r>
              <a:rPr lang="ru-RU" sz="3600" b="1" dirty="0" err="1" smtClean="0">
                <a:latin typeface="Arial Black" pitchFamily="34" charset="0"/>
              </a:rPr>
              <a:t>we</a:t>
            </a:r>
            <a:r>
              <a:rPr lang="ru-RU" sz="3600" b="1" dirty="0" smtClean="0">
                <a:latin typeface="Arial Black" pitchFamily="34" charset="0"/>
              </a:rPr>
              <a:t> </a:t>
            </a:r>
            <a:r>
              <a:rPr lang="ru-RU" sz="3600" b="1" dirty="0" err="1" smtClean="0">
                <a:latin typeface="Arial Black" pitchFamily="34" charset="0"/>
              </a:rPr>
              <a:t>Mälik</a:t>
            </a:r>
            <a:r>
              <a:rPr lang="ru-RU" sz="3600" b="1" dirty="0" smtClean="0">
                <a:latin typeface="Arial Black" pitchFamily="34" charset="0"/>
              </a:rPr>
              <a:t> </a:t>
            </a:r>
            <a:r>
              <a:rPr lang="ru-RU" sz="3600" b="1" dirty="0" err="1" smtClean="0">
                <a:latin typeface="Arial Black" pitchFamily="34" charset="0"/>
              </a:rPr>
              <a:t>şanyň</a:t>
            </a:r>
            <a:r>
              <a:rPr lang="ru-RU" sz="3600" b="1" dirty="0" smtClean="0">
                <a:latin typeface="Arial Black" pitchFamily="34" charset="0"/>
              </a:rPr>
              <a:t> </a:t>
            </a:r>
            <a:r>
              <a:rPr lang="ru-RU" sz="3600" b="1" dirty="0" err="1" smtClean="0">
                <a:latin typeface="Arial Black" pitchFamily="34" charset="0"/>
              </a:rPr>
              <a:t>döwründe</a:t>
            </a:r>
            <a:r>
              <a:rPr lang="ru-RU" sz="3600" b="1" dirty="0" smtClean="0">
                <a:latin typeface="Arial Black" pitchFamily="34" charset="0"/>
              </a:rPr>
              <a:t>.</a:t>
            </a:r>
          </a:p>
          <a:p>
            <a:pPr lvl="0"/>
            <a:r>
              <a:rPr lang="ru-RU" sz="3600" b="1" dirty="0" err="1" smtClean="0">
                <a:latin typeface="Arial Black" pitchFamily="34" charset="0"/>
              </a:rPr>
              <a:t>Beýik</a:t>
            </a:r>
            <a:r>
              <a:rPr lang="ru-RU" sz="3600" b="1" dirty="0" smtClean="0">
                <a:latin typeface="Arial Black" pitchFamily="34" charset="0"/>
              </a:rPr>
              <a:t> </a:t>
            </a:r>
            <a:r>
              <a:rPr lang="ru-RU" sz="3600" b="1" dirty="0" err="1" smtClean="0">
                <a:latin typeface="Arial Black" pitchFamily="34" charset="0"/>
              </a:rPr>
              <a:t>Seljuk</a:t>
            </a:r>
            <a:r>
              <a:rPr lang="ru-RU" sz="3600" b="1" dirty="0" smtClean="0">
                <a:latin typeface="Arial Black" pitchFamily="34" charset="0"/>
              </a:rPr>
              <a:t> </a:t>
            </a:r>
            <a:r>
              <a:rPr lang="ru-RU" sz="3600" b="1" dirty="0" err="1" smtClean="0">
                <a:latin typeface="Arial Black" pitchFamily="34" charset="0"/>
              </a:rPr>
              <a:t>türkmen</a:t>
            </a:r>
            <a:r>
              <a:rPr lang="ru-RU" sz="3600" b="1" dirty="0" smtClean="0">
                <a:latin typeface="Arial Black" pitchFamily="34" charset="0"/>
              </a:rPr>
              <a:t> </a:t>
            </a:r>
            <a:r>
              <a:rPr lang="ru-RU" sz="3600" b="1" dirty="0" err="1" smtClean="0">
                <a:latin typeface="Arial Black" pitchFamily="34" charset="0"/>
              </a:rPr>
              <a:t>döwleti</a:t>
            </a:r>
            <a:r>
              <a:rPr lang="ru-RU" sz="3600" b="1" dirty="0" smtClean="0">
                <a:latin typeface="Arial Black" pitchFamily="34" charset="0"/>
              </a:rPr>
              <a:t> </a:t>
            </a:r>
            <a:r>
              <a:rPr lang="ru-RU" sz="3600" b="1" dirty="0" err="1" smtClean="0">
                <a:latin typeface="Arial Black" pitchFamily="34" charset="0"/>
              </a:rPr>
              <a:t>Soltan</a:t>
            </a:r>
            <a:r>
              <a:rPr lang="ru-RU" sz="3600" b="1" dirty="0" smtClean="0">
                <a:latin typeface="Arial Black" pitchFamily="34" charset="0"/>
              </a:rPr>
              <a:t> </a:t>
            </a:r>
            <a:r>
              <a:rPr lang="ru-RU" sz="3600" b="1" dirty="0" err="1" smtClean="0">
                <a:latin typeface="Arial Black" pitchFamily="34" charset="0"/>
              </a:rPr>
              <a:t>Sanjaryň</a:t>
            </a:r>
            <a:r>
              <a:rPr lang="ru-RU" sz="3600" b="1" dirty="0" smtClean="0">
                <a:latin typeface="Arial Black" pitchFamily="34" charset="0"/>
              </a:rPr>
              <a:t> </a:t>
            </a:r>
            <a:r>
              <a:rPr lang="ru-RU" sz="3600" b="1" dirty="0" err="1" smtClean="0">
                <a:latin typeface="Arial Black" pitchFamily="34" charset="0"/>
              </a:rPr>
              <a:t>döwründe</a:t>
            </a:r>
            <a:r>
              <a:rPr lang="ru-RU" sz="3600" b="1" dirty="0" smtClean="0">
                <a:latin typeface="Arial Black" pitchFamily="34" charset="0"/>
              </a:rPr>
              <a:t>.</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04052"/>
          </a:xfrm>
        </p:spPr>
        <p:txBody>
          <a:bodyPr/>
          <a:lstStyle/>
          <a:p>
            <a:r>
              <a:rPr lang="tk-TM" b="1" dirty="0" smtClean="0">
                <a:solidFill>
                  <a:srgbClr val="FFFF00"/>
                </a:solidFill>
              </a:rPr>
              <a:t>Malazgirt söweşi</a:t>
            </a:r>
            <a:endParaRPr lang="ru-RU" b="1" dirty="0">
              <a:solidFill>
                <a:srgbClr val="FFFF00"/>
              </a:solidFill>
            </a:endParaRPr>
          </a:p>
        </p:txBody>
      </p:sp>
      <p:sp>
        <p:nvSpPr>
          <p:cNvPr id="3" name="Содержимое 2"/>
          <p:cNvSpPr>
            <a:spLocks noGrp="1"/>
          </p:cNvSpPr>
          <p:nvPr>
            <p:ph idx="1"/>
          </p:nvPr>
        </p:nvSpPr>
        <p:spPr>
          <a:xfrm>
            <a:off x="142844" y="1000108"/>
            <a:ext cx="8858312" cy="5715040"/>
          </a:xfrm>
        </p:spPr>
        <p:txBody>
          <a:bodyPr>
            <a:normAutofit fontScale="85000" lnSpcReduction="20000"/>
          </a:bodyPr>
          <a:lstStyle/>
          <a:p>
            <a:pPr algn="just"/>
            <a:r>
              <a:rPr lang="sq-AL" b="1" dirty="0" smtClean="0"/>
              <a:t>Soltan ol söweşe garaşmandyr. Onuň esgerleriniň köpüsi uzakda ekeni. Ol esgerlerini ýygnap ýetişmejekdigine gözi ýetip, ýanyndakylar bilen Wizantiýanyň imperatorynyň garşysyna söweşmegi makul bilýär. Alp Arslanyň ýanynda diňe 15 müň esgeri bar ekeni. Roman Diogeniň bolsa 200 müň esgeri bolupdyr.</a:t>
            </a:r>
            <a:endParaRPr lang="ru-RU" b="1" dirty="0" smtClean="0"/>
          </a:p>
          <a:p>
            <a:pPr algn="just"/>
            <a:r>
              <a:rPr lang="sq-AL" b="1" dirty="0" smtClean="0"/>
              <a:t>1071-nji yylyň 26-njy awgustynda Malazgirt meýdanyndaky söweşde Alp Arslan birleşen Wizantiýa goşunyny ýeňlişe sezewar edýär, imperatory ýesir alýarlar. Soltan imperator bilen şertnama baglaşýar. Şertnama görä, imperator halas bolmak üçin, Alp Arslana 1 million 500 müň dinar pul tölemeli edilýär. Imperator Alp Arslanyň ähli şertleri bilen ylalaşmaly bolýar.</a:t>
            </a:r>
            <a:endParaRPr lang="ru-RU" b="1"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183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ru-RU" sz="4400" b="1" dirty="0" err="1" smtClean="0">
                <a:solidFill>
                  <a:srgbClr val="FFFF00"/>
                </a:solidFill>
              </a:rPr>
              <a:t>Mälik</a:t>
            </a:r>
            <a:r>
              <a:rPr lang="ru-RU" sz="4400" b="1" dirty="0" smtClean="0">
                <a:solidFill>
                  <a:srgbClr val="FFFF00"/>
                </a:solidFill>
              </a:rPr>
              <a:t> </a:t>
            </a:r>
            <a:r>
              <a:rPr lang="ru-RU" sz="4400" b="1" dirty="0" err="1" smtClean="0">
                <a:solidFill>
                  <a:srgbClr val="FFFF00"/>
                </a:solidFill>
              </a:rPr>
              <a:t>şa</a:t>
            </a:r>
            <a:r>
              <a:rPr lang="ru-RU" sz="4400" b="1" dirty="0" smtClean="0">
                <a:solidFill>
                  <a:srgbClr val="FFFF00"/>
                </a:solidFill>
              </a:rPr>
              <a:t> II -1104 -1105</a:t>
            </a:r>
            <a:endParaRPr lang="ru-RU" dirty="0">
              <a:solidFill>
                <a:srgbClr val="FFFF00"/>
              </a:solidFill>
            </a:endParaRPr>
          </a:p>
        </p:txBody>
      </p:sp>
      <p:sp>
        <p:nvSpPr>
          <p:cNvPr id="3" name="Содержимое 2"/>
          <p:cNvSpPr>
            <a:spLocks noGrp="1"/>
          </p:cNvSpPr>
          <p:nvPr>
            <p:ph idx="1"/>
          </p:nvPr>
        </p:nvSpPr>
        <p:spPr>
          <a:xfrm>
            <a:off x="142844" y="857232"/>
            <a:ext cx="8786874" cy="5786478"/>
          </a:xfrm>
        </p:spPr>
        <p:txBody>
          <a:bodyPr>
            <a:normAutofit fontScale="85000" lnSpcReduction="10000"/>
          </a:bodyPr>
          <a:lstStyle/>
          <a:p>
            <a:pPr algn="just"/>
            <a:r>
              <a:rPr lang="sq-AL" b="1" dirty="0" smtClean="0"/>
              <a:t>Mälik şa (1072 - 1092 ý.) soltan diýlip yglan edilýär. Bagdada habar ýollanylyp, halyf tarapyndan Mälik şanyň soltanlygy ykrar edilýär. Mälik şa soltan bolanyndan soň, imperiýanyň paýtagtyny Yspyhana geçirýär.</a:t>
            </a:r>
            <a:r>
              <a:rPr lang="tk-TM" b="1" dirty="0" smtClean="0"/>
              <a:t> </a:t>
            </a:r>
            <a:r>
              <a:rPr lang="sq-AL" b="1" dirty="0" smtClean="0"/>
              <a:t>Mälik şanyň döwründe Beýik seljuk türkmen imperiýasy giňäp, Siriýany hem öz içine alyp, Ýemenden Mermer deňzine çenli aralyk, Kawkaz, Toharystan, Horezm, Horasan, Eýran bu döwletiň düzüminde bolupdyr. Wizantiýa hökümdarlary oňa salgyt töläpdirler.</a:t>
            </a:r>
            <a:r>
              <a:rPr lang="tk-TM" b="1" dirty="0" smtClean="0"/>
              <a:t> </a:t>
            </a:r>
            <a:r>
              <a:rPr lang="sq-AL" b="1" dirty="0" smtClean="0"/>
              <a:t>1092-nji ýylda soltan Mälik şa aradan çykýar. Mälik şa ýogalandan soň, wezirleriň, harby serdarlaryň ýaş şazadalary goldamagy netijesinde, seljuk döwletinde gapma-garşylyklar, dagynyklyk döwri başlanýar.</a:t>
            </a:r>
            <a:endParaRPr lang="ru-RU" b="1" dirty="0" smtClean="0"/>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a:stretch>
            <a:fillRect/>
          </a:stretch>
        </p:blipFill>
        <p:spPr bwMode="auto">
          <a:xfrm>
            <a:off x="214282" y="285728"/>
            <a:ext cx="8786874" cy="6357982"/>
          </a:xfrm>
          <a:prstGeom prst="rect">
            <a:avLst/>
          </a:prstGeom>
          <a:noFill/>
          <a:ln w="9525">
            <a:noFill/>
            <a:miter lim="800000"/>
            <a:headEnd/>
            <a:tailEnd/>
          </a:ln>
          <a:effectLst/>
        </p:spPr>
      </p:pic>
    </p:spTree>
  </p:cSld>
  <p:clrMapOvr>
    <a:masterClrMapping/>
  </p:clrMapOvr>
  <p:transition>
    <p:cover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75490"/>
          </a:xfrm>
        </p:spPr>
        <p:style>
          <a:lnRef idx="1">
            <a:schemeClr val="accent3"/>
          </a:lnRef>
          <a:fillRef idx="2">
            <a:schemeClr val="accent3"/>
          </a:fillRef>
          <a:effectRef idx="1">
            <a:schemeClr val="accent3"/>
          </a:effectRef>
          <a:fontRef idx="minor">
            <a:schemeClr val="dk1"/>
          </a:fontRef>
        </p:style>
        <p:txBody>
          <a:bodyPr>
            <a:normAutofit fontScale="90000"/>
          </a:bodyPr>
          <a:lstStyle/>
          <a:p>
            <a:pPr lvl="0" algn="ctr"/>
            <a:r>
              <a:rPr lang="ru-RU" sz="2800" b="1" dirty="0" smtClean="0">
                <a:solidFill>
                  <a:srgbClr val="FF0000"/>
                </a:solidFill>
              </a:rPr>
              <a:t>3. </a:t>
            </a:r>
            <a:r>
              <a:rPr lang="ru-RU" sz="2800" b="1" dirty="0" err="1" smtClean="0">
                <a:solidFill>
                  <a:srgbClr val="FF0000"/>
                </a:solidFill>
              </a:rPr>
              <a:t>Beýik</a:t>
            </a:r>
            <a:r>
              <a:rPr lang="ru-RU" sz="2800" b="1" dirty="0" smtClean="0">
                <a:solidFill>
                  <a:srgbClr val="FF0000"/>
                </a:solidFill>
              </a:rPr>
              <a:t> </a:t>
            </a:r>
            <a:r>
              <a:rPr lang="ru-RU" sz="2800" b="1" dirty="0" err="1" smtClean="0">
                <a:solidFill>
                  <a:srgbClr val="FF0000"/>
                </a:solidFill>
              </a:rPr>
              <a:t>Seljuk</a:t>
            </a:r>
            <a:r>
              <a:rPr lang="ru-RU" sz="2800" b="1" dirty="0" smtClean="0">
                <a:solidFill>
                  <a:srgbClr val="FF0000"/>
                </a:solidFill>
              </a:rPr>
              <a:t> </a:t>
            </a:r>
            <a:r>
              <a:rPr lang="ru-RU" sz="2800" b="1" dirty="0" err="1" smtClean="0">
                <a:solidFill>
                  <a:srgbClr val="FF0000"/>
                </a:solidFill>
              </a:rPr>
              <a:t>türkmen</a:t>
            </a:r>
            <a:r>
              <a:rPr lang="ru-RU" sz="2800" b="1" dirty="0" smtClean="0">
                <a:solidFill>
                  <a:srgbClr val="FF0000"/>
                </a:solidFill>
              </a:rPr>
              <a:t> </a:t>
            </a:r>
            <a:r>
              <a:rPr lang="ru-RU" sz="2800" b="1" dirty="0" err="1" smtClean="0">
                <a:solidFill>
                  <a:srgbClr val="FF0000"/>
                </a:solidFill>
              </a:rPr>
              <a:t>döwleti</a:t>
            </a:r>
            <a:r>
              <a:rPr lang="ru-RU" sz="2800" b="1" dirty="0" smtClean="0">
                <a:solidFill>
                  <a:srgbClr val="FF0000"/>
                </a:solidFill>
              </a:rPr>
              <a:t> </a:t>
            </a:r>
            <a:r>
              <a:rPr lang="ru-RU" sz="2800" b="1" dirty="0" err="1" smtClean="0">
                <a:solidFill>
                  <a:srgbClr val="FF0000"/>
                </a:solidFill>
              </a:rPr>
              <a:t>Soltan</a:t>
            </a:r>
            <a:r>
              <a:rPr lang="ru-RU" sz="2800" b="1" dirty="0" smtClean="0">
                <a:solidFill>
                  <a:srgbClr val="FF0000"/>
                </a:solidFill>
              </a:rPr>
              <a:t> </a:t>
            </a:r>
            <a:r>
              <a:rPr lang="ru-RU" sz="2800" b="1" dirty="0" err="1" smtClean="0">
                <a:solidFill>
                  <a:srgbClr val="FF0000"/>
                </a:solidFill>
              </a:rPr>
              <a:t>Sanjaryň</a:t>
            </a:r>
            <a:r>
              <a:rPr lang="ru-RU" sz="2800" b="1" dirty="0" smtClean="0">
                <a:solidFill>
                  <a:srgbClr val="FF0000"/>
                </a:solidFill>
              </a:rPr>
              <a:t> </a:t>
            </a:r>
            <a:r>
              <a:rPr lang="ru-RU" sz="2800" b="1" dirty="0" err="1" smtClean="0">
                <a:solidFill>
                  <a:srgbClr val="FF0000"/>
                </a:solidFill>
              </a:rPr>
              <a:t>döwründe</a:t>
            </a:r>
            <a:r>
              <a:rPr lang="ru-RU" sz="2800" b="1" dirty="0" smtClean="0">
                <a:solidFill>
                  <a:srgbClr val="FF0000"/>
                </a:solidFill>
              </a:rPr>
              <a:t>.</a:t>
            </a:r>
            <a:endParaRPr lang="ru-RU" sz="2800" dirty="0">
              <a:solidFill>
                <a:srgbClr val="FF0000"/>
              </a:solidFill>
            </a:endParaRPr>
          </a:p>
        </p:txBody>
      </p:sp>
      <p:sp>
        <p:nvSpPr>
          <p:cNvPr id="3" name="Содержимое 2"/>
          <p:cNvSpPr>
            <a:spLocks noGrp="1"/>
          </p:cNvSpPr>
          <p:nvPr>
            <p:ph idx="1"/>
          </p:nvPr>
        </p:nvSpPr>
        <p:spPr>
          <a:xfrm>
            <a:off x="214282" y="1357298"/>
            <a:ext cx="8715436" cy="5357850"/>
          </a:xfrm>
        </p:spPr>
        <p:txBody>
          <a:bodyPr>
            <a:normAutofit fontScale="92500" lnSpcReduction="20000"/>
          </a:bodyPr>
          <a:lstStyle/>
          <a:p>
            <a:pPr algn="just"/>
            <a:r>
              <a:rPr lang="sq-AL" sz="2800" b="1" dirty="0" smtClean="0"/>
              <a:t>Soltan Sanjar 1086-njy ýylda, kakasy Mälik şanyň ýörişi mahalynda Sanjar şäherinde dogulýar. Ýaşlykda atabeglik mekdebini tamamlaýar. Agalary Berkiýarygyň we Muhammet Taparyň golunda hem terbiýe alýar. 1092-nji ýylda Mälik şa ýogalandan soň, Sanjaryň agalary tagt üstünde bäsleşip başlaýar. Ýurtda agzalalyk başlanýar.</a:t>
            </a:r>
            <a:endParaRPr lang="ru-RU" sz="2800" b="1" dirty="0" smtClean="0"/>
          </a:p>
          <a:p>
            <a:pPr algn="just"/>
            <a:r>
              <a:rPr lang="sq-AL" sz="2800" b="1" dirty="0" smtClean="0"/>
              <a:t>1118-nji ýylda Sanjar Maryda "Horasanyň soltany" diýlip jar edilýär we döwletiň paýtagtyny Bagdatdan Mara geçirýär.</a:t>
            </a:r>
            <a:endParaRPr lang="ru-RU" sz="2800" b="1" dirty="0" smtClean="0"/>
          </a:p>
          <a:p>
            <a:pPr algn="just"/>
            <a:r>
              <a:rPr lang="sq-AL" sz="2800" b="1" dirty="0" smtClean="0"/>
              <a:t>Soltan Sanjar Marydaky köşgünde şahyrlaryň, alymlaryň ençemesini işledipdir. Onuň özi hem oňat goşgulary düzüpdir.Şahyr Enweri Soltan Sanjaryň köşk şahyry ekeni. Soltan Sanjar Maryda dünýäde iň uly 10 sany kitaphana saklapdyr. Onda dünýä belli Omar Haýýam ýaly alymlar işläpdirler.</a:t>
            </a:r>
            <a:endParaRPr lang="ru-RU" sz="2800" b="1" dirty="0" smtClean="0"/>
          </a:p>
          <a:p>
            <a:endParaRPr lang="ru-RU" dirty="0"/>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sz="half" idx="1"/>
          </p:nvPr>
        </p:nvPicPr>
        <p:blipFill>
          <a:blip r:embed="rId2" cstate="print"/>
          <a:srcRect/>
          <a:stretch>
            <a:fillRect/>
          </a:stretch>
        </p:blipFill>
        <p:spPr bwMode="auto">
          <a:xfrm>
            <a:off x="214282" y="857232"/>
            <a:ext cx="3571900" cy="5429288"/>
          </a:xfrm>
          <a:prstGeom prst="rect">
            <a:avLst/>
          </a:prstGeom>
          <a:noFill/>
          <a:ln w="9525">
            <a:noFill/>
            <a:miter lim="800000"/>
            <a:headEnd/>
            <a:tailEnd/>
          </a:ln>
          <a:effectLst/>
        </p:spPr>
      </p:pic>
      <p:pic>
        <p:nvPicPr>
          <p:cNvPr id="6" name="Picture 4" descr="C:\Users\TOSHIBA\Desktop\PREZENTASIÝA TARYH\КАРТЫ по истории  СМОТРЕЛА\kartalar TARYH смотрела\sanjar_files\sanjar-2.jpg"/>
          <p:cNvPicPr>
            <a:picLocks noGrp="1" noChangeAspect="1" noChangeArrowheads="1"/>
          </p:cNvPicPr>
          <p:nvPr>
            <p:ph sz="half" idx="2"/>
          </p:nvPr>
        </p:nvPicPr>
        <p:blipFill>
          <a:blip r:embed="rId3" cstate="print"/>
          <a:srcRect/>
          <a:stretch>
            <a:fillRect/>
          </a:stretch>
        </p:blipFill>
        <p:spPr bwMode="auto">
          <a:xfrm>
            <a:off x="3929058" y="785794"/>
            <a:ext cx="5072098" cy="5429288"/>
          </a:xfrm>
          <a:prstGeom prst="rect">
            <a:avLst/>
          </a:prstGeom>
          <a:noFill/>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TOSHIBA\Desktop\PREZENTASIÝA TARYH\КАРТЫ по истории  СМОТРЕЛА\kartalar TARYH смотрела\sanjar_files\sanjar-1.jpg"/>
          <p:cNvPicPr>
            <a:picLocks noGrp="1" noChangeAspect="1" noChangeArrowheads="1"/>
          </p:cNvPicPr>
          <p:nvPr>
            <p:ph sz="half" idx="1"/>
          </p:nvPr>
        </p:nvPicPr>
        <p:blipFill>
          <a:blip r:embed="rId2" cstate="print"/>
          <a:srcRect/>
          <a:stretch>
            <a:fillRect/>
          </a:stretch>
        </p:blipFill>
        <p:spPr bwMode="auto">
          <a:xfrm>
            <a:off x="214282" y="1000108"/>
            <a:ext cx="3786214" cy="4857784"/>
          </a:xfrm>
          <a:prstGeom prst="rect">
            <a:avLst/>
          </a:prstGeom>
          <a:noFill/>
        </p:spPr>
      </p:pic>
      <p:sp>
        <p:nvSpPr>
          <p:cNvPr id="4" name="Содержимое 3"/>
          <p:cNvSpPr>
            <a:spLocks noGrp="1"/>
          </p:cNvSpPr>
          <p:nvPr>
            <p:ph sz="half" idx="2"/>
          </p:nvPr>
        </p:nvSpPr>
        <p:spPr>
          <a:xfrm>
            <a:off x="3643306" y="285729"/>
            <a:ext cx="5357850" cy="6572271"/>
          </a:xfrm>
        </p:spPr>
        <p:txBody>
          <a:bodyPr>
            <a:normAutofit fontScale="77500" lnSpcReduction="20000"/>
          </a:bodyPr>
          <a:lstStyle/>
          <a:p>
            <a:pPr algn="just"/>
            <a:r>
              <a:rPr lang="sq-AL" b="1" dirty="0" smtClean="0"/>
              <a:t>1153-nji ýylda Balhda ýaşaýan oguzlar gozgalaň turuzýarlar we ol ýere baran Soltan Sanjary ýeňip, ýesir alýarlar. Gozgalaňçylar Mara çozup, şäheri 3 günläp talaýarlar. Goşun dargap, hazyna boşap, köşk weýran bolup galýar. Diňe 3 ýyldan soň, Soltan Sanjara Mara gaýdyp gelmek başardýar.</a:t>
            </a:r>
            <a:endParaRPr lang="ru-RU" b="1" dirty="0" smtClean="0"/>
          </a:p>
          <a:p>
            <a:pPr algn="just"/>
            <a:r>
              <a:rPr lang="sq-AL" b="1" dirty="0" smtClean="0"/>
              <a:t>Emma indi 40 ýyl höküm süren Soltan Sanjaryň huzuryna hiç kim gelmeýär. Seljuklaryň soltany Soltan Sanjar 1157-nji ýylda dünýäden ötýär. Soltan özüniň dirikä saldyran "Dar-al-Ahyr" (Ahyret jaýynda) aramgähinde jaýlanylýar. Bu ymaraty Sarahsly ussa Atsyz gurupdyr. Aramgäh özüniň ululygy we owadanlygy bilen tapawutlanýar. 27 metr beýikligi bolan Soltan Sanjaryň aramgähi barada dürli rowaýatlar düzülipdir.</a:t>
            </a:r>
            <a:endParaRPr lang="ru-RU"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67494"/>
            <a:ext cx="8786874" cy="661176"/>
          </a:xfrm>
        </p:spPr>
        <p:txBody>
          <a:bodyPr>
            <a:noAutofit/>
          </a:bodyPr>
          <a:lstStyle/>
          <a:p>
            <a:pPr lvl="0" algn="ctr"/>
            <a:r>
              <a:rPr lang="en-US" sz="3200" b="1" dirty="0" smtClean="0">
                <a:solidFill>
                  <a:schemeClr val="tx2">
                    <a:lumMod val="50000"/>
                  </a:schemeClr>
                </a:solidFill>
              </a:rPr>
              <a:t>1.</a:t>
            </a:r>
            <a:r>
              <a:rPr lang="ru-RU" sz="3200" b="1" dirty="0" err="1" smtClean="0">
                <a:solidFill>
                  <a:schemeClr val="tx2">
                    <a:lumMod val="50000"/>
                  </a:schemeClr>
                </a:solidFill>
              </a:rPr>
              <a:t>Gaznaly</a:t>
            </a:r>
            <a:r>
              <a:rPr lang="ru-RU" sz="3200" b="1" dirty="0" smtClean="0">
                <a:solidFill>
                  <a:schemeClr val="tx2">
                    <a:lumMod val="50000"/>
                  </a:schemeClr>
                </a:solidFill>
              </a:rPr>
              <a:t> </a:t>
            </a:r>
            <a:r>
              <a:rPr lang="ru-RU" sz="3200" b="1" dirty="0" err="1" smtClean="0">
                <a:solidFill>
                  <a:schemeClr val="tx2">
                    <a:lumMod val="50000"/>
                  </a:schemeClr>
                </a:solidFill>
              </a:rPr>
              <a:t>türkmen</a:t>
            </a:r>
            <a:r>
              <a:rPr lang="ru-RU" sz="3200" b="1" dirty="0" smtClean="0">
                <a:solidFill>
                  <a:schemeClr val="tx2">
                    <a:lumMod val="50000"/>
                  </a:schemeClr>
                </a:solidFill>
              </a:rPr>
              <a:t> </a:t>
            </a:r>
            <a:r>
              <a:rPr lang="ru-RU" sz="3200" b="1" dirty="0" err="1" smtClean="0">
                <a:solidFill>
                  <a:schemeClr val="tx2">
                    <a:lumMod val="50000"/>
                  </a:schemeClr>
                </a:solidFill>
              </a:rPr>
              <a:t>döwleti</a:t>
            </a:r>
            <a:r>
              <a:rPr lang="ru-RU" sz="3200" b="1" dirty="0" smtClean="0">
                <a:solidFill>
                  <a:schemeClr val="tx2">
                    <a:lumMod val="50000"/>
                  </a:schemeClr>
                </a:solidFill>
              </a:rPr>
              <a:t>. </a:t>
            </a:r>
            <a:r>
              <a:rPr lang="ru-RU" sz="3200" b="1" dirty="0" err="1" smtClean="0">
                <a:solidFill>
                  <a:schemeClr val="tx2">
                    <a:lumMod val="50000"/>
                  </a:schemeClr>
                </a:solidFill>
              </a:rPr>
              <a:t>Seljuk-gaznaly</a:t>
            </a:r>
            <a:r>
              <a:rPr lang="ru-RU" sz="3200" b="1" dirty="0" smtClean="0">
                <a:solidFill>
                  <a:schemeClr val="tx2">
                    <a:lumMod val="50000"/>
                  </a:schemeClr>
                </a:solidFill>
              </a:rPr>
              <a:t> </a:t>
            </a:r>
            <a:r>
              <a:rPr lang="ru-RU" sz="3200" b="1" dirty="0" err="1" smtClean="0">
                <a:solidFill>
                  <a:schemeClr val="tx2">
                    <a:lumMod val="50000"/>
                  </a:schemeClr>
                </a:solidFill>
              </a:rPr>
              <a:t>gatnaşyklary</a:t>
            </a:r>
            <a:r>
              <a:rPr lang="ru-RU" sz="3200" b="1" dirty="0" smtClean="0">
                <a:solidFill>
                  <a:schemeClr val="tx2">
                    <a:lumMod val="50000"/>
                  </a:schemeClr>
                </a:solidFill>
              </a:rPr>
              <a:t>.</a:t>
            </a:r>
            <a:endParaRPr lang="ru-RU" sz="3200" dirty="0">
              <a:solidFill>
                <a:schemeClr val="tx2">
                  <a:lumMod val="50000"/>
                </a:schemeClr>
              </a:solidFill>
            </a:endParaRPr>
          </a:p>
        </p:txBody>
      </p:sp>
      <p:sp>
        <p:nvSpPr>
          <p:cNvPr id="3" name="Содержимое 2"/>
          <p:cNvSpPr>
            <a:spLocks noGrp="1"/>
          </p:cNvSpPr>
          <p:nvPr>
            <p:ph idx="1"/>
          </p:nvPr>
        </p:nvSpPr>
        <p:spPr>
          <a:xfrm>
            <a:off x="142844" y="1285860"/>
            <a:ext cx="8858312" cy="5429288"/>
          </a:xfrm>
        </p:spPr>
        <p:txBody>
          <a:bodyPr>
            <a:normAutofit fontScale="85000" lnSpcReduction="20000"/>
          </a:bodyPr>
          <a:lstStyle/>
          <a:p>
            <a:pPr algn="just"/>
            <a:r>
              <a:rPr lang="sq-AL" b="1" i="1" dirty="0" smtClean="0">
                <a:effectLst>
                  <a:outerShdw blurRad="38100" dist="38100" dir="2700000" algn="tl">
                    <a:srgbClr val="000000">
                      <a:alpha val="43137"/>
                    </a:srgbClr>
                  </a:outerShdw>
                </a:effectLst>
              </a:rPr>
              <a:t>Gaznaly türkmenleriň döwleti. </a:t>
            </a:r>
            <a:r>
              <a:rPr lang="sq-AL" b="1" dirty="0" smtClean="0">
                <a:solidFill>
                  <a:srgbClr val="00B050"/>
                </a:solidFill>
                <a:effectLst>
                  <a:outerShdw blurRad="38100" dist="38100" dir="2700000" algn="tl">
                    <a:srgbClr val="000000">
                      <a:alpha val="43137"/>
                    </a:srgbClr>
                  </a:outerShdw>
                </a:effectLst>
              </a:rPr>
              <a:t>Oguzlaryň Gaýy taypasyndan bolan </a:t>
            </a:r>
            <a:r>
              <a:rPr lang="sq-AL" b="1" i="1" dirty="0" smtClean="0">
                <a:solidFill>
                  <a:srgbClr val="00B050"/>
                </a:solidFill>
                <a:effectLst>
                  <a:outerShdw blurRad="38100" dist="38100" dir="2700000" algn="tl">
                    <a:srgbClr val="000000">
                      <a:alpha val="43137"/>
                    </a:srgbClr>
                  </a:outerShdw>
                </a:effectLst>
              </a:rPr>
              <a:t>Alp tegin</a:t>
            </a:r>
            <a:r>
              <a:rPr lang="sq-AL" b="1" dirty="0" smtClean="0">
                <a:solidFill>
                  <a:srgbClr val="00B050"/>
                </a:solidFill>
                <a:effectLst>
                  <a:outerShdw blurRad="38100" dist="38100" dir="2700000" algn="tl">
                    <a:srgbClr val="000000">
                      <a:alpha val="43137"/>
                    </a:srgbClr>
                  </a:outerShdw>
                </a:effectLst>
              </a:rPr>
              <a:t> Samanylar döwletinde täsirli goşunbaşy bolupdyr. Alp tegin özüniň tarapdarlary bilen 963-nji ýylda Gazna şäherini eýeleýär. Şol ýerde hem Alp tegin Gaznaly türkmenleriniň döwletini yglan edýär. Alp tegin Owganystany we Hindistanyň demirgazygyndaky welaýatlary eýeleýär. Alp tegin 963-nji ýylda aradan çykýar. Onuň ornuna ogly </a:t>
            </a:r>
            <a:r>
              <a:rPr lang="sq-AL" b="1" i="1" dirty="0" smtClean="0">
                <a:solidFill>
                  <a:srgbClr val="00B050"/>
                </a:solidFill>
                <a:effectLst>
                  <a:outerShdw blurRad="38100" dist="38100" dir="2700000" algn="tl">
                    <a:srgbClr val="000000">
                      <a:alpha val="43137"/>
                    </a:srgbClr>
                  </a:outerShdw>
                </a:effectLst>
              </a:rPr>
              <a:t>Abu Yshak (963 - 966 ý.) </a:t>
            </a:r>
            <a:r>
              <a:rPr lang="sq-AL" b="1" dirty="0" smtClean="0">
                <a:solidFill>
                  <a:srgbClr val="00B050"/>
                </a:solidFill>
                <a:effectLst>
                  <a:outerShdw blurRad="38100" dist="38100" dir="2700000" algn="tl">
                    <a:srgbClr val="000000">
                      <a:alpha val="43137"/>
                    </a:srgbClr>
                  </a:outerShdw>
                </a:effectLst>
              </a:rPr>
              <a:t>geçýär. Samanylar döwletiniň patyşasy Gaznaly türkmenleriň döwletini ykrar edipdir.</a:t>
            </a:r>
            <a:endParaRPr lang="ru-RU" b="1" dirty="0" smtClean="0">
              <a:solidFill>
                <a:srgbClr val="00B050"/>
              </a:solidFill>
              <a:effectLst>
                <a:outerShdw blurRad="38100" dist="38100" dir="2700000" algn="tl">
                  <a:srgbClr val="000000">
                    <a:alpha val="43137"/>
                  </a:srgbClr>
                </a:outerShdw>
              </a:effectLst>
            </a:endParaRPr>
          </a:p>
          <a:p>
            <a:pPr algn="just"/>
            <a:r>
              <a:rPr lang="sq-AL" b="1" i="1" dirty="0" smtClean="0">
                <a:solidFill>
                  <a:srgbClr val="00B050"/>
                </a:solidFill>
                <a:effectLst>
                  <a:outerShdw blurRad="38100" dist="38100" dir="2700000" algn="tl">
                    <a:srgbClr val="000000">
                      <a:alpha val="43137"/>
                    </a:srgbClr>
                  </a:outerShdw>
                </a:effectLst>
              </a:rPr>
              <a:t>977-nji ýylda döwlet başyna Söbük tegin (977-997 ý.) geçýär. Samanylar döwletiniň emiri Nuh I Söbük tegine "Diniň we dünýäniň howandary" diýen dereje beripdir</a:t>
            </a:r>
            <a:r>
              <a:rPr lang="sq-AL" b="1" dirty="0" smtClean="0">
                <a:solidFill>
                  <a:srgbClr val="00B050"/>
                </a:solidFill>
                <a:effectLst>
                  <a:outerShdw blurRad="38100" dist="38100" dir="2700000" algn="tl">
                    <a:srgbClr val="000000">
                      <a:alpha val="43137"/>
                    </a:srgbClr>
                  </a:outerShdw>
                </a:effectLst>
              </a:rPr>
              <a:t>.</a:t>
            </a:r>
            <a:endParaRPr lang="ru-RU" b="1" dirty="0" smtClean="0">
              <a:solidFill>
                <a:srgbClr val="00B05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86874" cy="85725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tk-TM" b="1" i="1" dirty="0" smtClean="0">
                <a:solidFill>
                  <a:schemeClr val="accent4">
                    <a:lumMod val="60000"/>
                    <a:lumOff val="40000"/>
                  </a:schemeClr>
                </a:solidFill>
                <a:latin typeface="Times New Roman" pitchFamily="18" charset="0"/>
                <a:cs typeface="Times New Roman" pitchFamily="18" charset="0"/>
              </a:rPr>
              <a:t>Gaznaly türkmenleriň hökümdarlary:</a:t>
            </a:r>
            <a:endParaRPr lang="ru-RU" sz="2800" dirty="0">
              <a:solidFill>
                <a:schemeClr val="accent4">
                  <a:lumMod val="60000"/>
                  <a:lumOff val="40000"/>
                </a:schemeClr>
              </a:solidFill>
            </a:endParaRPr>
          </a:p>
        </p:txBody>
      </p:sp>
      <p:graphicFrame>
        <p:nvGraphicFramePr>
          <p:cNvPr id="7" name="Содержимое 6"/>
          <p:cNvGraphicFramePr>
            <a:graphicFrameLocks noGrp="1"/>
          </p:cNvGraphicFramePr>
          <p:nvPr>
            <p:ph idx="1"/>
          </p:nvPr>
        </p:nvGraphicFramePr>
        <p:xfrm>
          <a:off x="142844" y="1214422"/>
          <a:ext cx="878687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786874" cy="6500858"/>
          </a:xfrm>
        </p:spPr>
        <p:txBody>
          <a:bodyPr>
            <a:normAutofit fontScale="92500" lnSpcReduction="20000"/>
          </a:bodyPr>
          <a:lstStyle/>
          <a:p>
            <a:pPr algn="just"/>
            <a:r>
              <a:rPr lang="sq-AL" b="1" dirty="0" smtClean="0">
                <a:solidFill>
                  <a:schemeClr val="accent4">
                    <a:lumMod val="50000"/>
                  </a:schemeClr>
                </a:solidFill>
              </a:rPr>
              <a:t>Söbük teginden soň 27 ýaşly uly ogly </a:t>
            </a:r>
            <a:r>
              <a:rPr lang="sq-AL" b="1" i="1" dirty="0" smtClean="0">
                <a:solidFill>
                  <a:schemeClr val="accent4">
                    <a:lumMod val="50000"/>
                  </a:schemeClr>
                </a:solidFill>
              </a:rPr>
              <a:t>Mahm</a:t>
            </a:r>
            <a:r>
              <a:rPr lang="en-US" b="1" i="1" dirty="0" smtClean="0">
                <a:solidFill>
                  <a:schemeClr val="accent4">
                    <a:lumMod val="50000"/>
                  </a:schemeClr>
                </a:solidFill>
              </a:rPr>
              <a:t>y</a:t>
            </a:r>
            <a:r>
              <a:rPr lang="sq-AL" b="1" i="1" dirty="0" smtClean="0">
                <a:solidFill>
                  <a:schemeClr val="accent4">
                    <a:lumMod val="50000"/>
                  </a:schemeClr>
                </a:solidFill>
              </a:rPr>
              <a:t>t </a:t>
            </a:r>
            <a:r>
              <a:rPr lang="sq-AL" b="1" i="1" dirty="0" smtClean="0">
                <a:solidFill>
                  <a:schemeClr val="accent4">
                    <a:lumMod val="50000"/>
                  </a:schemeClr>
                </a:solidFill>
              </a:rPr>
              <a:t>(998-1030 ý.)</a:t>
            </a:r>
            <a:r>
              <a:rPr lang="sq-AL" b="1" dirty="0" smtClean="0">
                <a:solidFill>
                  <a:schemeClr val="accent4">
                    <a:lumMod val="50000"/>
                  </a:schemeClr>
                </a:solidFill>
              </a:rPr>
              <a:t> Gaznaly türkmenleriň döwletiniň tagtyna 998-nji ýylda geçýär. Şol wagt döwletiň has güýçlenip, imperiýa derejesine ýeten döwri bolupdyr. </a:t>
            </a:r>
            <a:endParaRPr lang="ru-RU" b="1" dirty="0" smtClean="0">
              <a:solidFill>
                <a:schemeClr val="accent4">
                  <a:lumMod val="50000"/>
                </a:schemeClr>
              </a:solidFill>
            </a:endParaRPr>
          </a:p>
          <a:p>
            <a:pPr algn="just"/>
            <a:r>
              <a:rPr lang="sq-AL" b="1" dirty="0" smtClean="0">
                <a:solidFill>
                  <a:schemeClr val="accent4">
                    <a:lumMod val="50000"/>
                  </a:schemeClr>
                </a:solidFill>
              </a:rPr>
              <a:t>Soltan Mahmyt 17gezek Hindistana ýöriş geçiripdir. Şol ýörişleriň netijesinde Demirgazyk Hindistanyň ilatynyň köp bölegi yslam dinini kabul edipdir. </a:t>
            </a:r>
            <a:r>
              <a:rPr lang="sq-AL" b="1" i="1" dirty="0" smtClean="0">
                <a:solidFill>
                  <a:schemeClr val="accent4">
                    <a:lumMod val="50000"/>
                  </a:schemeClr>
                </a:solidFill>
              </a:rPr>
              <a:t>Soltan Mahmydyň döwründe Gaznaly döwleti Hazar deňzinden Hindi ummanynyň kenarlaryna çenli aralykda ýerleşen giň meýdany öz içine alýar</a:t>
            </a:r>
            <a:r>
              <a:rPr lang="sq-AL" b="1" dirty="0" smtClean="0">
                <a:solidFill>
                  <a:schemeClr val="accent4">
                    <a:lumMod val="50000"/>
                  </a:schemeClr>
                </a:solidFill>
              </a:rPr>
              <a:t>. Soltan Mahmyt Gaznada 1030-njy ýylda, elli dokuz ýaşynda aradan çykýar. Şondan soň onuň ogly Masut (1030-1041 ý.) soltan diýlip yglan edilýär. </a:t>
            </a:r>
            <a:endParaRPr lang="ru-RU" b="1" dirty="0">
              <a:solidFill>
                <a:schemeClr val="accent4">
                  <a:lumMod val="50000"/>
                </a:schemeClr>
              </a:solidFill>
            </a:endParaRPr>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42844" y="142852"/>
            <a:ext cx="8786874" cy="6572295"/>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6500858"/>
          </a:xfrm>
        </p:spPr>
        <p:txBody>
          <a:bodyPr>
            <a:normAutofit/>
          </a:bodyPr>
          <a:lstStyle/>
          <a:p>
            <a:pPr algn="just"/>
            <a:r>
              <a:rPr lang="sq-AL" b="1" dirty="0" smtClean="0"/>
              <a:t>1036 - 1038-nji ýyllarda Seljuklar bilen Gaznalylaryň arasynda ençeme gezek söweş bolupdyr. 1040-njy ýylda Daňdanakan söweşinde seljukly serkerdeler gaznalylary ýeňipdirler. Soltan </a:t>
            </a:r>
            <a:r>
              <a:rPr lang="sq-AL" b="1" dirty="0" smtClean="0"/>
              <a:t>M</a:t>
            </a:r>
            <a:r>
              <a:rPr lang="en-US" b="1" dirty="0" smtClean="0"/>
              <a:t>e</a:t>
            </a:r>
            <a:r>
              <a:rPr lang="sq-AL" b="1" dirty="0" smtClean="0"/>
              <a:t>sut </a:t>
            </a:r>
            <a:r>
              <a:rPr lang="sq-AL" b="1" dirty="0" smtClean="0"/>
              <a:t>Gazna tarap gaçýar. Ol Hindistana tarap ýola düşýär, emma ýolda soltanyň gaznasy talanyp, özi-de tussag edilýär we öldürilýär. Şondan soňra gaznalylar seljuk soltanlarynyň </a:t>
            </a:r>
            <a:r>
              <a:rPr lang="sq-AL" b="1" dirty="0" smtClean="0"/>
              <a:t>gol</a:t>
            </a:r>
            <a:r>
              <a:rPr lang="en-US" b="1" dirty="0" smtClean="0"/>
              <a:t> </a:t>
            </a:r>
            <a:r>
              <a:rPr lang="sq-AL" b="1" dirty="0" smtClean="0"/>
              <a:t>astynda </a:t>
            </a:r>
            <a:r>
              <a:rPr lang="sq-AL" b="1" dirty="0" smtClean="0"/>
              <a:t>bolupdyrlar. Gaznaly döwletiniň iň soňky hökümdary Hysrow Mälik (1160-1186 ý.) bolupdyr.</a:t>
            </a:r>
            <a:endParaRPr lang="ru-RU" b="1" dirty="0" smtClean="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sz="half" idx="1"/>
          </p:nvPr>
        </p:nvPicPr>
        <p:blipFill>
          <a:blip r:embed="rId2" cstate="print"/>
          <a:srcRect/>
          <a:stretch>
            <a:fillRect/>
          </a:stretch>
        </p:blipFill>
        <p:spPr bwMode="auto">
          <a:xfrm>
            <a:off x="285720" y="428604"/>
            <a:ext cx="4429156" cy="6143668"/>
          </a:xfrm>
          <a:prstGeom prst="rect">
            <a:avLst/>
          </a:prstGeom>
          <a:noFill/>
          <a:ln w="9525">
            <a:noFill/>
            <a:miter lim="800000"/>
            <a:headEnd/>
            <a:tailEnd/>
          </a:ln>
          <a:effectLst/>
        </p:spPr>
      </p:pic>
      <p:sp>
        <p:nvSpPr>
          <p:cNvPr id="4" name="Содержимое 3"/>
          <p:cNvSpPr>
            <a:spLocks noGrp="1"/>
          </p:cNvSpPr>
          <p:nvPr>
            <p:ph sz="half" idx="2"/>
          </p:nvPr>
        </p:nvSpPr>
        <p:spPr>
          <a:xfrm>
            <a:off x="4648200" y="428604"/>
            <a:ext cx="4281518" cy="6215105"/>
          </a:xfrm>
        </p:spPr>
        <p:txBody>
          <a:bodyPr>
            <a:normAutofit fontScale="77500" lnSpcReduction="20000"/>
          </a:bodyPr>
          <a:lstStyle/>
          <a:p>
            <a:pPr algn="just"/>
            <a:r>
              <a:rPr lang="sq-AL" b="1" dirty="0" smtClean="0"/>
              <a:t>Seljuk türkmenleri oguzlaryň kynyk taýpasyndan, </a:t>
            </a:r>
            <a:r>
              <a:rPr lang="en-US" b="1" dirty="0" smtClean="0"/>
              <a:t>De</a:t>
            </a:r>
            <a:r>
              <a:rPr lang="tk-TM" b="1" dirty="0" smtClean="0"/>
              <a:t>ňiz</a:t>
            </a:r>
            <a:r>
              <a:rPr lang="sq-AL" b="1" dirty="0" smtClean="0"/>
              <a:t> hanyň neberelerinden bolup, X asyryň ortalarynda Seýhun (Syrderýa) we Jeýhun (Amyderýa) arasynda Mawerannahrda ýaşapdyrlar. Olaryň esasy şäherleri Ýaňykent, Garajyk, Saýram, Jent bolupdyr. Kynyklaryň baştutany Dukak serkerde "Demir ýaly " lakamyny alyp, oguzlaryň kaganyna (patyşasyna) garşy çykýar. Dukagyň ogly Seljuk, takmynan, 900-nji ýylda dogulýar. Birnäçe wagtdan soň, hökümdar ony goşun başlygy wezipesine belleýär.</a:t>
            </a:r>
            <a:endParaRPr lang="ru-RU" b="1" dirty="0" smtClean="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sz="half" idx="1"/>
          </p:nvPr>
        </p:nvPicPr>
        <p:blipFill>
          <a:blip r:embed="rId2" cstate="print"/>
          <a:srcRect/>
          <a:stretch>
            <a:fillRect/>
          </a:stretch>
        </p:blipFill>
        <p:spPr bwMode="auto">
          <a:xfrm>
            <a:off x="214282" y="428604"/>
            <a:ext cx="3857652" cy="6000791"/>
          </a:xfrm>
          <a:prstGeom prst="rect">
            <a:avLst/>
          </a:prstGeom>
          <a:noFill/>
          <a:ln w="9525">
            <a:noFill/>
            <a:miter lim="800000"/>
            <a:headEnd/>
            <a:tailEnd/>
          </a:ln>
          <a:effectLst/>
        </p:spPr>
      </p:pic>
      <p:sp>
        <p:nvSpPr>
          <p:cNvPr id="4" name="Содержимое 3"/>
          <p:cNvSpPr>
            <a:spLocks noGrp="1"/>
          </p:cNvSpPr>
          <p:nvPr>
            <p:ph sz="half" idx="2"/>
          </p:nvPr>
        </p:nvSpPr>
        <p:spPr>
          <a:xfrm>
            <a:off x="3857620" y="571480"/>
            <a:ext cx="5143536" cy="5857915"/>
          </a:xfrm>
        </p:spPr>
        <p:txBody>
          <a:bodyPr>
            <a:normAutofit fontScale="85000" lnSpcReduction="20000"/>
          </a:bodyPr>
          <a:lstStyle/>
          <a:p>
            <a:pPr algn="just"/>
            <a:r>
              <a:rPr lang="sq-AL" b="1" dirty="0" smtClean="0"/>
              <a:t>Daňdanakanda Togrul beg tagta mündürilip, soltan diýip yglan edilýär. Şondan soň seljukly serdarlar Horasanyň ähli ýerlerine ýaýrapdyrlar. Musa Ýabgu Hyrada ýöriş edip, ony eýeläpdir. Dawut Çagry beg bolsa Balha ýöriş edip, şäheri gabap, gaznalylary ýeňlişe sezewar edipdir. 1043-nji ýylda Horezm seljuk döwletine tabyn edilipdir.</a:t>
            </a:r>
            <a:r>
              <a:rPr lang="tk-TM" b="1" dirty="0" smtClean="0"/>
              <a:t> </a:t>
            </a:r>
            <a:r>
              <a:rPr lang="sq-AL" b="1" dirty="0" smtClean="0"/>
              <a:t>Togrul beg 1043-nji ýylda Reý şäherini öz döwletine paýtagt edinipdir. Togrul beg 1050-nji ýylda döwletiniň merkezi şäherini Reýden Yspyhana geçiripdir. Togrul beg uly goşun bilen 1055-nji ýylda Bagdada giripdir. </a:t>
            </a:r>
            <a:endParaRPr lang="ru-RU" b="1" dirty="0" smtClean="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67494"/>
            <a:ext cx="8401080" cy="1018366"/>
          </a:xfrm>
        </p:spPr>
        <p:style>
          <a:lnRef idx="1">
            <a:schemeClr val="accent4"/>
          </a:lnRef>
          <a:fillRef idx="2">
            <a:schemeClr val="accent4"/>
          </a:fillRef>
          <a:effectRef idx="1">
            <a:schemeClr val="accent4"/>
          </a:effectRef>
          <a:fontRef idx="minor">
            <a:schemeClr val="dk1"/>
          </a:fontRef>
        </p:style>
        <p:txBody>
          <a:bodyPr>
            <a:normAutofit fontScale="90000"/>
          </a:bodyPr>
          <a:lstStyle/>
          <a:p>
            <a:pPr lvl="0" algn="ctr"/>
            <a:r>
              <a:rPr lang="en-US" sz="3200" b="1" dirty="0" smtClean="0">
                <a:solidFill>
                  <a:srgbClr val="FFFF00"/>
                </a:solidFill>
              </a:rPr>
              <a:t>2.</a:t>
            </a:r>
            <a:r>
              <a:rPr lang="ru-RU" sz="3200" b="1" dirty="0" err="1" smtClean="0">
                <a:solidFill>
                  <a:srgbClr val="FFFF00"/>
                </a:solidFill>
              </a:rPr>
              <a:t>Seljuk</a:t>
            </a:r>
            <a:r>
              <a:rPr lang="ru-RU" sz="3200" b="1" dirty="0" smtClean="0">
                <a:solidFill>
                  <a:srgbClr val="FFFF00"/>
                </a:solidFill>
              </a:rPr>
              <a:t> </a:t>
            </a:r>
            <a:r>
              <a:rPr lang="ru-RU" sz="3200" b="1" dirty="0" err="1" smtClean="0">
                <a:solidFill>
                  <a:srgbClr val="FFFF00"/>
                </a:solidFill>
              </a:rPr>
              <a:t>türkmen</a:t>
            </a:r>
            <a:r>
              <a:rPr lang="ru-RU" sz="3200" b="1" dirty="0" smtClean="0">
                <a:solidFill>
                  <a:srgbClr val="FFFF00"/>
                </a:solidFill>
              </a:rPr>
              <a:t> </a:t>
            </a:r>
            <a:r>
              <a:rPr lang="ru-RU" sz="3200" b="1" dirty="0" err="1" smtClean="0">
                <a:solidFill>
                  <a:srgbClr val="FFFF00"/>
                </a:solidFill>
              </a:rPr>
              <a:t>döwleti</a:t>
            </a:r>
            <a:r>
              <a:rPr lang="ru-RU" sz="3200" b="1" dirty="0" smtClean="0">
                <a:solidFill>
                  <a:srgbClr val="FFFF00"/>
                </a:solidFill>
              </a:rPr>
              <a:t> </a:t>
            </a:r>
            <a:r>
              <a:rPr lang="ru-RU" sz="3200" b="1" dirty="0" err="1" smtClean="0">
                <a:solidFill>
                  <a:srgbClr val="FFFF00"/>
                </a:solidFill>
              </a:rPr>
              <a:t>Alp</a:t>
            </a:r>
            <a:r>
              <a:rPr lang="ru-RU" sz="3200" b="1" dirty="0" smtClean="0">
                <a:solidFill>
                  <a:srgbClr val="FFFF00"/>
                </a:solidFill>
              </a:rPr>
              <a:t> </a:t>
            </a:r>
            <a:r>
              <a:rPr lang="ru-RU" sz="3200" b="1" dirty="0" err="1" smtClean="0">
                <a:solidFill>
                  <a:srgbClr val="FFFF00"/>
                </a:solidFill>
              </a:rPr>
              <a:t>Arslan</a:t>
            </a:r>
            <a:r>
              <a:rPr lang="ru-RU" sz="3200" b="1" dirty="0" smtClean="0">
                <a:solidFill>
                  <a:srgbClr val="FFFF00"/>
                </a:solidFill>
              </a:rPr>
              <a:t> </a:t>
            </a:r>
            <a:r>
              <a:rPr lang="ru-RU" sz="3200" b="1" dirty="0" err="1" smtClean="0">
                <a:solidFill>
                  <a:srgbClr val="FFFF00"/>
                </a:solidFill>
              </a:rPr>
              <a:t>we</a:t>
            </a:r>
            <a:r>
              <a:rPr lang="ru-RU" sz="3200" b="1" dirty="0" smtClean="0">
                <a:solidFill>
                  <a:srgbClr val="FFFF00"/>
                </a:solidFill>
              </a:rPr>
              <a:t> </a:t>
            </a:r>
            <a:r>
              <a:rPr lang="ru-RU" sz="3200" b="1" dirty="0" err="1" smtClean="0">
                <a:solidFill>
                  <a:srgbClr val="FFFF00"/>
                </a:solidFill>
              </a:rPr>
              <a:t>Mälik</a:t>
            </a:r>
            <a:r>
              <a:rPr lang="ru-RU" sz="3200" b="1" dirty="0" smtClean="0">
                <a:solidFill>
                  <a:srgbClr val="FFFF00"/>
                </a:solidFill>
              </a:rPr>
              <a:t> </a:t>
            </a:r>
            <a:r>
              <a:rPr lang="ru-RU" sz="3200" b="1" dirty="0" err="1" smtClean="0">
                <a:solidFill>
                  <a:srgbClr val="FFFF00"/>
                </a:solidFill>
              </a:rPr>
              <a:t>şanyň</a:t>
            </a:r>
            <a:r>
              <a:rPr lang="ru-RU" sz="3200" b="1" dirty="0" smtClean="0">
                <a:solidFill>
                  <a:srgbClr val="FFFF00"/>
                </a:solidFill>
              </a:rPr>
              <a:t> </a:t>
            </a:r>
            <a:r>
              <a:rPr lang="ru-RU" sz="3200" b="1" dirty="0" err="1" smtClean="0">
                <a:solidFill>
                  <a:srgbClr val="FFFF00"/>
                </a:solidFill>
              </a:rPr>
              <a:t>döwründe</a:t>
            </a:r>
            <a:r>
              <a:rPr lang="ru-RU" sz="3200" b="1" dirty="0" smtClean="0">
                <a:solidFill>
                  <a:srgbClr val="FFFF00"/>
                </a:solidFill>
              </a:rPr>
              <a:t>.</a:t>
            </a:r>
            <a:endParaRPr lang="ru-RU" sz="3200" dirty="0">
              <a:solidFill>
                <a:srgbClr val="FFFF00"/>
              </a:solidFill>
            </a:endParaRPr>
          </a:p>
        </p:txBody>
      </p:sp>
      <p:pic>
        <p:nvPicPr>
          <p:cNvPr id="22530" name="Picture 2"/>
          <p:cNvPicPr>
            <a:picLocks noGrp="1" noChangeAspect="1" noChangeArrowheads="1"/>
          </p:cNvPicPr>
          <p:nvPr>
            <p:ph sz="half" idx="1"/>
          </p:nvPr>
        </p:nvPicPr>
        <p:blipFill>
          <a:blip r:embed="rId2" cstate="print"/>
          <a:srcRect/>
          <a:stretch>
            <a:fillRect/>
          </a:stretch>
        </p:blipFill>
        <p:spPr bwMode="auto">
          <a:xfrm>
            <a:off x="357158" y="1500174"/>
            <a:ext cx="3357586" cy="4857784"/>
          </a:xfrm>
          <a:prstGeom prst="rect">
            <a:avLst/>
          </a:prstGeom>
          <a:noFill/>
          <a:ln w="9525">
            <a:noFill/>
            <a:miter lim="800000"/>
            <a:headEnd/>
            <a:tailEnd/>
          </a:ln>
          <a:effectLst/>
        </p:spPr>
      </p:pic>
      <p:sp>
        <p:nvSpPr>
          <p:cNvPr id="4" name="Содержимое 3"/>
          <p:cNvSpPr>
            <a:spLocks noGrp="1"/>
          </p:cNvSpPr>
          <p:nvPr>
            <p:ph sz="half" idx="2"/>
          </p:nvPr>
        </p:nvSpPr>
        <p:spPr>
          <a:xfrm>
            <a:off x="3357554" y="1357298"/>
            <a:ext cx="5786446" cy="5500702"/>
          </a:xfrm>
        </p:spPr>
        <p:txBody>
          <a:bodyPr>
            <a:normAutofit fontScale="77500" lnSpcReduction="20000"/>
          </a:bodyPr>
          <a:lstStyle/>
          <a:p>
            <a:pPr algn="just"/>
            <a:r>
              <a:rPr lang="sq-AL" b="1" dirty="0" smtClean="0"/>
              <a:t>Togrul beg ýogalandan soňra, Çagry begiň ogly</a:t>
            </a:r>
            <a:r>
              <a:rPr lang="tk-TM" b="1" dirty="0" smtClean="0"/>
              <a:t> Alp Arslan</a:t>
            </a:r>
            <a:r>
              <a:rPr lang="sq-AL" b="1" dirty="0" smtClean="0"/>
              <a:t> tagta eýe bolupdyr.</a:t>
            </a:r>
            <a:r>
              <a:rPr lang="tk-TM" b="1" dirty="0" smtClean="0"/>
              <a:t> </a:t>
            </a:r>
            <a:r>
              <a:rPr lang="sq-AL" b="1" dirty="0" smtClean="0"/>
              <a:t>Alp Arslan hem Togrul begiň ýörişlerini dowam etdirip, 1064-nji ýylda Kawkaza tarap hereket edýär. Ol köp galalary basyp alýar. Soltan Alp Arslan 1066- njy ýylda Müňgyşlaga hem ýöriş edýär.</a:t>
            </a:r>
            <a:r>
              <a:rPr lang="tk-TM" b="1" dirty="0" smtClean="0"/>
              <a:t> </a:t>
            </a:r>
            <a:r>
              <a:rPr lang="sq-AL" b="1" dirty="0" smtClean="0"/>
              <a:t>1071-nji ýylda Müsüri öz döwletine birikdirmek üçin, Alp Arslan uly goşun bilen ýola düşüpdir. Halaby boýun egdirip, soltan şol ýerden Damaska (Şama) ugraýar. Bir günlük ýoly geçenden soň, Wizantiýanyň hökümdary rumlulardan, ýewropalylardan, ruslardan, peçeneklerden, gürjülerden we şol tarapdaky başga milletlerden toplan 200 müňlük goşuny bilen soltan Alp Arslanyň üstüne ýöriş edýär.</a:t>
            </a:r>
            <a:endParaRPr lang="ru-RU" b="1" dirty="0" smtClean="0"/>
          </a:p>
          <a:p>
            <a:endParaRPr lang="ru-RU" dirty="0"/>
          </a:p>
        </p:txBody>
      </p:sp>
    </p:spTree>
  </p:cSld>
  <p:clrMapOvr>
    <a:masterClrMapping/>
  </p:clrMapOvr>
  <p:transition>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1">
      <a:dk1>
        <a:sysClr val="windowText" lastClr="000000"/>
      </a:dk1>
      <a:lt1>
        <a:sysClr val="window" lastClr="FFFFFF"/>
      </a:lt1>
      <a:dk2>
        <a:srgbClr val="04617B"/>
      </a:dk2>
      <a:lt2>
        <a:srgbClr val="DBF5F9"/>
      </a:lt2>
      <a:accent1>
        <a:srgbClr val="0F6FC6"/>
      </a:accent1>
      <a:accent2>
        <a:srgbClr val="009DD9"/>
      </a:accent2>
      <a:accent3>
        <a:srgbClr val="5DF0F6"/>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180</TotalTime>
  <Words>1101</Words>
  <Application>Microsoft Office PowerPoint</Application>
  <PresentationFormat>Экран (4:3)</PresentationFormat>
  <Paragraphs>34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Tema: Beýik Seljuk türkmen döwleti</vt:lpstr>
      <vt:lpstr>1.Gaznaly türkmen döwleti. Seljuk-gaznaly gatnaşyklary.</vt:lpstr>
      <vt:lpstr>Gaznaly türkmenleriň hökümdarlary:</vt:lpstr>
      <vt:lpstr>Слайд 4</vt:lpstr>
      <vt:lpstr>Слайд 5</vt:lpstr>
      <vt:lpstr>Слайд 6</vt:lpstr>
      <vt:lpstr>Слайд 7</vt:lpstr>
      <vt:lpstr>Слайд 8</vt:lpstr>
      <vt:lpstr>2.Seljuk türkmen döwleti Alp Arslan we Mälik şanyň döwründe.</vt:lpstr>
      <vt:lpstr>Malazgirt söweşi</vt:lpstr>
      <vt:lpstr>Mälik şa II -1104 -1105</vt:lpstr>
      <vt:lpstr>Слайд 12</vt:lpstr>
      <vt:lpstr>3. Beýik Seljuk türkmen döwleti Soltan Sanjaryň döwründe.</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Beýik Seljuk türkmen döwleti </dc:title>
  <dc:creator>Мердан</dc:creator>
  <cp:lastModifiedBy>Мердан</cp:lastModifiedBy>
  <cp:revision>30</cp:revision>
  <dcterms:created xsi:type="dcterms:W3CDTF">2016-02-29T15:25:51Z</dcterms:created>
  <dcterms:modified xsi:type="dcterms:W3CDTF">2016-03-06T18:20:18Z</dcterms:modified>
</cp:coreProperties>
</file>