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E868-D9C2-4622-9E9A-E36D78065E7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E1949-6EC5-4174-B6C6-8F9FCA6D2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Müşderiniň karza ukyplylygyny kesgitlemekde ulanylýan usullar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/>
          <a:lstStyle/>
          <a:p>
            <a:r>
              <a:rPr lang="tt-RU" b="1" dirty="0"/>
              <a:t>Müşderiniň karza ukyplylygy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/>
          <a:lstStyle/>
          <a:p>
            <a:r>
              <a:rPr lang="en-US" dirty="0"/>
              <a:t>TB</a:t>
            </a:r>
            <a:r>
              <a:rPr lang="hr-HR" dirty="0"/>
              <a:t>-</a:t>
            </a:r>
            <a:r>
              <a:rPr lang="en-US" dirty="0"/>
              <a:t>y</a:t>
            </a:r>
            <a:r>
              <a:rPr lang="hr-HR" dirty="0"/>
              <a:t>ň müşderisiniň </a:t>
            </a:r>
            <a:r>
              <a:rPr lang="tt-RU" dirty="0"/>
              <a:t>karza ukyplylygy </a:t>
            </a:r>
            <a:r>
              <a:rPr lang="hr-HR" dirty="0"/>
              <a:t>– </a:t>
            </a:r>
            <a:r>
              <a:rPr lang="tt-RU" dirty="0"/>
              <a:t>karz alyjynyň öz wagtynda we doly </a:t>
            </a:r>
            <a:r>
              <a:rPr lang="hr-HR" dirty="0"/>
              <a:t>möçberde </a:t>
            </a:r>
            <a:r>
              <a:rPr lang="tt-RU" dirty="0"/>
              <a:t>öz bergi borçnamalary</a:t>
            </a:r>
            <a:r>
              <a:rPr lang="hr-HR" dirty="0"/>
              <a:t>ny </a:t>
            </a:r>
            <a:r>
              <a:rPr lang="tt-RU" dirty="0"/>
              <a:t>(esasy bergi</a:t>
            </a:r>
            <a:r>
              <a:rPr lang="hr-HR" dirty="0"/>
              <a:t>n</a:t>
            </a:r>
            <a:r>
              <a:rPr lang="tt-RU" dirty="0"/>
              <a:t>i we göterimleri) töläp bilijilik ukybyd</a:t>
            </a:r>
            <a:r>
              <a:rPr lang="hr-HR" dirty="0"/>
              <a:t>y</a:t>
            </a:r>
            <a:r>
              <a:rPr lang="tt-RU" dirty="0" smtClean="0"/>
              <a:t>r</a:t>
            </a:r>
            <a:r>
              <a:rPr lang="sq-AL" dirty="0"/>
              <a:t>.</a:t>
            </a:r>
            <a:endParaRPr lang="en-US" dirty="0" smtClean="0"/>
          </a:p>
          <a:p>
            <a:r>
              <a:rPr lang="tt-RU" dirty="0" smtClean="0"/>
              <a:t>Ýakyn gelejekd</a:t>
            </a:r>
            <a:r>
              <a:rPr lang="hr-HR" dirty="0"/>
              <a:t>äki</a:t>
            </a:r>
            <a:r>
              <a:rPr lang="tt-RU" dirty="0"/>
              <a:t> bergisini üzüp biljek ukybyny görkezýär</a:t>
            </a:r>
            <a:r>
              <a:rPr lang="tt-RU" dirty="0" smtClean="0"/>
              <a:t>.</a:t>
            </a:r>
            <a:endParaRPr lang="en-US" dirty="0" smtClean="0"/>
          </a:p>
          <a:p>
            <a:r>
              <a:rPr lang="tt-RU" dirty="0" smtClean="0"/>
              <a:t>Balansynyň likwidlik </a:t>
            </a:r>
            <a:r>
              <a:rPr lang="tt-RU" dirty="0"/>
              <a:t>derejesine we maýasynyň ýeterlik bolma</a:t>
            </a:r>
            <a:r>
              <a:rPr lang="hr-HR" dirty="0"/>
              <a:t>g</a:t>
            </a:r>
            <a:r>
              <a:rPr lang="tt-RU" dirty="0"/>
              <a:t>yna üns </a:t>
            </a:r>
            <a:r>
              <a:rPr lang="tt-RU" dirty="0" smtClean="0"/>
              <a:t>berilýär</a:t>
            </a:r>
            <a:r>
              <a:rPr lang="sq-AL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200" b="1" dirty="0"/>
              <a:t>Tejribede müşderiniň karza ukyplylyk derejesini kesgitlemekde </a:t>
            </a:r>
            <a:r>
              <a:rPr lang="hr-HR" sz="3200" b="1" dirty="0"/>
              <a:t>ulanylýan ölçeg görkezijiler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lnSpcReduction="10000"/>
          </a:bodyPr>
          <a:lstStyle/>
          <a:p>
            <a:r>
              <a:rPr lang="tt-RU" dirty="0"/>
              <a:t>müşderiniň häsiýeti,</a:t>
            </a:r>
            <a:endParaRPr lang="ru-RU" dirty="0"/>
          </a:p>
          <a:p>
            <a:r>
              <a:rPr lang="tt-RU" dirty="0" smtClean="0"/>
              <a:t>müşderiniň </a:t>
            </a:r>
            <a:r>
              <a:rPr lang="hr-HR" dirty="0"/>
              <a:t>serişde karz alm</a:t>
            </a:r>
            <a:r>
              <a:rPr lang="tt-RU" dirty="0"/>
              <a:t>ak ukyby,</a:t>
            </a:r>
            <a:endParaRPr lang="ru-RU" dirty="0"/>
          </a:p>
          <a:p>
            <a:r>
              <a:rPr lang="tt-RU" dirty="0" smtClean="0"/>
              <a:t>müşderiniň </a:t>
            </a:r>
            <a:r>
              <a:rPr lang="tt-RU" dirty="0"/>
              <a:t>bergini üzmek</a:t>
            </a:r>
            <a:r>
              <a:rPr lang="hr-HR" dirty="0"/>
              <a:t> üçin gündelik alyp barýan işlerinde serişde </a:t>
            </a:r>
            <a:r>
              <a:rPr lang="tt-RU" dirty="0"/>
              <a:t>gazanmak ukyby</a:t>
            </a:r>
            <a:r>
              <a:rPr lang="hr-HR" dirty="0"/>
              <a:t> (maliýe mümkinçilikleri)</a:t>
            </a:r>
            <a:r>
              <a:rPr lang="tt-RU" dirty="0"/>
              <a:t>,</a:t>
            </a:r>
            <a:endParaRPr lang="ru-RU" dirty="0"/>
          </a:p>
          <a:p>
            <a:r>
              <a:rPr lang="tt-RU" dirty="0" smtClean="0"/>
              <a:t>müşderiniň </a:t>
            </a:r>
            <a:r>
              <a:rPr lang="tt-RU" dirty="0"/>
              <a:t>maýasy,</a:t>
            </a:r>
            <a:endParaRPr lang="ru-RU" dirty="0"/>
          </a:p>
          <a:p>
            <a:r>
              <a:rPr lang="tt-RU" dirty="0" smtClean="0"/>
              <a:t>karzyň </a:t>
            </a:r>
            <a:r>
              <a:rPr lang="tt-RU" dirty="0"/>
              <a:t>üpjünçiligi,</a:t>
            </a:r>
            <a:endParaRPr lang="ru-RU" dirty="0"/>
          </a:p>
          <a:p>
            <a:r>
              <a:rPr lang="hr-HR" dirty="0" smtClean="0"/>
              <a:t>karz </a:t>
            </a:r>
            <a:r>
              <a:rPr lang="hr-HR" dirty="0"/>
              <a:t>geleşigini</a:t>
            </a:r>
            <a:r>
              <a:rPr lang="tt-RU" dirty="0"/>
              <a:t>ň amala aşyrylýan şertleri,</a:t>
            </a:r>
            <a:endParaRPr lang="ru-RU" dirty="0"/>
          </a:p>
          <a:p>
            <a:r>
              <a:rPr lang="tt-RU" dirty="0" smtClean="0"/>
              <a:t>gözegçilik </a:t>
            </a:r>
            <a:r>
              <a:rPr lang="tt-RU" dirty="0"/>
              <a:t>(</a:t>
            </a:r>
            <a:r>
              <a:rPr lang="hr-HR" dirty="0"/>
              <a:t>müşderiniň işiniň kanunçylyk </a:t>
            </a:r>
            <a:r>
              <a:rPr lang="tt-RU" dirty="0" smtClean="0"/>
              <a:t>esaslary</a:t>
            </a:r>
            <a:r>
              <a:rPr lang="sq-AL" dirty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Bankyň müşderiniň karza ukyplylygyna baha bermegiň usullary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/>
          </a:bodyPr>
          <a:lstStyle/>
          <a:p>
            <a:r>
              <a:rPr lang="hr-HR" dirty="0"/>
              <a:t>iş bilen baglanyşykly töwekgelçilige baha bermek;</a:t>
            </a:r>
            <a:endParaRPr lang="ru-RU" dirty="0"/>
          </a:p>
          <a:p>
            <a:r>
              <a:rPr lang="hr-HR" dirty="0" smtClean="0"/>
              <a:t>menejmente </a:t>
            </a:r>
            <a:r>
              <a:rPr lang="hr-HR" dirty="0"/>
              <a:t>baha bermek;</a:t>
            </a:r>
            <a:endParaRPr lang="ru-RU" dirty="0"/>
          </a:p>
          <a:p>
            <a:r>
              <a:rPr lang="hr-HR" dirty="0" smtClean="0"/>
              <a:t>ulgamlaýyn </a:t>
            </a:r>
            <a:r>
              <a:rPr lang="hr-HR" dirty="0"/>
              <a:t>esasda müşderiniň maliýe durnuklylygyna baha bermek;</a:t>
            </a:r>
            <a:endParaRPr lang="ru-RU" dirty="0"/>
          </a:p>
          <a:p>
            <a:r>
              <a:rPr lang="hr-HR" dirty="0" smtClean="0"/>
              <a:t>maliýe </a:t>
            </a:r>
            <a:r>
              <a:rPr lang="hr-HR" dirty="0"/>
              <a:t>koeffisiýentler;</a:t>
            </a:r>
            <a:endParaRPr lang="ru-RU" dirty="0"/>
          </a:p>
          <a:p>
            <a:r>
              <a:rPr lang="hr-HR" dirty="0" smtClean="0"/>
              <a:t>pul </a:t>
            </a:r>
            <a:r>
              <a:rPr lang="hr-HR" dirty="0"/>
              <a:t>akymynyň seljermesi;</a:t>
            </a:r>
            <a:endParaRPr lang="ru-RU" dirty="0"/>
          </a:p>
          <a:p>
            <a:r>
              <a:rPr lang="hr-HR" dirty="0" smtClean="0"/>
              <a:t>müşderi </a:t>
            </a:r>
            <a:r>
              <a:rPr lang="hr-HR" dirty="0"/>
              <a:t>hakynda maglumatlary toplamak;</a:t>
            </a:r>
            <a:endParaRPr lang="ru-RU" dirty="0"/>
          </a:p>
          <a:p>
            <a:r>
              <a:rPr lang="hr-HR" dirty="0" smtClean="0"/>
              <a:t>ýerine </a:t>
            </a:r>
            <a:r>
              <a:rPr lang="hr-HR" dirty="0"/>
              <a:t>çykmak arkaly müşderiniň işine gözegçilik etmek.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b="1" dirty="0"/>
              <a:t>T</a:t>
            </a:r>
            <a:r>
              <a:rPr lang="tt-RU" sz="3200" b="1" dirty="0"/>
              <a:t>B</a:t>
            </a:r>
            <a:r>
              <a:rPr lang="hr-HR" sz="3200" b="1" dirty="0"/>
              <a:t>-y tarapyndan, </a:t>
            </a:r>
            <a:r>
              <a:rPr lang="tt-RU" sz="3200" b="1" dirty="0"/>
              <a:t>müşderiniň </a:t>
            </a:r>
            <a:r>
              <a:rPr lang="tt-RU" sz="3200" b="1" dirty="0" smtClean="0"/>
              <a:t>karza </a:t>
            </a:r>
            <a:r>
              <a:rPr lang="tt-RU" sz="3200" b="1" dirty="0"/>
              <a:t>ukyplylygyn</a:t>
            </a:r>
            <a:r>
              <a:rPr lang="hr-HR" sz="3200" b="1" dirty="0"/>
              <a:t>a baha berme</a:t>
            </a:r>
            <a:r>
              <a:rPr lang="tt-RU" sz="3200" b="1" dirty="0"/>
              <a:t>kde </a:t>
            </a:r>
            <a:r>
              <a:rPr lang="hr-HR" sz="3200" b="1" dirty="0"/>
              <a:t>ulanylýan </a:t>
            </a:r>
            <a:r>
              <a:rPr lang="tt-RU" sz="3200" b="1" dirty="0"/>
              <a:t>usullar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/>
          <a:lstStyle/>
          <a:p>
            <a:r>
              <a:rPr lang="tt-RU" dirty="0"/>
              <a:t>1</a:t>
            </a:r>
            <a:r>
              <a:rPr lang="hr-HR" dirty="0"/>
              <a:t>) </a:t>
            </a:r>
            <a:r>
              <a:rPr lang="tt-RU" dirty="0"/>
              <a:t>maliýe koef</a:t>
            </a:r>
            <a:r>
              <a:rPr lang="hr-HR" dirty="0"/>
              <a:t>fisiýent</a:t>
            </a:r>
            <a:r>
              <a:rPr lang="tt-RU" dirty="0"/>
              <a:t>ler esasynda</a:t>
            </a:r>
            <a:r>
              <a:rPr lang="hr-HR" dirty="0"/>
              <a:t>;</a:t>
            </a:r>
            <a:endParaRPr lang="ru-RU" dirty="0"/>
          </a:p>
          <a:p>
            <a:r>
              <a:rPr lang="tt-RU" dirty="0"/>
              <a:t>2</a:t>
            </a:r>
            <a:r>
              <a:rPr lang="hr-HR" dirty="0"/>
              <a:t>) müşderini</a:t>
            </a:r>
            <a:r>
              <a:rPr lang="tt-RU" dirty="0"/>
              <a:t>ň pul akymyny seljerme</a:t>
            </a:r>
            <a:r>
              <a:rPr lang="hr-HR" dirty="0"/>
              <a:t>k </a:t>
            </a:r>
            <a:r>
              <a:rPr lang="tt-RU" dirty="0"/>
              <a:t>esasynda</a:t>
            </a:r>
            <a:r>
              <a:rPr lang="hr-HR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/>
          </a:bodyPr>
          <a:lstStyle/>
          <a:p>
            <a:r>
              <a:rPr lang="hr-HR" sz="3600" b="1" dirty="0"/>
              <a:t>Tejribede </a:t>
            </a:r>
            <a:r>
              <a:rPr lang="tt-RU" sz="3600" b="1" dirty="0"/>
              <a:t>ulan</a:t>
            </a:r>
            <a:r>
              <a:rPr lang="hr-HR" sz="3600" b="1" dirty="0"/>
              <a:t>yl</a:t>
            </a:r>
            <a:r>
              <a:rPr lang="tt-RU" sz="3600" b="1" dirty="0"/>
              <a:t>ýan </a:t>
            </a:r>
            <a:r>
              <a:rPr lang="hr-HR" sz="3600" b="1" dirty="0"/>
              <a:t>maliýe </a:t>
            </a:r>
            <a:r>
              <a:rPr lang="tt-RU" sz="3600" b="1" dirty="0"/>
              <a:t>koef</a:t>
            </a:r>
            <a:r>
              <a:rPr lang="hr-HR" sz="3600" b="1" dirty="0"/>
              <a:t>fisient</a:t>
            </a:r>
            <a:r>
              <a:rPr lang="tt-RU" sz="3600" b="1" dirty="0"/>
              <a:t>ler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Ukyplylyk </a:t>
            </a:r>
            <a:r>
              <a:rPr lang="hr-HR" dirty="0"/>
              <a:t>(</a:t>
            </a:r>
            <a:r>
              <a:rPr lang="tt-RU" dirty="0"/>
              <a:t>Likwidlik</a:t>
            </a:r>
            <a:r>
              <a:rPr lang="hr-HR" dirty="0"/>
              <a:t>) </a:t>
            </a:r>
            <a:r>
              <a:rPr lang="tt-RU" dirty="0"/>
              <a:t>koef</a:t>
            </a:r>
            <a:r>
              <a:rPr lang="hr-HR" dirty="0"/>
              <a:t>fisientleri;</a:t>
            </a:r>
            <a:endParaRPr lang="ru-RU" dirty="0"/>
          </a:p>
          <a:p>
            <a:r>
              <a:rPr lang="tt-RU" dirty="0" smtClean="0"/>
              <a:t>Netijelilik </a:t>
            </a:r>
            <a:r>
              <a:rPr lang="tt-RU" dirty="0"/>
              <a:t>(dolanşyk) koef</a:t>
            </a:r>
            <a:r>
              <a:rPr lang="hr-HR" dirty="0"/>
              <a:t>fisientleri;</a:t>
            </a:r>
            <a:endParaRPr lang="ru-RU" dirty="0"/>
          </a:p>
          <a:p>
            <a:r>
              <a:rPr lang="tt-RU" dirty="0" smtClean="0"/>
              <a:t>Maliýe </a:t>
            </a:r>
            <a:r>
              <a:rPr lang="tt-RU" dirty="0"/>
              <a:t>leweraž koef</a:t>
            </a:r>
            <a:r>
              <a:rPr lang="hr-HR" dirty="0"/>
              <a:t>fisientleri;</a:t>
            </a:r>
            <a:endParaRPr lang="ru-RU" dirty="0"/>
          </a:p>
          <a:p>
            <a:r>
              <a:rPr lang="tt-RU" dirty="0" smtClean="0"/>
              <a:t>Düşewüntli</a:t>
            </a:r>
            <a:r>
              <a:rPr lang="hr-HR" dirty="0"/>
              <a:t>li</a:t>
            </a:r>
            <a:r>
              <a:rPr lang="tt-RU" dirty="0"/>
              <a:t>k koef</a:t>
            </a:r>
            <a:r>
              <a:rPr lang="hr-HR" dirty="0"/>
              <a:t>fisientleri;</a:t>
            </a:r>
            <a:endParaRPr lang="ru-RU" dirty="0"/>
          </a:p>
          <a:p>
            <a:r>
              <a:rPr lang="tt-RU" dirty="0" smtClean="0"/>
              <a:t>Bergä </a:t>
            </a:r>
            <a:r>
              <a:rPr lang="tt-RU" dirty="0"/>
              <a:t>hyzmat </a:t>
            </a:r>
            <a:r>
              <a:rPr lang="hr-HR" dirty="0"/>
              <a:t>ediş </a:t>
            </a:r>
            <a:r>
              <a:rPr lang="tt-RU" dirty="0"/>
              <a:t>koef</a:t>
            </a:r>
            <a:r>
              <a:rPr lang="hr-HR" dirty="0"/>
              <a:t>fisientleri</a:t>
            </a:r>
            <a:r>
              <a:rPr lang="hr-HR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2800" b="1" dirty="0" smtClean="0"/>
              <a:t>Müşderiniň karza ukyplylygyny anyklamak üçin</a:t>
            </a:r>
            <a:r>
              <a:rPr lang="hr-HR" sz="2800" b="1" dirty="0" smtClean="0"/>
              <a:t> bank tarapyndan </a:t>
            </a:r>
            <a:r>
              <a:rPr lang="tt-RU" sz="2800" b="1" dirty="0" smtClean="0"/>
              <a:t>öňünden dolanşyk serişdeleriň kadalaşdyryjylary kesgitlen</a:t>
            </a:r>
            <a:r>
              <a:rPr lang="hr-HR" sz="2800" b="1" dirty="0" smtClean="0"/>
              <a:t>il</a:t>
            </a:r>
            <a:r>
              <a:rPr lang="tt-RU" sz="2800" b="1" dirty="0" smtClean="0"/>
              <a:t>ýär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00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816772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Koeffisiýentler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Times New Roman"/>
                          <a:ea typeface="Times New Roman"/>
                        </a:rPr>
                        <a:t>Müşderini</a:t>
                      </a:r>
                      <a:r>
                        <a:rPr lang="tt-RU" sz="1400">
                          <a:latin typeface="Times New Roman"/>
                          <a:ea typeface="Times New Roman"/>
                        </a:rPr>
                        <a:t>ň hili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6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1 topar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2 topar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3 topar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167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Gündelik likwidlik koeffisiýenti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1,5 we ýokary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1 – 1,5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1-den pes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167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Deslapky likwidlik koeffisiýenti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0,25  we ýokary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0,15 – 0,25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0,15 we pes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167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Maliýe leweraž koeffisiýenti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0,3 we pes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hr-HR" sz="140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tt-RU" sz="1400">
                          <a:latin typeface="Times New Roman"/>
                          <a:ea typeface="Times New Roman"/>
                        </a:rPr>
                        <a:t>3 – 0,5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0,5 we ýokary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167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Düşewüntlik koeffisiýenti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0,2 we ýokary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>
                          <a:latin typeface="Times New Roman"/>
                          <a:ea typeface="Times New Roman"/>
                        </a:rPr>
                        <a:t>0,1 – 0,2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t-RU" sz="1400" dirty="0">
                          <a:latin typeface="Times New Roman"/>
                          <a:ea typeface="Times New Roman"/>
                        </a:rPr>
                        <a:t>0,1 we pes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316</Words>
  <Application>Microsoft Office PowerPoint</Application>
  <PresentationFormat>Экран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Müşderiniň karza ukyplylygyny kesgitlemekde ulanylýan usullar</vt:lpstr>
      <vt:lpstr>Müşderiniň karza ukyplylygy </vt:lpstr>
      <vt:lpstr>Tejribede müşderiniň karza ukyplylyk derejesini kesgitlemekde ulanylýan ölçeg görkezijiler</vt:lpstr>
      <vt:lpstr>Bankyň müşderiniň karza ukyplylygyna baha bermegiň usullary</vt:lpstr>
      <vt:lpstr>TB-y tarapyndan, müşderiniň karza ukyplylygyna baha bermekde ulanylýan usullar</vt:lpstr>
      <vt:lpstr>Tejribede ulanylýan maliýe koeffisientler </vt:lpstr>
      <vt:lpstr>Müşderiniň karza ukyplylygyny anyklamak üçin bank tarapyndan öňünden dolanşyk serişdeleriň kadalaşdyryjylary kesgitlenilýär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Müşderiniň karza ukyplylygyny kesgitlemekde ulanylýan usullar</dc:title>
  <dc:creator>Admin</dc:creator>
  <cp:lastModifiedBy>Admin</cp:lastModifiedBy>
  <cp:revision>3</cp:revision>
  <dcterms:created xsi:type="dcterms:W3CDTF">2014-05-30T03:31:29Z</dcterms:created>
  <dcterms:modified xsi:type="dcterms:W3CDTF">2014-05-30T03:45:26Z</dcterms:modified>
</cp:coreProperties>
</file>