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8" r:id="rId2"/>
    <p:sldId id="267" r:id="rId3"/>
    <p:sldId id="268" r:id="rId4"/>
    <p:sldId id="269" r:id="rId5"/>
    <p:sldId id="279" r:id="rId6"/>
    <p:sldId id="280" r:id="rId7"/>
    <p:sldId id="281" r:id="rId8"/>
    <p:sldId id="282" r:id="rId9"/>
    <p:sldId id="292" r:id="rId10"/>
    <p:sldId id="289" r:id="rId11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FF66"/>
    <a:srgbClr val="99FF33"/>
    <a:srgbClr val="FF9933"/>
    <a:srgbClr val="BEA6F2"/>
    <a:srgbClr val="3BB432"/>
    <a:srgbClr val="3FC135"/>
    <a:srgbClr val="66FF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028" autoAdjust="0"/>
    <p:restoredTop sz="94434" autoAdjust="0"/>
  </p:normalViewPr>
  <p:slideViewPr>
    <p:cSldViewPr snapToGrid="0">
      <p:cViewPr varScale="1">
        <p:scale>
          <a:sx n="74" d="100"/>
          <a:sy n="74" d="100"/>
        </p:scale>
        <p:origin x="414" y="54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-97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FCA53C3-BE69-4407-A46F-BE78F7156F79}" type="datetimeFigureOut">
              <a:rPr lang="ru-RU" smtClean="0"/>
              <a:t>15.09.2021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B58DEC2-4B4A-4A6E-BC0B-0B4314FF223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446397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B58DEC2-4B4A-4A6E-BC0B-0B4314FF2232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7104341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B58DEC2-4B4A-4A6E-BC0B-0B4314FF2232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807367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83495-5D7D-429B-A9A4-3BD7122F02BD}" type="datetimeFigureOut">
              <a:rPr lang="ru-RU" smtClean="0"/>
              <a:t>15.09.2021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03C4E-F2EB-4DAD-A4EE-20BC1807FAA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0768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83495-5D7D-429B-A9A4-3BD7122F02BD}" type="datetimeFigureOut">
              <a:rPr lang="ru-RU" smtClean="0"/>
              <a:t>15.09.2021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03C4E-F2EB-4DAD-A4EE-20BC1807FAA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130085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2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2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83495-5D7D-429B-A9A4-3BD7122F02BD}" type="datetimeFigureOut">
              <a:rPr lang="ru-RU" smtClean="0"/>
              <a:t>15.09.2021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03C4E-F2EB-4DAD-A4EE-20BC1807FAA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154039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83495-5D7D-429B-A9A4-3BD7122F02BD}" type="datetimeFigureOut">
              <a:rPr lang="ru-RU" smtClean="0"/>
              <a:t>15.09.2021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03C4E-F2EB-4DAD-A4EE-20BC1807FAA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171467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1" y="1709742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1" y="4589467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189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83495-5D7D-429B-A9A4-3BD7122F02BD}" type="datetimeFigureOut">
              <a:rPr lang="ru-RU" smtClean="0"/>
              <a:t>15.09.2021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03C4E-F2EB-4DAD-A4EE-20BC1807FAA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94449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83495-5D7D-429B-A9A4-3BD7122F02BD}" type="datetimeFigureOut">
              <a:rPr lang="ru-RU" smtClean="0"/>
              <a:t>15.09.2021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03C4E-F2EB-4DAD-A4EE-20BC1807FAA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33608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9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2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2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83495-5D7D-429B-A9A4-3BD7122F02BD}" type="datetimeFigureOut">
              <a:rPr lang="ru-RU" smtClean="0"/>
              <a:t>15.09.2021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03C4E-F2EB-4DAD-A4EE-20BC1807FAA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037635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83495-5D7D-429B-A9A4-3BD7122F02BD}" type="datetimeFigureOut">
              <a:rPr lang="ru-RU" smtClean="0"/>
              <a:t>15.09.2021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03C4E-F2EB-4DAD-A4EE-20BC1807FAA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29673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83495-5D7D-429B-A9A4-3BD7122F02BD}" type="datetimeFigureOut">
              <a:rPr lang="ru-RU" smtClean="0"/>
              <a:t>15.09.2021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03C4E-F2EB-4DAD-A4EE-20BC1807FAA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881269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9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83495-5D7D-429B-A9A4-3BD7122F02BD}" type="datetimeFigureOut">
              <a:rPr lang="ru-RU" smtClean="0"/>
              <a:t>15.09.2021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03C4E-F2EB-4DAD-A4EE-20BC1807FAA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028899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9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83495-5D7D-429B-A9A4-3BD7122F02BD}" type="datetimeFigureOut">
              <a:rPr lang="ru-RU" smtClean="0"/>
              <a:t>15.09.2021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03C4E-F2EB-4DAD-A4EE-20BC1807FAA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967150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9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4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F83495-5D7D-429B-A9A4-3BD7122F02BD}" type="datetimeFigureOut">
              <a:rPr lang="ru-RU" smtClean="0"/>
              <a:t>15.09.2021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4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4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603C4E-F2EB-4DAD-A4EE-20BC1807FAA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315342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377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94" indent="-228594" algn="l" defTabSz="914377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8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1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microsoft.com/office/2007/relationships/hdphoto" Target="../media/hdphoto1.wdp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microsoft.com/office/2007/relationships/hdphoto" Target="../media/hdphoto3.wdp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1523031" y="6209656"/>
            <a:ext cx="481619" cy="481619"/>
          </a:xfrm>
          <a:prstGeom prst="rect">
            <a:avLst/>
          </a:prstGeom>
          <a:solidFill>
            <a:srgbClr val="FFFF00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tk-TM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ru-RU" sz="36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Скругленный прямоугольник 20"/>
          <p:cNvSpPr/>
          <p:nvPr/>
        </p:nvSpPr>
        <p:spPr>
          <a:xfrm>
            <a:off x="416859" y="194248"/>
            <a:ext cx="11389659" cy="1271696"/>
          </a:xfrm>
          <a:prstGeom prst="roundRect">
            <a:avLst>
              <a:gd name="adj" fmla="val 0"/>
            </a:avLst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tk-TM" sz="4000" b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9-njy </a:t>
            </a:r>
            <a:r>
              <a:rPr lang="tk-TM" sz="4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umumy okuw.</a:t>
            </a:r>
          </a:p>
          <a:p>
            <a:pPr>
              <a:spcAft>
                <a:spcPts val="0"/>
              </a:spcAft>
            </a:pPr>
            <a:r>
              <a:rPr lang="tk-TM" sz="4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Tema: </a:t>
            </a:r>
            <a:r>
              <a:rPr lang="ru-RU" sz="3600" b="1" dirty="0" err="1" smtClean="0">
                <a:ln w="3175" cmpd="sng">
                  <a:noFill/>
                </a:ln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Umumy</a:t>
            </a:r>
            <a:r>
              <a:rPr lang="ru-RU" sz="3600" b="1" dirty="0" smtClean="0">
                <a:ln w="3175" cmpd="sng">
                  <a:noFill/>
                </a:ln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b="1" dirty="0" err="1" smtClean="0">
                <a:ln w="3175" cmpd="sng">
                  <a:noFill/>
                </a:ln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haldaky</a:t>
            </a:r>
            <a:r>
              <a:rPr lang="ru-RU" sz="3600" b="1" dirty="0" smtClean="0">
                <a:ln w="3175" cmpd="sng">
                  <a:noFill/>
                </a:ln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b="1" dirty="0" err="1" smtClean="0">
                <a:ln w="3175" cmpd="sng">
                  <a:noFill/>
                </a:ln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tekizlikleriň</a:t>
            </a:r>
            <a:r>
              <a:rPr lang="ru-RU" sz="3600" b="1" dirty="0" smtClean="0">
                <a:ln w="3175" cmpd="sng">
                  <a:noFill/>
                </a:ln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b="1" dirty="0" err="1" smtClean="0">
                <a:ln w="3175" cmpd="sng">
                  <a:noFill/>
                </a:ln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özara</a:t>
            </a:r>
            <a:r>
              <a:rPr lang="ru-RU" sz="3600" b="1" dirty="0">
                <a:ln w="3175" cmpd="sng">
                  <a:noFill/>
                </a:ln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b="1" dirty="0" err="1" smtClean="0">
                <a:ln w="3175" cmpd="sng">
                  <a:noFill/>
                </a:ln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kesişmegi</a:t>
            </a:r>
            <a:endParaRPr lang="ru-RU" sz="32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pSp>
        <p:nvGrpSpPr>
          <p:cNvPr id="5" name="Группа 4"/>
          <p:cNvGrpSpPr/>
          <p:nvPr/>
        </p:nvGrpSpPr>
        <p:grpSpPr>
          <a:xfrm>
            <a:off x="416859" y="1564605"/>
            <a:ext cx="11389659" cy="3902306"/>
            <a:chOff x="798533" y="2224940"/>
            <a:chExt cx="10582856" cy="3902306"/>
          </a:xfrm>
        </p:grpSpPr>
        <p:grpSp>
          <p:nvGrpSpPr>
            <p:cNvPr id="44" name="Группа 43"/>
            <p:cNvGrpSpPr/>
            <p:nvPr/>
          </p:nvGrpSpPr>
          <p:grpSpPr>
            <a:xfrm>
              <a:off x="798533" y="2224940"/>
              <a:ext cx="10582856" cy="2879572"/>
              <a:chOff x="261552" y="896130"/>
              <a:chExt cx="8573382" cy="2879571"/>
            </a:xfrm>
            <a:solidFill>
              <a:schemeClr val="accent1">
                <a:lumMod val="20000"/>
                <a:lumOff val="80000"/>
              </a:schemeClr>
            </a:solidFill>
            <a:effectLst/>
          </p:grpSpPr>
          <p:grpSp>
            <p:nvGrpSpPr>
              <p:cNvPr id="41" name="Группа 40"/>
              <p:cNvGrpSpPr/>
              <p:nvPr/>
            </p:nvGrpSpPr>
            <p:grpSpPr>
              <a:xfrm>
                <a:off x="261552" y="1585084"/>
                <a:ext cx="8573365" cy="2190617"/>
                <a:chOff x="261549" y="1569283"/>
                <a:chExt cx="8433909" cy="2063969"/>
              </a:xfrm>
              <a:grpFill/>
            </p:grpSpPr>
            <p:sp>
              <p:nvSpPr>
                <p:cNvPr id="30" name="Пятиугольник 29"/>
                <p:cNvSpPr/>
                <p:nvPr/>
              </p:nvSpPr>
              <p:spPr>
                <a:xfrm flipH="1">
                  <a:off x="261549" y="2425581"/>
                  <a:ext cx="8433909" cy="1207671"/>
                </a:xfrm>
                <a:prstGeom prst="homePlate">
                  <a:avLst>
                    <a:gd name="adj" fmla="val 0"/>
                  </a:avLst>
                </a:prstGeom>
                <a:grpFill/>
                <a:ln>
                  <a:noFill/>
                </a:ln>
                <a:effectLst>
                  <a:outerShdw blurRad="107950" dist="12700" dir="5400000" algn="ctr">
                    <a:srgbClr val="000000"/>
                  </a:outerShdw>
                </a:effectLst>
              </p:spPr>
              <p:style>
                <a:lnRef idx="1">
                  <a:schemeClr val="accent4"/>
                </a:lnRef>
                <a:fillRef idx="2">
                  <a:schemeClr val="accent4"/>
                </a:fillRef>
                <a:effectRef idx="1">
                  <a:schemeClr val="accent4"/>
                </a:effectRef>
                <a:fontRef idx="minor">
                  <a:schemeClr val="dk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eaLnBrk="0" fontAlgn="base" hangingPunct="0">
                    <a:spcAft>
                      <a:spcPts val="0"/>
                    </a:spcAft>
                  </a:pPr>
                  <a:r>
                    <a:rPr lang="en-US" sz="4000" dirty="0" smtClean="0">
                      <a:solidFill>
                        <a:srgbClr val="000000"/>
                      </a:solidFill>
                      <a:latin typeface="Times New Roman" panose="02020603050405020304" pitchFamily="18" charset="0"/>
                      <a:ea typeface="Times New Roman" panose="02020603050405020304" pitchFamily="18" charset="0"/>
                    </a:rPr>
                    <a:t>2.</a:t>
                  </a:r>
                  <a:r>
                    <a:rPr lang="ru-RU" sz="4000" dirty="0">
                      <a:latin typeface="Times New Roman" panose="02020603050405020304" pitchFamily="18" charset="0"/>
                      <a:ea typeface="Calibri" panose="020F0502020204030204" pitchFamily="34" charset="0"/>
                      <a:cs typeface="Times New Roman" panose="02020603050405020304" pitchFamily="18" charset="0"/>
                    </a:rPr>
                    <a:t> </a:t>
                  </a:r>
                  <a:r>
                    <a:rPr lang="ru-RU" sz="4000" dirty="0" err="1">
                      <a:ln w="3175" cmpd="sng">
                        <a:noFill/>
                      </a:ln>
                      <a:solidFill>
                        <a:prstClr val="black"/>
                      </a:solidFill>
                      <a:latin typeface="Times New Roman" panose="02020603050405020304" pitchFamily="18" charset="0"/>
                      <a:ea typeface="+mj-ea"/>
                      <a:cs typeface="Times New Roman" panose="02020603050405020304" pitchFamily="18" charset="0"/>
                    </a:rPr>
                    <a:t>Kesişýän</a:t>
                  </a:r>
                  <a:r>
                    <a:rPr lang="ru-RU" sz="4000" dirty="0">
                      <a:ln w="3175" cmpd="sng">
                        <a:noFill/>
                      </a:ln>
                      <a:solidFill>
                        <a:prstClr val="black"/>
                      </a:solidFill>
                      <a:latin typeface="Times New Roman" panose="02020603050405020304" pitchFamily="18" charset="0"/>
                      <a:ea typeface="+mj-ea"/>
                      <a:cs typeface="Times New Roman" panose="02020603050405020304" pitchFamily="18" charset="0"/>
                    </a:rPr>
                    <a:t> </a:t>
                  </a:r>
                  <a:r>
                    <a:rPr lang="ru-RU" sz="4000" dirty="0" err="1">
                      <a:ln w="3175" cmpd="sng">
                        <a:noFill/>
                      </a:ln>
                      <a:solidFill>
                        <a:prstClr val="black"/>
                      </a:solidFill>
                      <a:latin typeface="Times New Roman" panose="02020603050405020304" pitchFamily="18" charset="0"/>
                      <a:ea typeface="+mj-ea"/>
                      <a:cs typeface="Times New Roman" panose="02020603050405020304" pitchFamily="18" charset="0"/>
                    </a:rPr>
                    <a:t>tekizlikleriň</a:t>
                  </a:r>
                  <a:r>
                    <a:rPr lang="ru-RU" sz="4000" dirty="0">
                      <a:ln w="3175" cmpd="sng">
                        <a:noFill/>
                      </a:ln>
                      <a:solidFill>
                        <a:prstClr val="black"/>
                      </a:solidFill>
                      <a:latin typeface="Times New Roman" panose="02020603050405020304" pitchFamily="18" charset="0"/>
                      <a:ea typeface="+mj-ea"/>
                      <a:cs typeface="Times New Roman" panose="02020603050405020304" pitchFamily="18" charset="0"/>
                    </a:rPr>
                    <a:t> </a:t>
                  </a:r>
                  <a:r>
                    <a:rPr lang="ru-RU" sz="4000" dirty="0" err="1">
                      <a:ln w="3175" cmpd="sng">
                        <a:noFill/>
                      </a:ln>
                      <a:solidFill>
                        <a:prstClr val="black"/>
                      </a:solidFill>
                      <a:latin typeface="Times New Roman" panose="02020603050405020304" pitchFamily="18" charset="0"/>
                      <a:ea typeface="+mj-ea"/>
                      <a:cs typeface="Times New Roman" panose="02020603050405020304" pitchFamily="18" charset="0"/>
                    </a:rPr>
                    <a:t>görünmeýän</a:t>
                  </a:r>
                  <a:r>
                    <a:rPr lang="ru-RU" sz="4000" dirty="0">
                      <a:ln w="3175" cmpd="sng">
                        <a:noFill/>
                      </a:ln>
                      <a:solidFill>
                        <a:prstClr val="black"/>
                      </a:solidFill>
                      <a:latin typeface="Times New Roman" panose="02020603050405020304" pitchFamily="18" charset="0"/>
                      <a:ea typeface="+mj-ea"/>
                      <a:cs typeface="Times New Roman" panose="02020603050405020304" pitchFamily="18" charset="0"/>
                    </a:rPr>
                    <a:t> </a:t>
                  </a:r>
                  <a:r>
                    <a:rPr lang="ru-RU" sz="4000" dirty="0" err="1">
                      <a:ln w="3175" cmpd="sng">
                        <a:noFill/>
                      </a:ln>
                      <a:solidFill>
                        <a:prstClr val="black"/>
                      </a:solidFill>
                      <a:latin typeface="Times New Roman" panose="02020603050405020304" pitchFamily="18" charset="0"/>
                      <a:ea typeface="+mj-ea"/>
                      <a:cs typeface="Times New Roman" panose="02020603050405020304" pitchFamily="18" charset="0"/>
                    </a:rPr>
                    <a:t>böleklerini</a:t>
                  </a:r>
                  <a:r>
                    <a:rPr lang="ru-RU" sz="4000" dirty="0">
                      <a:ln w="3175" cmpd="sng">
                        <a:noFill/>
                      </a:ln>
                      <a:solidFill>
                        <a:prstClr val="black"/>
                      </a:solidFill>
                      <a:latin typeface="Times New Roman" panose="02020603050405020304" pitchFamily="18" charset="0"/>
                      <a:ea typeface="+mj-ea"/>
                      <a:cs typeface="Times New Roman" panose="02020603050405020304" pitchFamily="18" charset="0"/>
                    </a:rPr>
                    <a:t> </a:t>
                  </a:r>
                  <a:r>
                    <a:rPr lang="ru-RU" sz="4000" dirty="0" err="1">
                      <a:ln w="3175" cmpd="sng">
                        <a:noFill/>
                      </a:ln>
                      <a:solidFill>
                        <a:prstClr val="black"/>
                      </a:solidFill>
                      <a:latin typeface="Times New Roman" panose="02020603050405020304" pitchFamily="18" charset="0"/>
                      <a:ea typeface="+mj-ea"/>
                      <a:cs typeface="Times New Roman" panose="02020603050405020304" pitchFamily="18" charset="0"/>
                    </a:rPr>
                    <a:t>anyklamak</a:t>
                  </a:r>
                  <a:r>
                    <a:rPr lang="ru-RU" sz="4000" dirty="0">
                      <a:ln w="3175" cmpd="sng">
                        <a:noFill/>
                      </a:ln>
                      <a:solidFill>
                        <a:prstClr val="black"/>
                      </a:solidFill>
                      <a:latin typeface="Times New Roman" panose="02020603050405020304" pitchFamily="18" charset="0"/>
                      <a:ea typeface="+mj-ea"/>
                      <a:cs typeface="Times New Roman" panose="02020603050405020304" pitchFamily="18" charset="0"/>
                    </a:rPr>
                    <a:t>.</a:t>
                  </a:r>
                  <a:endParaRPr lang="ru-RU" sz="40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31" name="Пятиугольник 30"/>
                <p:cNvSpPr/>
                <p:nvPr/>
              </p:nvSpPr>
              <p:spPr>
                <a:xfrm flipH="1">
                  <a:off x="261550" y="1569283"/>
                  <a:ext cx="8433907" cy="816405"/>
                </a:xfrm>
                <a:prstGeom prst="homePlate">
                  <a:avLst>
                    <a:gd name="adj" fmla="val 0"/>
                  </a:avLst>
                </a:prstGeom>
                <a:grpFill/>
                <a:ln>
                  <a:noFill/>
                </a:ln>
                <a:effectLst>
                  <a:outerShdw blurRad="107950" dist="12700" dir="5400000" algn="ctr">
                    <a:srgbClr val="000000"/>
                  </a:outerShdw>
                </a:effectLst>
              </p:spPr>
              <p:style>
                <a:lnRef idx="1">
                  <a:schemeClr val="accent4"/>
                </a:lnRef>
                <a:fillRef idx="2">
                  <a:schemeClr val="accent4"/>
                </a:fillRef>
                <a:effectRef idx="1">
                  <a:schemeClr val="accent4"/>
                </a:effectRef>
                <a:fontRef idx="minor">
                  <a:schemeClr val="dk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eaLnBrk="0" fontAlgn="base" hangingPunct="0"/>
                  <a:r>
                    <a:rPr lang="en-US" sz="4000" dirty="0" smtClean="0">
                      <a:solidFill>
                        <a:srgbClr val="000000"/>
                      </a:solidFill>
                      <a:latin typeface="Times New Roman" panose="02020603050405020304" pitchFamily="18" charset="0"/>
                      <a:ea typeface="Times New Roman" panose="02020603050405020304" pitchFamily="18" charset="0"/>
                    </a:rPr>
                    <a:t>1.</a:t>
                  </a:r>
                  <a:r>
                    <a:rPr lang="tk-TM" sz="4000" dirty="0" smtClean="0">
                      <a:solidFill>
                        <a:srgbClr val="000000"/>
                      </a:solidFill>
                      <a:latin typeface="Times New Roman" panose="02020603050405020304" pitchFamily="18" charset="0"/>
                      <a:ea typeface="Times New Roman" panose="02020603050405020304" pitchFamily="18" charset="0"/>
                    </a:rPr>
                    <a:t> </a:t>
                  </a:r>
                  <a:r>
                    <a:rPr lang="ru-RU" sz="4000" dirty="0" err="1" smtClean="0">
                      <a:ln w="3175" cmpd="sng">
                        <a:noFill/>
                      </a:ln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+mj-ea"/>
                      <a:cs typeface="Times New Roman" panose="02020603050405020304" pitchFamily="18" charset="0"/>
                    </a:rPr>
                    <a:t>Proýeksiýalary</a:t>
                  </a:r>
                  <a:r>
                    <a:rPr lang="ru-RU" sz="4000" dirty="0" smtClean="0">
                      <a:ln w="3175" cmpd="sng">
                        <a:noFill/>
                      </a:ln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+mj-ea"/>
                      <a:cs typeface="Times New Roman" panose="02020603050405020304" pitchFamily="18" charset="0"/>
                    </a:rPr>
                    <a:t> </a:t>
                  </a:r>
                  <a:r>
                    <a:rPr lang="ru-RU" sz="4000" dirty="0" err="1">
                      <a:ln w="3175" cmpd="sng">
                        <a:noFill/>
                      </a:ln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+mj-ea"/>
                      <a:cs typeface="Times New Roman" panose="02020603050405020304" pitchFamily="18" charset="0"/>
                    </a:rPr>
                    <a:t>bilen</a:t>
                  </a:r>
                  <a:r>
                    <a:rPr lang="ru-RU" sz="4000" dirty="0">
                      <a:ln w="3175" cmpd="sng">
                        <a:noFill/>
                      </a:ln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+mj-ea"/>
                      <a:cs typeface="Times New Roman" panose="02020603050405020304" pitchFamily="18" charset="0"/>
                    </a:rPr>
                    <a:t> </a:t>
                  </a:r>
                  <a:r>
                    <a:rPr lang="ru-RU" sz="4000" dirty="0" err="1">
                      <a:ln w="3175" cmpd="sng">
                        <a:noFill/>
                      </a:ln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+mj-ea"/>
                      <a:cs typeface="Times New Roman" panose="02020603050405020304" pitchFamily="18" charset="0"/>
                    </a:rPr>
                    <a:t>berlen</a:t>
                  </a:r>
                  <a:r>
                    <a:rPr lang="ru-RU" sz="4000" dirty="0">
                      <a:ln w="3175" cmpd="sng">
                        <a:noFill/>
                      </a:ln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+mj-ea"/>
                      <a:cs typeface="Times New Roman" panose="02020603050405020304" pitchFamily="18" charset="0"/>
                    </a:rPr>
                    <a:t> </a:t>
                  </a:r>
                  <a:r>
                    <a:rPr lang="ru-RU" sz="4000" dirty="0" err="1">
                      <a:ln w="3175" cmpd="sng">
                        <a:noFill/>
                      </a:ln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+mj-ea"/>
                      <a:cs typeface="Times New Roman" panose="02020603050405020304" pitchFamily="18" charset="0"/>
                    </a:rPr>
                    <a:t>tekizlikleriň</a:t>
                  </a:r>
                  <a:r>
                    <a:rPr lang="ru-RU" sz="4000" dirty="0">
                      <a:ln w="3175" cmpd="sng">
                        <a:noFill/>
                      </a:ln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+mj-ea"/>
                      <a:cs typeface="Times New Roman" panose="02020603050405020304" pitchFamily="18" charset="0"/>
                    </a:rPr>
                    <a:t> </a:t>
                  </a:r>
                  <a:r>
                    <a:rPr lang="ru-RU" sz="4000" dirty="0" err="1">
                      <a:ln w="3175" cmpd="sng">
                        <a:noFill/>
                      </a:ln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+mj-ea"/>
                      <a:cs typeface="Times New Roman" panose="02020603050405020304" pitchFamily="18" charset="0"/>
                    </a:rPr>
                    <a:t>kesişmegi</a:t>
                  </a:r>
                  <a:r>
                    <a:rPr lang="cs-CZ" sz="4000" dirty="0" smtClean="0">
                      <a:ln w="3175" cmpd="sng">
                        <a:noFill/>
                      </a:ln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+mj-ea"/>
                      <a:cs typeface="Times New Roman" panose="02020603050405020304" pitchFamily="18" charset="0"/>
                    </a:rPr>
                    <a:t>.</a:t>
                  </a:r>
                  <a:endParaRPr lang="ru-RU" sz="4000" dirty="0" smtClean="0">
                    <a:ln w="3175" cmpd="sng">
                      <a:noFill/>
                    </a:ln>
                    <a:solidFill>
                      <a:schemeClr val="tx1"/>
                    </a:solidFill>
                    <a:latin typeface="Times New Roman" panose="02020603050405020304" pitchFamily="18" charset="0"/>
                    <a:ea typeface="+mj-ea"/>
                    <a:cs typeface="Times New Roman" panose="02020603050405020304" pitchFamily="18" charset="0"/>
                  </a:endParaRPr>
                </a:p>
              </p:txBody>
            </p:sp>
          </p:grpSp>
          <p:sp>
            <p:nvSpPr>
              <p:cNvPr id="42" name="Пятиугольник 41"/>
              <p:cNvSpPr/>
              <p:nvPr/>
            </p:nvSpPr>
            <p:spPr>
              <a:xfrm flipH="1">
                <a:off x="261569" y="896130"/>
                <a:ext cx="8573365" cy="670596"/>
              </a:xfrm>
              <a:prstGeom prst="homePlate">
                <a:avLst>
                  <a:gd name="adj" fmla="val 0"/>
                </a:avLst>
              </a:prstGeom>
              <a:grpFill/>
              <a:ln>
                <a:noFill/>
              </a:ln>
              <a:effectLst>
                <a:outerShdw blurRad="107950" dist="12700" dir="5400000" algn="ctr">
                  <a:srgbClr val="000000"/>
                </a:outerShdw>
              </a:effectLst>
            </p:spPr>
            <p:style>
              <a:lnRef idx="1">
                <a:schemeClr val="accent4"/>
              </a:lnRef>
              <a:fillRef idx="2">
                <a:schemeClr val="accent4"/>
              </a:fillRef>
              <a:effectRef idx="1">
                <a:schemeClr val="accent4"/>
              </a:effectRef>
              <a:fontRef idx="minor">
                <a:schemeClr val="dk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eaLnBrk="0" fontAlgn="base" hangingPunct="0"/>
                <a:r>
                  <a:rPr lang="tk-TM" sz="40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Meýilnama:</a:t>
                </a:r>
                <a:endParaRPr lang="ru-RU" sz="4000" b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sp>
          <p:nvSpPr>
            <p:cNvPr id="10" name="Пятиугольник 9"/>
            <p:cNvSpPr/>
            <p:nvPr/>
          </p:nvSpPr>
          <p:spPr>
            <a:xfrm flipH="1">
              <a:off x="798533" y="5145829"/>
              <a:ext cx="10582840" cy="981417"/>
            </a:xfrm>
            <a:prstGeom prst="homePlate">
              <a:avLst>
                <a:gd name="adj" fmla="val 0"/>
              </a:avLst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spcAft>
                  <a:spcPts val="0"/>
                </a:spcAft>
              </a:pPr>
              <a:r>
                <a:rPr lang="tk-TM" sz="4000" dirty="0">
                  <a:solidFill>
                    <a:srgbClr val="000000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</a:rPr>
                <a:t>3</a:t>
              </a:r>
              <a:r>
                <a:rPr lang="en-US" sz="4000" dirty="0" smtClean="0">
                  <a:solidFill>
                    <a:srgbClr val="000000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</a:rPr>
                <a:t>.</a:t>
              </a:r>
              <a:r>
                <a:rPr lang="ru-RU" sz="4000" dirty="0"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4000" dirty="0" err="1">
                  <a:ln w="3175" cmpd="sng">
                    <a:noFill/>
                  </a:ln>
                  <a:solidFill>
                    <a:schemeClr val="tx1"/>
                  </a:solidFill>
                  <a:latin typeface="Times New Roman" panose="02020603050405020304" pitchFamily="18" charset="0"/>
                  <a:ea typeface="+mj-ea"/>
                  <a:cs typeface="Times New Roman" panose="02020603050405020304" pitchFamily="18" charset="0"/>
                </a:rPr>
                <a:t>Yzlary</a:t>
              </a:r>
              <a:r>
                <a:rPr lang="ru-RU" sz="4000" dirty="0">
                  <a:ln w="3175" cmpd="sng">
                    <a:noFill/>
                  </a:ln>
                  <a:solidFill>
                    <a:schemeClr val="tx1"/>
                  </a:solidFill>
                  <a:latin typeface="Times New Roman" panose="02020603050405020304" pitchFamily="18" charset="0"/>
                  <a:ea typeface="+mj-ea"/>
                  <a:cs typeface="Times New Roman" panose="02020603050405020304" pitchFamily="18" charset="0"/>
                </a:rPr>
                <a:t> </a:t>
              </a:r>
              <a:r>
                <a:rPr lang="ru-RU" sz="4000" dirty="0" err="1">
                  <a:ln w="3175" cmpd="sng">
                    <a:noFill/>
                  </a:ln>
                  <a:solidFill>
                    <a:schemeClr val="tx1"/>
                  </a:solidFill>
                  <a:latin typeface="Times New Roman" panose="02020603050405020304" pitchFamily="18" charset="0"/>
                  <a:ea typeface="+mj-ea"/>
                  <a:cs typeface="Times New Roman" panose="02020603050405020304" pitchFamily="18" charset="0"/>
                </a:rPr>
                <a:t>bilen</a:t>
              </a:r>
              <a:r>
                <a:rPr lang="ru-RU" sz="4000" dirty="0">
                  <a:ln w="3175" cmpd="sng">
                    <a:noFill/>
                  </a:ln>
                  <a:solidFill>
                    <a:schemeClr val="tx1"/>
                  </a:solidFill>
                  <a:latin typeface="Times New Roman" panose="02020603050405020304" pitchFamily="18" charset="0"/>
                  <a:ea typeface="+mj-ea"/>
                  <a:cs typeface="Times New Roman" panose="02020603050405020304" pitchFamily="18" charset="0"/>
                </a:rPr>
                <a:t> </a:t>
              </a:r>
              <a:r>
                <a:rPr lang="ru-RU" sz="4000" dirty="0" err="1">
                  <a:ln w="3175" cmpd="sng">
                    <a:noFill/>
                  </a:ln>
                  <a:solidFill>
                    <a:schemeClr val="tx1"/>
                  </a:solidFill>
                  <a:latin typeface="Times New Roman" panose="02020603050405020304" pitchFamily="18" charset="0"/>
                  <a:ea typeface="+mj-ea"/>
                  <a:cs typeface="Times New Roman" panose="02020603050405020304" pitchFamily="18" charset="0"/>
                </a:rPr>
                <a:t>berlen</a:t>
              </a:r>
              <a:r>
                <a:rPr lang="ru-RU" sz="4000" dirty="0">
                  <a:ln w="3175" cmpd="sng">
                    <a:noFill/>
                  </a:ln>
                  <a:solidFill>
                    <a:schemeClr val="tx1"/>
                  </a:solidFill>
                  <a:latin typeface="Times New Roman" panose="02020603050405020304" pitchFamily="18" charset="0"/>
                  <a:ea typeface="+mj-ea"/>
                  <a:cs typeface="Times New Roman" panose="02020603050405020304" pitchFamily="18" charset="0"/>
                </a:rPr>
                <a:t> </a:t>
              </a:r>
              <a:r>
                <a:rPr lang="ru-RU" sz="4000" dirty="0" err="1">
                  <a:ln w="3175" cmpd="sng">
                    <a:noFill/>
                  </a:ln>
                  <a:solidFill>
                    <a:schemeClr val="tx1"/>
                  </a:solidFill>
                  <a:latin typeface="Times New Roman" panose="02020603050405020304" pitchFamily="18" charset="0"/>
                  <a:ea typeface="+mj-ea"/>
                  <a:cs typeface="Times New Roman" panose="02020603050405020304" pitchFamily="18" charset="0"/>
                </a:rPr>
                <a:t>tekizlikleriň</a:t>
              </a:r>
              <a:r>
                <a:rPr lang="ru-RU" sz="4000" dirty="0">
                  <a:ln w="3175" cmpd="sng">
                    <a:noFill/>
                  </a:ln>
                  <a:solidFill>
                    <a:schemeClr val="tx1"/>
                  </a:solidFill>
                  <a:latin typeface="Times New Roman" panose="02020603050405020304" pitchFamily="18" charset="0"/>
                  <a:ea typeface="+mj-ea"/>
                  <a:cs typeface="Times New Roman" panose="02020603050405020304" pitchFamily="18" charset="0"/>
                </a:rPr>
                <a:t> </a:t>
              </a:r>
              <a:r>
                <a:rPr lang="ru-RU" sz="4000" dirty="0" err="1">
                  <a:ln w="3175" cmpd="sng">
                    <a:noFill/>
                  </a:ln>
                  <a:solidFill>
                    <a:schemeClr val="tx1"/>
                  </a:solidFill>
                  <a:latin typeface="Times New Roman" panose="02020603050405020304" pitchFamily="18" charset="0"/>
                  <a:ea typeface="+mj-ea"/>
                  <a:cs typeface="Times New Roman" panose="02020603050405020304" pitchFamily="18" charset="0"/>
                </a:rPr>
                <a:t>kesişmegi</a:t>
              </a:r>
              <a:r>
                <a:rPr lang="cs-CZ" sz="4000" dirty="0">
                  <a:ln w="3175" cmpd="sng">
                    <a:noFill/>
                  </a:ln>
                  <a:solidFill>
                    <a:schemeClr val="tx1"/>
                  </a:solidFill>
                  <a:latin typeface="Times New Roman" panose="02020603050405020304" pitchFamily="18" charset="0"/>
                  <a:ea typeface="+mj-ea"/>
                  <a:cs typeface="Times New Roman" panose="02020603050405020304" pitchFamily="18" charset="0"/>
                </a:rPr>
                <a:t>.</a:t>
              </a:r>
              <a:endParaRPr lang="ru-RU" sz="40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12" name="Прямоугольник 11"/>
          <p:cNvSpPr/>
          <p:nvPr/>
        </p:nvSpPr>
        <p:spPr>
          <a:xfrm>
            <a:off x="99059" y="95588"/>
            <a:ext cx="11981816" cy="6666824"/>
          </a:xfrm>
          <a:prstGeom prst="rect">
            <a:avLst/>
          </a:prstGeom>
          <a:noFill/>
          <a:ln w="88900" cap="flat" cmpd="sng">
            <a:solidFill>
              <a:srgbClr val="C00000"/>
            </a:solidFill>
            <a:rou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422832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dir="u"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91999" cy="685799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5400" cmpd="sng">
            <a:solidFill>
              <a:srgbClr val="00B050"/>
            </a:solidFill>
            <a:rou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ru-RU" dirty="0">
              <a:solidFill>
                <a:prstClr val="black"/>
              </a:solidFill>
            </a:endParaRPr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9" name="Rectangle 4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449179" y="3137690"/>
            <a:ext cx="11534274" cy="1103440"/>
          </a:xfrm>
          <a:prstGeom prst="rect">
            <a:avLst/>
          </a:prstGeom>
          <a:noFill/>
        </p:spPr>
        <p:txBody>
          <a:bodyPr wrap="square" lIns="91440" tIns="45720" rIns="91440" bIns="45720">
            <a:prstTxWarp prst="textArchUp">
              <a:avLst>
                <a:gd name="adj" fmla="val 10753427"/>
              </a:avLst>
            </a:prstTxWarp>
            <a:spAutoFit/>
          </a:bodyPr>
          <a:lstStyle/>
          <a:p>
            <a:pPr algn="ctr"/>
            <a:r>
              <a:rPr lang="ru-RU" sz="80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Diňläniňiz</a:t>
            </a:r>
            <a:r>
              <a:rPr lang="ru-RU" sz="80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ru-RU" sz="80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sag</a:t>
            </a:r>
            <a:r>
              <a:rPr lang="ru-RU" sz="80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boluň</a:t>
            </a:r>
            <a:r>
              <a:rPr lang="ru-RU" sz="80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  <a:endParaRPr lang="ru-RU" sz="8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91591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Прямоугольник 14"/>
          <p:cNvSpPr/>
          <p:nvPr/>
        </p:nvSpPr>
        <p:spPr>
          <a:xfrm>
            <a:off x="11516364" y="6212393"/>
            <a:ext cx="481619" cy="481619"/>
          </a:xfrm>
          <a:prstGeom prst="rect">
            <a:avLst/>
          </a:prstGeom>
          <a:solidFill>
            <a:srgbClr val="FFFF00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tk-TM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ru-RU" sz="36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99060" y="117693"/>
            <a:ext cx="11981816" cy="618630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tk-TM" altLang="ru-RU" sz="3600" b="1" dirty="0" smtClean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9.1</a:t>
            </a:r>
            <a:r>
              <a:rPr lang="tk-TM" altLang="ru-RU" sz="3600" b="1" dirty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; 9.2.</a:t>
            </a:r>
            <a:r>
              <a:rPr lang="ru-RU" altLang="ru-RU" sz="3600" b="1" dirty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altLang="ru-RU" sz="3600" dirty="0" err="1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Umumy</a:t>
            </a:r>
            <a:r>
              <a:rPr lang="ru-RU" altLang="ru-RU" sz="3600" dirty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altLang="ru-RU" sz="3600" dirty="0" err="1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haldaky</a:t>
            </a:r>
            <a:r>
              <a:rPr lang="ru-RU" altLang="ru-RU" sz="3600" dirty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altLang="ru-RU" sz="3600" dirty="0" err="1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tekizlikler</a:t>
            </a:r>
            <a:r>
              <a:rPr lang="ru-RU" altLang="ru-RU" sz="3600" dirty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altLang="ru-RU" sz="3600" b="1" dirty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ABÇ</a:t>
            </a:r>
            <a:r>
              <a:rPr lang="ru-RU" altLang="ru-RU" sz="3600" dirty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altLang="ru-RU" sz="3600" dirty="0" err="1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we</a:t>
            </a:r>
            <a:r>
              <a:rPr lang="ru-RU" altLang="ru-RU" sz="3600" dirty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altLang="ru-RU" sz="3600" b="1" dirty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DEF</a:t>
            </a:r>
            <a:r>
              <a:rPr lang="ru-RU" altLang="ru-RU" sz="3600" dirty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altLang="ru-RU" sz="3600" dirty="0" err="1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üçburçluklar</a:t>
            </a:r>
            <a:r>
              <a:rPr lang="ru-RU" altLang="ru-RU" sz="3600" dirty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altLang="ru-RU" sz="3600" dirty="0" err="1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bilen</a:t>
            </a:r>
            <a:r>
              <a:rPr lang="ru-RU" altLang="ru-RU" sz="3600" dirty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altLang="ru-RU" sz="3600" dirty="0" err="1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berlen</a:t>
            </a:r>
            <a:r>
              <a:rPr lang="tk-TM" altLang="ru-RU" sz="3600" dirty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. </a:t>
            </a:r>
            <a:r>
              <a:rPr lang="ru-RU" altLang="ru-RU" sz="3600" dirty="0" err="1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Olaryň</a:t>
            </a:r>
            <a:r>
              <a:rPr lang="ru-RU" altLang="ru-RU" sz="3600" dirty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altLang="ru-RU" sz="3600" dirty="0" err="1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kesişme</a:t>
            </a:r>
            <a:r>
              <a:rPr lang="ru-RU" altLang="ru-RU" sz="3600" dirty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altLang="ru-RU" sz="3600" dirty="0" err="1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çyzygy</a:t>
            </a:r>
            <a:r>
              <a:rPr lang="ru-RU" altLang="ru-RU" sz="3600" dirty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altLang="ru-RU" sz="3600" dirty="0" err="1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aşakdaky</a:t>
            </a:r>
            <a:r>
              <a:rPr lang="ru-RU" altLang="ru-RU" sz="3600" dirty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altLang="ru-RU" sz="3600" dirty="0" err="1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yzygiderlikde</a:t>
            </a:r>
            <a:r>
              <a:rPr lang="ru-RU" altLang="ru-RU" sz="3600" dirty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altLang="ru-RU" sz="3600" dirty="0" err="1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tapylýar</a:t>
            </a:r>
            <a:r>
              <a:rPr lang="ru-RU" altLang="ru-RU" sz="3600" dirty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. </a:t>
            </a:r>
            <a:r>
              <a:rPr lang="ru-RU" altLang="ru-RU" sz="3600" dirty="0" err="1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Iki</a:t>
            </a:r>
            <a:r>
              <a:rPr lang="ru-RU" altLang="ru-RU" sz="3600" dirty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altLang="ru-RU" sz="3600" dirty="0" err="1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sany</a:t>
            </a:r>
            <a:r>
              <a:rPr lang="ru-RU" altLang="ru-RU" sz="3600" dirty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altLang="ru-RU" sz="3600" dirty="0" err="1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kömekçi</a:t>
            </a:r>
            <a:r>
              <a:rPr lang="ru-RU" altLang="ru-RU" sz="3600" dirty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altLang="ru-RU" sz="3600" dirty="0" err="1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gorizontal</a:t>
            </a:r>
            <a:r>
              <a:rPr lang="ru-RU" altLang="ru-RU" sz="3600" dirty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altLang="ru-RU" sz="3600" dirty="0" err="1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proýektirleýji</a:t>
            </a:r>
            <a:r>
              <a:rPr lang="ru-RU" altLang="ru-RU" sz="3600" dirty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altLang="ru-RU" sz="3600" b="1" dirty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α</a:t>
            </a:r>
            <a:r>
              <a:rPr lang="ru-RU" altLang="ru-RU" sz="3600" dirty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altLang="ru-RU" sz="3600" dirty="0" err="1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we</a:t>
            </a:r>
            <a:r>
              <a:rPr lang="ru-RU" altLang="ru-RU" sz="3600" b="1" dirty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β </a:t>
            </a:r>
            <a:r>
              <a:rPr lang="ru-RU" altLang="ru-RU" sz="3600" dirty="0" err="1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tekizlikler</a:t>
            </a:r>
            <a:r>
              <a:rPr lang="ru-RU" altLang="ru-RU" sz="3600" dirty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altLang="ru-RU" sz="3600" dirty="0" err="1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geçirilýär</a:t>
            </a:r>
            <a:r>
              <a:rPr lang="ru-RU" altLang="ru-RU" sz="3600" dirty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. </a:t>
            </a:r>
            <a:r>
              <a:rPr lang="ru-RU" altLang="ru-RU" sz="3600" dirty="0" err="1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Olaryň</a:t>
            </a:r>
            <a:r>
              <a:rPr lang="ru-RU" altLang="ru-RU" sz="3600" dirty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altLang="ru-RU" sz="3600" dirty="0" err="1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biri</a:t>
            </a:r>
            <a:r>
              <a:rPr lang="ru-RU" altLang="ru-RU" sz="3600" dirty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altLang="ru-RU" sz="3600" b="1" dirty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DEF</a:t>
            </a:r>
            <a:r>
              <a:rPr lang="ru-RU" altLang="ru-RU" sz="3600" dirty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altLang="ru-RU" sz="3600" dirty="0" err="1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üçburçlugyň</a:t>
            </a:r>
            <a:r>
              <a:rPr lang="ru-RU" altLang="ru-RU" sz="3600" dirty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altLang="ru-RU" sz="3600" b="1" dirty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ED</a:t>
            </a:r>
            <a:r>
              <a:rPr lang="ru-RU" altLang="ru-RU" sz="3600" dirty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altLang="ru-RU" sz="3600" dirty="0" err="1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tarapynyň</a:t>
            </a:r>
            <a:r>
              <a:rPr lang="ru-RU" altLang="ru-RU" sz="3600" dirty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, </a:t>
            </a:r>
            <a:r>
              <a:rPr lang="ru-RU" altLang="ru-RU" sz="3600" dirty="0" err="1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beýlekisi</a:t>
            </a:r>
            <a:r>
              <a:rPr lang="ru-RU" altLang="ru-RU" sz="3600" dirty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altLang="ru-RU" sz="3600" b="1" dirty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DF</a:t>
            </a:r>
            <a:r>
              <a:rPr lang="ru-RU" altLang="ru-RU" sz="3600" dirty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altLang="ru-RU" sz="3600" dirty="0" err="1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tarapynyň</a:t>
            </a:r>
            <a:r>
              <a:rPr lang="ru-RU" altLang="ru-RU" sz="3600" dirty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altLang="ru-RU" sz="3600" dirty="0" err="1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üstünden</a:t>
            </a:r>
            <a:r>
              <a:rPr lang="ru-RU" altLang="ru-RU" sz="3600" dirty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altLang="ru-RU" sz="3600" dirty="0" err="1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geçirilýär</a:t>
            </a:r>
            <a:r>
              <a:rPr lang="ru-RU" altLang="ru-RU" sz="3600" dirty="0" smtClean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.</a:t>
            </a:r>
          </a:p>
          <a:p>
            <a:pPr algn="ctr">
              <a:spcAft>
                <a:spcPts val="0"/>
              </a:spcAft>
            </a:pPr>
            <a:r>
              <a:rPr lang="ru-RU" altLang="ru-RU" sz="3600" dirty="0" smtClean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/>
            </a:r>
            <a:br>
              <a:rPr lang="ru-RU" altLang="ru-RU" sz="3600" dirty="0" smtClean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</a:br>
            <a:r>
              <a:rPr lang="ru-RU" altLang="ru-RU" sz="3600" dirty="0" smtClean="0">
                <a:solidFill>
                  <a:srgbClr val="C0000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ED Є α </a:t>
            </a:r>
            <a:r>
              <a:rPr lang="sk-SK" altLang="ru-RU" sz="3600" dirty="0" smtClean="0">
                <a:solidFill>
                  <a:srgbClr val="C0000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  <a:sym typeface="Symbol" panose="05050102010706020507" pitchFamily="18" charset="2"/>
              </a:rPr>
              <a:t></a:t>
            </a:r>
            <a:r>
              <a:rPr lang="ru-RU" altLang="ru-RU" sz="3600" dirty="0" smtClean="0">
                <a:solidFill>
                  <a:srgbClr val="C0000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H;  h</a:t>
            </a:r>
            <a:r>
              <a:rPr lang="ru-RU" altLang="ru-RU" sz="3600" baseline="-25000" dirty="0" smtClean="0">
                <a:solidFill>
                  <a:srgbClr val="C0000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0</a:t>
            </a:r>
            <a:r>
              <a:rPr lang="ru-RU" altLang="ru-RU" sz="3600" dirty="0" smtClean="0">
                <a:solidFill>
                  <a:srgbClr val="C0000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α∩AꞌÇꞌ=1ꞌ; h</a:t>
            </a:r>
            <a:r>
              <a:rPr lang="ru-RU" altLang="ru-RU" sz="3600" baseline="-25000" dirty="0" smtClean="0">
                <a:solidFill>
                  <a:srgbClr val="C0000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0</a:t>
            </a:r>
            <a:r>
              <a:rPr lang="ru-RU" altLang="ru-RU" sz="3600" dirty="0" smtClean="0">
                <a:solidFill>
                  <a:srgbClr val="C0000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α∩BꞌÇꞌ=2ꞌ.</a:t>
            </a:r>
          </a:p>
          <a:p>
            <a:pPr algn="ctr">
              <a:spcAft>
                <a:spcPts val="0"/>
              </a:spcAft>
            </a:pPr>
            <a:r>
              <a:rPr lang="ru-RU" altLang="ru-RU" sz="3600" dirty="0" smtClean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/>
            </a:r>
            <a:br>
              <a:rPr lang="ru-RU" altLang="ru-RU" sz="3600" dirty="0" smtClean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</a:br>
            <a:r>
              <a:rPr lang="ru-RU" altLang="ru-RU" sz="3600" dirty="0" smtClean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1ꞌ </a:t>
            </a:r>
            <a:r>
              <a:rPr lang="ru-RU" altLang="ru-RU" sz="3600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we</a:t>
            </a:r>
            <a:r>
              <a:rPr lang="ru-RU" altLang="ru-RU" sz="3600" dirty="0" smtClean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2ꞌ </a:t>
            </a:r>
            <a:r>
              <a:rPr lang="ru-RU" altLang="ru-RU" sz="3600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nokatlardan</a:t>
            </a:r>
            <a:r>
              <a:rPr lang="ru-RU" altLang="ru-RU" sz="3600" dirty="0" smtClean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altLang="ru-RU" sz="3600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baglanyşyk</a:t>
            </a:r>
            <a:r>
              <a:rPr lang="ru-RU" altLang="ru-RU" sz="3600" dirty="0" smtClean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altLang="ru-RU" sz="3600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çyzyklary</a:t>
            </a:r>
            <a:r>
              <a:rPr lang="ru-RU" altLang="ru-RU" sz="3600" dirty="0" smtClean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altLang="ru-RU" sz="3600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geçirip</a:t>
            </a:r>
            <a:r>
              <a:rPr lang="ru-RU" altLang="ru-RU" sz="3600" dirty="0" smtClean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, </a:t>
            </a:r>
            <a:r>
              <a:rPr lang="ru-RU" altLang="ru-RU" sz="3600" b="1" dirty="0" smtClean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V</a:t>
            </a:r>
            <a:r>
              <a:rPr lang="ru-RU" altLang="ru-RU" sz="3600" dirty="0" smtClean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altLang="ru-RU" sz="3600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tekizlikde</a:t>
            </a:r>
            <a:r>
              <a:rPr lang="ru-RU" altLang="ru-RU" sz="3600" dirty="0" smtClean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1ꞌꞌ </a:t>
            </a:r>
            <a:r>
              <a:rPr lang="ru-RU" altLang="ru-RU" sz="3600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we</a:t>
            </a:r>
            <a:r>
              <a:rPr lang="ru-RU" altLang="ru-RU" sz="3600" dirty="0" smtClean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2ꞌꞌ </a:t>
            </a:r>
            <a:r>
              <a:rPr lang="ru-RU" altLang="ru-RU" sz="3600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nokatlar</a:t>
            </a:r>
            <a:r>
              <a:rPr lang="ru-RU" altLang="ru-RU" sz="3600" dirty="0" smtClean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altLang="ru-RU" sz="3600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tapylýar</a:t>
            </a:r>
            <a:r>
              <a:rPr lang="ru-RU" altLang="ru-RU" sz="3600" dirty="0" smtClean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altLang="ru-RU" sz="3600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we</a:t>
            </a:r>
            <a:r>
              <a:rPr lang="ru-RU" altLang="ru-RU" sz="3600" dirty="0" smtClean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altLang="ru-RU" sz="3600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olar</a:t>
            </a:r>
            <a:r>
              <a:rPr lang="ru-RU" altLang="ru-RU" sz="3600" dirty="0" smtClean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altLang="ru-RU" sz="3600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birikdirilýär</a:t>
            </a:r>
            <a:r>
              <a:rPr lang="ru-RU" altLang="ru-RU" sz="3600" dirty="0" smtClean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.</a:t>
            </a:r>
            <a:endParaRPr lang="ru-RU" sz="3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9" name="Rectangle 4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99059" y="95588"/>
            <a:ext cx="11981816" cy="6666824"/>
          </a:xfrm>
          <a:prstGeom prst="rect">
            <a:avLst/>
          </a:prstGeom>
          <a:noFill/>
          <a:ln w="88900" cap="flat" cmpd="sng">
            <a:solidFill>
              <a:srgbClr val="C00000"/>
            </a:solidFill>
            <a:rou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705062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dir="u"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2" descr="C:\Users\babageldi\Desktop\2018-10-22\22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5000"/>
                    </a14:imgEffect>
                    <a14:imgEffect>
                      <a14:brightnessContrast bright="-40000" contrast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41857" y="149377"/>
            <a:ext cx="5330825" cy="66003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" name="Прямоугольник 16"/>
          <p:cNvSpPr/>
          <p:nvPr/>
        </p:nvSpPr>
        <p:spPr>
          <a:xfrm>
            <a:off x="11514701" y="6214361"/>
            <a:ext cx="481619" cy="481619"/>
          </a:xfrm>
          <a:prstGeom prst="rect">
            <a:avLst/>
          </a:prstGeom>
          <a:solidFill>
            <a:srgbClr val="FFFF00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tk-TM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ru-RU" sz="36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99059" y="95588"/>
            <a:ext cx="11981816" cy="6666824"/>
          </a:xfrm>
          <a:prstGeom prst="rect">
            <a:avLst/>
          </a:prstGeom>
          <a:noFill/>
          <a:ln w="88900" cap="flat" cmpd="sng">
            <a:solidFill>
              <a:srgbClr val="C00000"/>
            </a:solidFill>
            <a:rou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ru-RU"/>
          </a:p>
        </p:txBody>
      </p:sp>
      <p:sp>
        <p:nvSpPr>
          <p:cNvPr id="2" name="Прямоугольник 1"/>
          <p:cNvSpPr/>
          <p:nvPr/>
        </p:nvSpPr>
        <p:spPr>
          <a:xfrm>
            <a:off x="372035" y="1424952"/>
            <a:ext cx="3917576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alt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Umumy</a:t>
            </a:r>
            <a:r>
              <a:rPr lang="ru-RU" alt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haldaky</a:t>
            </a:r>
            <a:r>
              <a:rPr lang="ru-RU" alt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tekizlikleriň</a:t>
            </a:r>
            <a:r>
              <a:rPr lang="tk-TM" alt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tk-TM" alt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alt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özara</a:t>
            </a:r>
            <a:r>
              <a:rPr lang="ru-RU" alt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kesişmekleri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42731794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рямоугольник 11"/>
          <p:cNvSpPr/>
          <p:nvPr/>
        </p:nvSpPr>
        <p:spPr>
          <a:xfrm>
            <a:off x="11514701" y="6215086"/>
            <a:ext cx="481619" cy="481619"/>
          </a:xfrm>
          <a:prstGeom prst="rect">
            <a:avLst/>
          </a:prstGeom>
          <a:solidFill>
            <a:srgbClr val="FFFF00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tk-TM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endParaRPr lang="ru-RU" sz="36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99059" y="95588"/>
            <a:ext cx="11981816" cy="6666824"/>
          </a:xfrm>
          <a:prstGeom prst="rect">
            <a:avLst/>
          </a:prstGeom>
          <a:noFill/>
          <a:ln w="88900" cap="flat" cmpd="sng">
            <a:solidFill>
              <a:srgbClr val="C00000"/>
            </a:solidFill>
            <a:rou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ru-RU"/>
          </a:p>
        </p:txBody>
      </p:sp>
      <p:sp>
        <p:nvSpPr>
          <p:cNvPr id="2" name="Прямоугольник 1"/>
          <p:cNvSpPr/>
          <p:nvPr/>
        </p:nvSpPr>
        <p:spPr>
          <a:xfrm>
            <a:off x="99059" y="135929"/>
            <a:ext cx="11981815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alt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Kömekçi</a:t>
            </a:r>
            <a:r>
              <a:rPr lang="ru-RU" alt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α</a:t>
            </a:r>
            <a:r>
              <a:rPr lang="ru-RU" alt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tekizlik</a:t>
            </a:r>
            <a:r>
              <a:rPr lang="ru-RU" alt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ABÇ</a:t>
            </a:r>
            <a:r>
              <a:rPr lang="ru-RU" alt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üçburçlygy</a:t>
            </a:r>
            <a:r>
              <a:rPr lang="ru-RU" alt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12</a:t>
            </a:r>
            <a:r>
              <a:rPr lang="ru-RU" alt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kesim</a:t>
            </a:r>
            <a:r>
              <a:rPr lang="ru-RU" alt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boýunça</a:t>
            </a:r>
            <a:r>
              <a:rPr lang="ru-RU" alt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kesýär</a:t>
            </a:r>
            <a:r>
              <a:rPr lang="ru-RU" alt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alt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ru-RU" alt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tekizlikde</a:t>
            </a:r>
            <a:r>
              <a:rPr lang="ru-RU" alt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1ꞌꞌ2ꞌꞌ </a:t>
            </a:r>
            <a:r>
              <a:rPr lang="ru-RU" alt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alt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EꞌꞌDꞌꞌ </a:t>
            </a:r>
            <a:r>
              <a:rPr lang="ru-RU" alt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kesimleriň</a:t>
            </a:r>
            <a:r>
              <a:rPr lang="ru-RU" alt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kesişme</a:t>
            </a:r>
            <a:r>
              <a:rPr lang="ru-RU" alt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nokady</a:t>
            </a:r>
            <a:r>
              <a:rPr lang="ru-RU" alt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Mꞌꞌ </a:t>
            </a:r>
            <a:r>
              <a:rPr lang="ru-RU" alt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nokatdyr</a:t>
            </a:r>
            <a:r>
              <a:rPr lang="ru-RU" alt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tk-TM" alt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</a:t>
            </a:r>
          </a:p>
          <a:p>
            <a:pPr algn="ctr"/>
            <a:r>
              <a:rPr lang="ru-RU" altLang="ru-RU" sz="36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1ꞌꞌ2ꞌꞌ</a:t>
            </a:r>
            <a:r>
              <a:rPr lang="ru-RU" altLang="ru-RU" sz="36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∩EꞌꞌDꞌꞌ=Mꞌꞌ;  Mꞌꞌ Є </a:t>
            </a:r>
            <a:r>
              <a:rPr lang="ru-RU" altLang="ru-RU" sz="36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1ꞌꞌ2ꞌꞌ</a:t>
            </a:r>
            <a:r>
              <a:rPr lang="ru-RU" altLang="ru-RU" sz="36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altLang="ru-RU" sz="36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alt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Mꞌꞌ </a:t>
            </a:r>
            <a:r>
              <a:rPr lang="ru-RU" alt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nokatdan</a:t>
            </a:r>
            <a:r>
              <a:rPr lang="ru-RU" alt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baglanyşyk</a:t>
            </a:r>
            <a:r>
              <a:rPr lang="ru-RU" alt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çyzyk</a:t>
            </a:r>
            <a:r>
              <a:rPr lang="ru-RU" alt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geçirip</a:t>
            </a:r>
            <a:r>
              <a:rPr lang="ru-RU" alt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alt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ru-RU" alt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tekizlikde</a:t>
            </a:r>
            <a:r>
              <a:rPr lang="ru-RU" alt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Mꞌ </a:t>
            </a:r>
            <a:r>
              <a:rPr lang="ru-RU" alt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nokat</a:t>
            </a:r>
            <a:r>
              <a:rPr lang="ru-RU" alt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tapylýar</a:t>
            </a:r>
            <a:r>
              <a:rPr lang="ru-RU" alt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                            </a:t>
            </a:r>
          </a:p>
          <a:p>
            <a:pPr algn="ctr"/>
            <a:r>
              <a:rPr lang="ru-RU" altLang="ru-RU" sz="36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Mꞌ </a:t>
            </a:r>
            <a:r>
              <a:rPr lang="ru-RU" altLang="ru-RU" sz="36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Є 1ꞌ2ꞌ</a:t>
            </a:r>
            <a:r>
              <a:rPr lang="ru-RU" alt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alt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alt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şu</a:t>
            </a:r>
            <a:r>
              <a:rPr lang="ru-RU" alt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yzygiderlikde</a:t>
            </a:r>
            <a:r>
              <a:rPr lang="ru-RU" alt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ru-RU" alt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nokadyň</a:t>
            </a:r>
            <a:r>
              <a:rPr lang="ru-RU" alt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proýeksiýalary</a:t>
            </a:r>
            <a:r>
              <a:rPr lang="ru-RU" alt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Nꞌꞌ </a:t>
            </a:r>
            <a:r>
              <a:rPr lang="ru-RU" alt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alt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Nꞌ </a:t>
            </a:r>
            <a:r>
              <a:rPr lang="ru-RU" alt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nokatlar</a:t>
            </a:r>
            <a:r>
              <a:rPr lang="ru-RU" alt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tapylýar</a:t>
            </a:r>
            <a:r>
              <a:rPr lang="ru-RU" alt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alt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</a:t>
            </a:r>
            <a:r>
              <a:rPr lang="ru-RU" alt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aşakdaky</a:t>
            </a:r>
            <a:r>
              <a:rPr lang="ru-RU" alt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yzygiderlikde</a:t>
            </a:r>
            <a:r>
              <a:rPr lang="ru-RU" alt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bolýar</a:t>
            </a:r>
            <a:r>
              <a:rPr lang="ru-RU" alt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ru-RU" alt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alt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altLang="ru-RU" sz="36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DF </a:t>
            </a:r>
            <a:r>
              <a:rPr lang="ru-RU" altLang="ru-RU" sz="36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Є β </a:t>
            </a:r>
            <a:r>
              <a:rPr lang="sk-SK" altLang="ru-RU" sz="36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</a:t>
            </a:r>
            <a:r>
              <a:rPr lang="ru-RU" altLang="ru-RU" sz="36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H,  h</a:t>
            </a:r>
            <a:r>
              <a:rPr lang="ru-RU" altLang="ru-RU" sz="3600" baseline="-25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ru-RU" altLang="ru-RU" sz="36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β∩AꞌÇꞌ=3ꞌ, h</a:t>
            </a:r>
            <a:r>
              <a:rPr lang="ru-RU" altLang="ru-RU" sz="3600" baseline="-25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ru-RU" altLang="ru-RU" sz="36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β∩BꞌÇꞌ=4ꞌ; 3ꞌꞌ Є AꞌꞌÇꞌꞌ, 4ꞌꞌ Є BꞌꞌÇꞌꞌ;</a:t>
            </a:r>
            <a:br>
              <a:rPr lang="ru-RU" altLang="ru-RU" sz="36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altLang="ru-RU" sz="36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3ꞌꞌ4ꞌꞌ</a:t>
            </a:r>
            <a:r>
              <a:rPr lang="ru-RU" altLang="ru-RU" sz="36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∩DꞌꞌFꞌꞌ=Nꞌꞌ, Nꞌꞌ Є DꞌꞌFꞌꞌ, Nꞌ Є DꞌFꞌ =&gt; ∆ABÇ∩∆</a:t>
            </a:r>
            <a:r>
              <a:rPr lang="ru-RU" altLang="ru-RU" sz="36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DEF=MN</a:t>
            </a:r>
            <a:r>
              <a:rPr lang="ru-RU" alt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alt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34800213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рямоугольник 11"/>
          <p:cNvSpPr/>
          <p:nvPr/>
        </p:nvSpPr>
        <p:spPr>
          <a:xfrm>
            <a:off x="11525536" y="6204667"/>
            <a:ext cx="481619" cy="481619"/>
          </a:xfrm>
          <a:prstGeom prst="rect">
            <a:avLst/>
          </a:prstGeom>
          <a:solidFill>
            <a:srgbClr val="FFFF00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tk-TM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endParaRPr lang="ru-RU" sz="36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125728" y="110097"/>
            <a:ext cx="1192847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ctr">
              <a:spcAft>
                <a:spcPts val="0"/>
              </a:spcAft>
            </a:pPr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Yzlary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berlen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tekizlikleriň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kesişmegi</a:t>
            </a:r>
            <a:endParaRPr lang="ru-RU" sz="3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99059" y="95588"/>
            <a:ext cx="11981816" cy="6666824"/>
          </a:xfrm>
          <a:prstGeom prst="rect">
            <a:avLst/>
          </a:prstGeom>
          <a:noFill/>
          <a:ln w="88900" cap="flat" cmpd="sng">
            <a:solidFill>
              <a:srgbClr val="C00000"/>
            </a:solidFill>
            <a:rou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ru-RU"/>
          </a:p>
        </p:txBody>
      </p:sp>
      <p:grpSp>
        <p:nvGrpSpPr>
          <p:cNvPr id="3" name="Группа 2"/>
          <p:cNvGrpSpPr/>
          <p:nvPr/>
        </p:nvGrpSpPr>
        <p:grpSpPr>
          <a:xfrm>
            <a:off x="2244641" y="747859"/>
            <a:ext cx="7690649" cy="5825782"/>
            <a:chOff x="2244641" y="747859"/>
            <a:chExt cx="7690649" cy="5825782"/>
          </a:xfrm>
        </p:grpSpPr>
        <p:pic>
          <p:nvPicPr>
            <p:cNvPr id="10" name="Рисунок 3" descr="C:\Users\babageldi\Desktop\2018-10-22\20.JPG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244641" y="747859"/>
              <a:ext cx="7690649" cy="58257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" name="Прямоугольник 1"/>
            <p:cNvSpPr/>
            <p:nvPr/>
          </p:nvSpPr>
          <p:spPr>
            <a:xfrm>
              <a:off x="2244641" y="959442"/>
              <a:ext cx="1749197" cy="64633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tk-TM" sz="36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Epýurda</a:t>
              </a:r>
              <a:endParaRPr lang="ru-RU" sz="3600" dirty="0"/>
            </a:p>
          </p:txBody>
        </p:sp>
      </p:grpSp>
    </p:spTree>
    <p:extLst>
      <p:ext uri="{BB962C8B-B14F-4D97-AF65-F5344CB8AC3E}">
        <p14:creationId xmlns:p14="http://schemas.microsoft.com/office/powerpoint/2010/main" val="29918959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рямоугольник 11"/>
          <p:cNvSpPr/>
          <p:nvPr/>
        </p:nvSpPr>
        <p:spPr>
          <a:xfrm>
            <a:off x="11514702" y="6214361"/>
            <a:ext cx="481619" cy="481619"/>
          </a:xfrm>
          <a:prstGeom prst="rect">
            <a:avLst/>
          </a:prstGeom>
          <a:solidFill>
            <a:srgbClr val="FFFF00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tk-TM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endParaRPr lang="ru-RU" sz="36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99059" y="95588"/>
            <a:ext cx="11981816" cy="6666824"/>
          </a:xfrm>
          <a:prstGeom prst="rect">
            <a:avLst/>
          </a:prstGeom>
          <a:noFill/>
          <a:ln w="88900" cap="flat" cmpd="sng">
            <a:solidFill>
              <a:srgbClr val="C00000"/>
            </a:solidFill>
            <a:rou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ru-RU"/>
          </a:p>
        </p:txBody>
      </p:sp>
      <p:grpSp>
        <p:nvGrpSpPr>
          <p:cNvPr id="4" name="Группа 3"/>
          <p:cNvGrpSpPr/>
          <p:nvPr/>
        </p:nvGrpSpPr>
        <p:grpSpPr>
          <a:xfrm>
            <a:off x="1831157" y="247504"/>
            <a:ext cx="8993726" cy="6397456"/>
            <a:chOff x="1831156" y="181072"/>
            <a:chExt cx="9195432" cy="6495856"/>
          </a:xfrm>
        </p:grpSpPr>
        <p:pic>
          <p:nvPicPr>
            <p:cNvPr id="7" name="Рисунок 2" descr="C:\Users\babageldi\Desktop\2018-10-22\21.jpg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brightnessContrast bright="-31000" contrast="8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831156" y="181072"/>
              <a:ext cx="9195432" cy="64958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" name="Прямоугольник 1"/>
            <p:cNvSpPr/>
            <p:nvPr/>
          </p:nvSpPr>
          <p:spPr>
            <a:xfrm>
              <a:off x="1831156" y="181072"/>
              <a:ext cx="2108269" cy="64633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tk-TM" sz="36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Giňişlikde</a:t>
              </a:r>
              <a:endParaRPr lang="ru-RU" sz="3600" dirty="0"/>
            </a:p>
          </p:txBody>
        </p:sp>
      </p:grpSp>
    </p:spTree>
    <p:extLst>
      <p:ext uri="{BB962C8B-B14F-4D97-AF65-F5344CB8AC3E}">
        <p14:creationId xmlns:p14="http://schemas.microsoft.com/office/powerpoint/2010/main" val="8271203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рямоугольник 11"/>
          <p:cNvSpPr/>
          <p:nvPr/>
        </p:nvSpPr>
        <p:spPr>
          <a:xfrm>
            <a:off x="11528951" y="6208223"/>
            <a:ext cx="481619" cy="481619"/>
          </a:xfrm>
          <a:prstGeom prst="rect">
            <a:avLst/>
          </a:prstGeom>
          <a:solidFill>
            <a:srgbClr val="FFFF00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tk-TM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endParaRPr lang="ru-RU" sz="36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99059" y="95588"/>
            <a:ext cx="11981816" cy="6666824"/>
          </a:xfrm>
          <a:prstGeom prst="rect">
            <a:avLst/>
          </a:prstGeom>
          <a:noFill/>
          <a:ln w="88900" cap="flat" cmpd="sng">
            <a:solidFill>
              <a:srgbClr val="C00000"/>
            </a:solidFill>
            <a:rou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ru-RU"/>
          </a:p>
        </p:txBody>
      </p:sp>
      <p:sp>
        <p:nvSpPr>
          <p:cNvPr id="2" name="Прямоугольник 1"/>
          <p:cNvSpPr/>
          <p:nvPr/>
        </p:nvSpPr>
        <p:spPr>
          <a:xfrm>
            <a:off x="99059" y="185399"/>
            <a:ext cx="11981816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Perpendikulýar</a:t>
            </a:r>
            <a:r>
              <a:rPr lang="ru-RU" sz="32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tekizlikler</a:t>
            </a:r>
            <a:r>
              <a:rPr lang="ru-RU" sz="32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Eger-de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tekizliklerde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ýatýan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göni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çyzyklar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perpendikulýar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bolsalar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onda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tekizlikler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hem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perpendikulýardyrlar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200" b="1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Mysal</a:t>
            </a:r>
            <a:r>
              <a:rPr lang="ru-RU" sz="32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Berlen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tekizlige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(∆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DEF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göni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çyzygyň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üstünden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perpendikulýar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α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tekizligini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geçirmeli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ctr"/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α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tekizligiň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gorizontzl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çyzygynyň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tekizlikdäki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proýeksiýasy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(hꞌ)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frontal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çyzygynyň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tekizlikdäki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proýeksiýasy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(f ꞌꞌ)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tapylýar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b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Berlen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göni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çyzygyň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erkin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nokat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alynýar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algn="ctr"/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Aꞌ 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Є </a:t>
            </a:r>
            <a:r>
              <a:rPr lang="ru-RU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lꞌ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Aꞌꞌ Є </a:t>
            </a:r>
            <a:r>
              <a:rPr lang="ru-RU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lꞌꞌ</a:t>
            </a:r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nokatdan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hꞌ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 ꞌꞌ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proýeksiýalara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perpendikulýar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inderilýär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algn="ctr"/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nꞌꞌ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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 ꞌꞌ; nꞌ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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hꞌ.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Kesişýän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göni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çyzyklar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α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tekizligi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alyndy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endParaRPr lang="ru-RU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α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32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∩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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∆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DEF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1008470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рямоугольник 11"/>
          <p:cNvSpPr/>
          <p:nvPr/>
        </p:nvSpPr>
        <p:spPr>
          <a:xfrm>
            <a:off x="11524135" y="6214623"/>
            <a:ext cx="481619" cy="481619"/>
          </a:xfrm>
          <a:prstGeom prst="rect">
            <a:avLst/>
          </a:prstGeom>
          <a:solidFill>
            <a:srgbClr val="FFFF00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tk-TM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  <a:endParaRPr lang="ru-RU" sz="36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99059" y="95588"/>
            <a:ext cx="11981816" cy="6666824"/>
          </a:xfrm>
          <a:prstGeom prst="rect">
            <a:avLst/>
          </a:prstGeom>
          <a:noFill/>
          <a:ln w="88900" cap="flat" cmpd="sng">
            <a:solidFill>
              <a:srgbClr val="C00000"/>
            </a:solidFill>
            <a:rou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ru-RU"/>
          </a:p>
        </p:txBody>
      </p:sp>
      <p:pic>
        <p:nvPicPr>
          <p:cNvPr id="6" name="Рисунок 2" descr="C:\Users\babageldi\Desktop\2018-10-22\Scan1000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25601" y="186853"/>
            <a:ext cx="6728731" cy="64842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Заголовок 1"/>
          <p:cNvSpPr txBox="1">
            <a:spLocks/>
          </p:cNvSpPr>
          <p:nvPr/>
        </p:nvSpPr>
        <p:spPr bwMode="auto">
          <a:xfrm>
            <a:off x="201705" y="186853"/>
            <a:ext cx="3550024" cy="1695735"/>
          </a:xfrm>
          <a:prstGeom prst="rect">
            <a:avLst/>
          </a:prstGeom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algn="l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alt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Perpendikulýar</a:t>
            </a:r>
            <a:r>
              <a:rPr lang="ru-RU" alt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tekizlikleriň</a:t>
            </a:r>
            <a:r>
              <a:rPr lang="ru-RU" alt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gurluşy</a:t>
            </a:r>
            <a:endParaRPr lang="ru-RU" altLang="ru-RU" sz="3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890721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99059" y="95588"/>
            <a:ext cx="11981816" cy="6666824"/>
          </a:xfrm>
          <a:prstGeom prst="rect">
            <a:avLst/>
          </a:prstGeom>
          <a:noFill/>
          <a:ln w="88900" cap="flat" cmpd="sng">
            <a:solidFill>
              <a:srgbClr val="C00000"/>
            </a:solidFill>
            <a:rou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ru-RU"/>
          </a:p>
        </p:txBody>
      </p:sp>
      <p:pic>
        <p:nvPicPr>
          <p:cNvPr id="6" name="Рисунок 2" descr="C:\Users\babageldi\Desktop\2018-10-22\Image00011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-30000" contrast="8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4735" t="1840" r="5674" b="2391"/>
          <a:stretch/>
        </p:blipFill>
        <p:spPr bwMode="auto">
          <a:xfrm>
            <a:off x="7047408" y="355451"/>
            <a:ext cx="4921623" cy="57956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179917" y="188258"/>
            <a:ext cx="6893236" cy="64940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Mysal</a:t>
            </a:r>
            <a:r>
              <a:rPr lang="ru-RU" sz="32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Α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β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tekizlikler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berlen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bolsa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olaryň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kesişme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çyzygyny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tapmaly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Onuň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kömekçi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tekizlikler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usuly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ulanylýar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b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γ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birinji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kömekçi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tekizlik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alynýar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b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α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∩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γ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b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β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∩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γ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 </a:t>
            </a:r>
            <a:b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∩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b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 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φ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ikinji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kömekçi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tekizlik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alynýar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b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soňra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2,3,4-nji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punktlar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gaýtalanýar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b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6. 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α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∩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φ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b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7. 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β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∩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φ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 </a:t>
            </a:r>
            <a:b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8. 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∩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 </a:t>
            </a:r>
            <a:b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9. 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MN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α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∩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β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3200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11541200" y="6222737"/>
            <a:ext cx="481619" cy="481619"/>
          </a:xfrm>
          <a:prstGeom prst="rect">
            <a:avLst/>
          </a:prstGeom>
          <a:solidFill>
            <a:srgbClr val="FFFF00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tk-TM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  <a:endParaRPr lang="ru-RU" sz="36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22522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1380</TotalTime>
  <Words>217</Words>
  <Application>Microsoft Office PowerPoint</Application>
  <PresentationFormat>Широкоэкранный</PresentationFormat>
  <Paragraphs>35</Paragraphs>
  <Slides>10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6" baseType="lpstr">
      <vt:lpstr>Arial</vt:lpstr>
      <vt:lpstr>Calibri</vt:lpstr>
      <vt:lpstr>Calibri Light</vt:lpstr>
      <vt:lpstr>Symbol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MYRAT</dc:creator>
  <cp:lastModifiedBy>Myrat H</cp:lastModifiedBy>
  <cp:revision>151</cp:revision>
  <dcterms:created xsi:type="dcterms:W3CDTF">2020-05-31T16:38:52Z</dcterms:created>
  <dcterms:modified xsi:type="dcterms:W3CDTF">2021-09-15T08:26:13Z</dcterms:modified>
</cp:coreProperties>
</file>