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65" r:id="rId5"/>
    <p:sldId id="259" r:id="rId6"/>
    <p:sldId id="264" r:id="rId7"/>
    <p:sldId id="261" r:id="rId8"/>
    <p:sldId id="263" r:id="rId9"/>
    <p:sldId id="262" r:id="rId10"/>
    <p:sldId id="26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2C886-0BF1-4476-9945-8656D1729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B8D86A7-7EC7-43BF-8B6B-49D7BF4242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FB47B5-5C49-4920-94E5-8D587287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474548-4018-443A-9E10-3873EEFEA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8AF5F2-1DD2-4B4C-BD62-FFCD8C094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16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AA2CA2-2F22-4225-9EE2-3A73F7411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5BB8BF-7385-426F-B3F1-C944758BC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D8A193-65AF-44B2-A21A-537BD3726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FD7B5B-FF49-48B4-A592-2060EBAE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197D8F-0671-48F9-A289-C3ACEFFFA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4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97DB510-FC33-4097-A4A9-728B3644A5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A79D78-7CC1-48D1-AF19-12BD104AF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FD359-3AC1-4611-9213-CC581FB4E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A5D373-CF46-47DF-AF13-33A96170E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3C1787-697F-4EE8-B9E6-094AC435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36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76E911-22EF-4B48-860F-1DB082187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6887DC-4A30-4398-875E-E4E65A0E2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37681-6FC7-4CBE-A2C8-1AA95AA6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0E9DC2-0EF1-4F03-AFF2-011C6C05F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9B648E-4271-4B76-906C-5C39D1D60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63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9F5BAF-8746-4796-AA35-3A6AF4704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C8A1CD-32C7-40A3-9332-2F459B8E8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8E2889-989B-40C6-A4E0-91AD68124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71E420-3EB7-491C-AE1C-E600FBC2A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6C3D1D-B9CC-4F71-BAB7-8B5A1D28F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40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21883-865D-4346-90B1-367769A4A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5DA60B-A6BE-4DC3-90A2-778A048B80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6CCF1E-EE5A-4CD2-B43E-55F1AABDB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92C890C-0211-4AF2-A283-623D7F160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671A84-A6B3-4FD8-B345-3547A2301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C0BF1F-317C-4056-8CD5-B8B4544A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72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1FE06-1A69-42E7-8C7B-F2B40771A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194E1C1-4491-4846-B5A0-18BC47A23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76DA70-A532-416E-BDC1-78DC7BFC5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EC2251D-5E14-4E0A-81BD-880A9A7A1C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D26E10-FDE6-46AD-A5A9-E82AE4D5E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F2AC206-EC3B-4B76-AC81-0026645E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CECC694-8B73-4A37-98DB-6A36BEFD2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DBC7C5E-C458-40F2-A421-BBEFAF0FE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10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A679E-D5A8-4376-856A-46F9B9B15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C84A46D-D681-49E0-84DF-4396FE339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19A7E50-CA08-46D2-841A-5F847762E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20D7E20-00CE-4037-8E13-36315530F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93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1077FFB-B535-4339-A491-21E18EA21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5B00EF5-B235-4312-98A6-FB394A295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49713F-02CD-45AD-AFA0-5DD258D84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93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426E1D-BD71-470B-9181-34A5671FC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65B4B3-5095-4D8A-82B1-820E18CA4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20BF03-5AAD-41AE-B9A0-7FDAD4A95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73689D-C97A-491C-AF83-6ED8562CE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25616D-3659-4EAB-8D8A-9D9916FC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C25B58-14F1-4ABD-AB5E-ECA0298DA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487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1E25AD-B0AE-42EA-9332-D8B814D7E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0A7F515-842E-42ED-B648-A2FDD2657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A2F21F5-E2DC-41CC-A647-719F80EEC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E17D1B-D549-434C-86BD-4A83EA8CC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B3AEC8-A291-4722-B94F-D1877A93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E1241B-D29B-4BA3-9E10-6417FE99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35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314677-B168-486E-A778-7D7EF9351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02EC7B-AB15-4E8A-9691-0DD33D4A3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997800-F5C4-4D02-B9BE-AB2079133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8BCFF-ED9E-4F73-91F7-31790A93477E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0A9AC9-490E-46FB-AA33-EC3CC40976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1B6376-DAC0-492B-B3CF-C76B1762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789D-1727-4759-BA56-6308370C1A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72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EBDFC3-705D-4A2B-B035-A82DAD6BA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184" y="498423"/>
            <a:ext cx="11227632" cy="5861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Tema:2.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salmagyň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ýörelgeleri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2.1.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k-TM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hyrydarlyga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hödürlemeklige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723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>
            <a:extLst>
              <a:ext uri="{FF2B5EF4-FFF2-40B4-BE49-F238E27FC236}">
                <a16:creationId xmlns:a16="http://schemas.microsoft.com/office/drawing/2014/main" id="{0AA02C5D-D560-496F-B4E8-EA4309F2B7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696" y="374753"/>
            <a:ext cx="10856829" cy="596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45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2AC798-4BDD-4AA1-B266-E4898743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53" y="419725"/>
            <a:ext cx="11437495" cy="61159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k-TM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 </a:t>
            </a:r>
            <a:r>
              <a:rPr lang="ru-RU" sz="3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ru-RU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gytaklaýyn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tapawutlandyrylýar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puluň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miras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bahalandyrylmagy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salynýan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lvl="0" indent="0">
              <a:buNone/>
            </a:pP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salgydy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lvl="0" indent="0">
              <a:buNone/>
            </a:pP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salynýan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miras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salynýan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emläge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salynýan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lvl="0" indent="0">
              <a:buNone/>
            </a:pP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ýerasty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baýlyklaryň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peýdalanylmagy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beýlekiler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711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2AC798-4BDD-4AA1-B266-E4898743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53" y="419725"/>
            <a:ext cx="11437495" cy="61159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aýratynlygy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gatnaşyjynyň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hakyky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töleýän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çykyş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edýändigi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k-TM" sz="3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k-TM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Gytaklaýyn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(indirect taxes)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bahalarynyň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bölegi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harydyň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gymmatynyň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içinde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alynýandygy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sebäpli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kesgitsiz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häsiýete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Gytaklaýyn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harydyň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bahasyna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üýtgemeýän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möçberde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-da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bahanyň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belli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göterimi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goşulyp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bilinýär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Gytaklaýyn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salgytlara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aşakdakylar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24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2AC798-4BDD-4AA1-B266-E4898743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53" y="419725"/>
            <a:ext cx="11437495" cy="6115986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(VAT – value added tax); 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tk-TM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satylmagyndan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alynýan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(sales tax); 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ç)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goşmaça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tölegler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aksizler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(excise); 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gümrük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paçlary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(import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bahalaryna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goşulýar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  <a:r>
              <a:rPr lang="tk-TM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tk-TM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(customs duty). 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k-TM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Gytaklaýyn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aýratynlygy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hakyky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töleýän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dürli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satyn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alýan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çykyş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satyn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alanda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töleýär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hakyky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töleýän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öndürýän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töleýär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57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2AC798-4BDD-4AA1-B266-E4898743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53" y="419725"/>
            <a:ext cx="11437495" cy="611598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taýdan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ösen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döwletlerde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girdejileriniň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2/3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bölegini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düzýär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ösýän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geçiş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ykdysadyýetli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döwletlerde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girdejileriniň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2/3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bölegini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gytaklaýyn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ýygnamagyň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ýeňildigi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girdejileriniň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gatnaşyjylaryň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girdejilerine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däl-de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bahasyna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baglydygy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baglanyşykly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sebäbe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görä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hümmetsizlenme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döwründe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däl-de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gytaklaýyn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ulanmak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amatly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puluň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hümmetsizlenýän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şertlerinde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girdejileriniň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hakyky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ýitgilerini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derejä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ýetirmäge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mümkinçilik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berýär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6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2AC798-4BDD-4AA1-B266-E4898743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53" y="419725"/>
            <a:ext cx="11437495" cy="61159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tölenmeginde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orun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eýeleýär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Hümmetsizlenmegiň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derejelerinde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alynýan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tölenýän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wagtynyň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arasynda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salgytlardan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býujete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girdejiler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hümmetsizlenýär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makroykdysady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nazaryýetde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Oliwer-Tanziniň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netijesi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diýlip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atlandyrylýar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nähili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ulanylýandygyna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baglylykda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salmagyň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tapawutlandyrylýar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1)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proporsional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proportional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2)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progressiw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progressive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3)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regressiw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regressive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1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2AC798-4BDD-4AA1-B266-E4898743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853" y="299802"/>
            <a:ext cx="11722308" cy="644577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1)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Proporsional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salgytda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salgydyň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derejesi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girdejiniň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möçberine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bolmaýar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(t =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const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Şonuň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salgydyň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möçberi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girdejiniň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möçberine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Göni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salgytlar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girdeji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salgytlary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käbir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döwletlerde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peýda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salynýan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salgytdan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beýlekiler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proporsional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salgytlar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hasaplanýar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derejesiniň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kesgitleniş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nukdaýnazaryndan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gytaklaýyn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salgytlar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hem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proporsional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salgytlar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hasaplanýar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tk-TM" sz="3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k-TM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2)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Progressiw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salgytda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artmagyna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görä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ýokarlanýar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peselmegine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görä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azalýar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Progressiw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mysal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salmagyň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girdejileriň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gaýtadan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paýlanmagyna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ýokary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derejede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ýardam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k-TM" sz="3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tk-TM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[t = t (Y)].  </a:t>
            </a:r>
            <a:endParaRPr lang="tk-TM" sz="3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tk-TM" sz="3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3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+ 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315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2AC798-4BDD-4AA1-B266-E4898743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53" y="419725"/>
            <a:ext cx="11437495" cy="61159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k-TM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Regressiw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salgytda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peselmegine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görä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ýokarlanýar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girdejiniň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ýokarlanmagyna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görä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peselýär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3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[t = t (Y)].                                                  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3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–     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4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2AC798-4BDD-4AA1-B266-E4898743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753" y="419725"/>
            <a:ext cx="11437495" cy="6115986"/>
          </a:xfrm>
        </p:spPr>
        <p:txBody>
          <a:bodyPr>
            <a:norm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10.1-nji </a:t>
            </a:r>
            <a:r>
              <a:rPr lang="ru-RU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tablisa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Proporsional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progressiw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regressiw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</a:t>
            </a:r>
            <a:endParaRPr lang="tk-TM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0B4A637-BD4E-4A54-A09B-40E70FD93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170202"/>
              </p:ext>
            </p:extLst>
          </p:nvPr>
        </p:nvGraphicFramePr>
        <p:xfrm>
          <a:off x="914398" y="1873771"/>
          <a:ext cx="10897850" cy="4330412"/>
        </p:xfrm>
        <a:graphic>
          <a:graphicData uri="http://schemas.openxmlformats.org/drawingml/2006/table">
            <a:tbl>
              <a:tblPr firstRow="1" firstCol="1" bandRow="1"/>
              <a:tblGrid>
                <a:gridCol w="1319135">
                  <a:extLst>
                    <a:ext uri="{9D8B030D-6E8A-4147-A177-3AD203B41FA5}">
                      <a16:colId xmlns:a16="http://schemas.microsoft.com/office/drawing/2014/main" val="1132671500"/>
                    </a:ext>
                  </a:extLst>
                </a:gridCol>
                <a:gridCol w="1783829">
                  <a:extLst>
                    <a:ext uri="{9D8B030D-6E8A-4147-A177-3AD203B41FA5}">
                      <a16:colId xmlns:a16="http://schemas.microsoft.com/office/drawing/2014/main" val="1619654827"/>
                    </a:ext>
                  </a:extLst>
                </a:gridCol>
                <a:gridCol w="1394087">
                  <a:extLst>
                    <a:ext uri="{9D8B030D-6E8A-4147-A177-3AD203B41FA5}">
                      <a16:colId xmlns:a16="http://schemas.microsoft.com/office/drawing/2014/main" val="3715032398"/>
                    </a:ext>
                  </a:extLst>
                </a:gridCol>
                <a:gridCol w="1543987">
                  <a:extLst>
                    <a:ext uri="{9D8B030D-6E8A-4147-A177-3AD203B41FA5}">
                      <a16:colId xmlns:a16="http://schemas.microsoft.com/office/drawing/2014/main" val="3152417278"/>
                    </a:ext>
                  </a:extLst>
                </a:gridCol>
                <a:gridCol w="1678898">
                  <a:extLst>
                    <a:ext uri="{9D8B030D-6E8A-4147-A177-3AD203B41FA5}">
                      <a16:colId xmlns:a16="http://schemas.microsoft.com/office/drawing/2014/main" val="512005986"/>
                    </a:ext>
                  </a:extLst>
                </a:gridCol>
                <a:gridCol w="1588958">
                  <a:extLst>
                    <a:ext uri="{9D8B030D-6E8A-4147-A177-3AD203B41FA5}">
                      <a16:colId xmlns:a16="http://schemas.microsoft.com/office/drawing/2014/main" val="4155654429"/>
                    </a:ext>
                  </a:extLst>
                </a:gridCol>
                <a:gridCol w="1588956">
                  <a:extLst>
                    <a:ext uri="{9D8B030D-6E8A-4147-A177-3AD203B41FA5}">
                      <a16:colId xmlns:a16="http://schemas.microsoft.com/office/drawing/2014/main" val="801566126"/>
                    </a:ext>
                  </a:extLst>
                </a:gridCol>
              </a:tblGrid>
              <a:tr h="84244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Girdeji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Progressiw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salgyt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(↑)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Proporsional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salgyt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(=)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Regressiw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salgyt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(↓)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134829"/>
                  </a:ext>
                </a:extLst>
              </a:tr>
              <a:tr h="17142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Salgydyň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derejesi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Salgydyň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möçberi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Salgydyň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derejesi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Salgydyň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möçberi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Salgydyň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derejesi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Salgydyň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möçberi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802616"/>
                  </a:ext>
                </a:extLst>
              </a:tr>
              <a:tr h="406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100$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10$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10$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15$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29604"/>
                  </a:ext>
                </a:extLst>
              </a:tr>
              <a:tr h="406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200$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24$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20$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24$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107980"/>
                  </a:ext>
                </a:extLst>
              </a:tr>
              <a:tr h="8424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300$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45$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30$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30$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287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388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656</Words>
  <Application>Microsoft Office PowerPoint</Application>
  <PresentationFormat>Широкоэкранный</PresentationFormat>
  <Paragraphs>72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5</cp:revision>
  <dcterms:created xsi:type="dcterms:W3CDTF">2021-02-16T18:07:22Z</dcterms:created>
  <dcterms:modified xsi:type="dcterms:W3CDTF">2021-02-16T18:28:47Z</dcterms:modified>
</cp:coreProperties>
</file>