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8" r:id="rId1"/>
    <p:sldMasterId id="2147484603" r:id="rId2"/>
  </p:sldMasterIdLst>
  <p:notesMasterIdLst>
    <p:notesMasterId r:id="rId13"/>
  </p:notesMasterIdLst>
  <p:sldIdLst>
    <p:sldId id="376" r:id="rId3"/>
    <p:sldId id="378" r:id="rId4"/>
    <p:sldId id="445" r:id="rId5"/>
    <p:sldId id="446" r:id="rId6"/>
    <p:sldId id="447" r:id="rId7"/>
    <p:sldId id="448" r:id="rId8"/>
    <p:sldId id="449" r:id="rId9"/>
    <p:sldId id="450" r:id="rId10"/>
    <p:sldId id="451" r:id="rId11"/>
    <p:sldId id="397" r:id="rId1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3429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85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0287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7145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0574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4003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27432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40C"/>
    <a:srgbClr val="B1A500"/>
    <a:srgbClr val="85FFBC"/>
    <a:srgbClr val="B6F6CB"/>
    <a:srgbClr val="7DFFB8"/>
    <a:srgbClr val="CDFFE4"/>
    <a:srgbClr val="0043C8"/>
    <a:srgbClr val="001236"/>
    <a:srgbClr val="69FFAD"/>
    <a:srgbClr val="729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35" autoAdjust="0"/>
    <p:restoredTop sz="94291" autoAdjust="0"/>
  </p:normalViewPr>
  <p:slideViewPr>
    <p:cSldViewPr>
      <p:cViewPr varScale="1">
        <p:scale>
          <a:sx n="101" d="100"/>
          <a:sy n="101" d="100"/>
        </p:scale>
        <p:origin x="81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13AB-C845-4381-BD3E-86619E8E7EF0}" type="datetimeFigureOut">
              <a:rPr lang="ru-RU" smtClean="0"/>
              <a:pPr/>
              <a:t>01.09.2021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5B841-ED4F-4E02-82FF-AF5D10BC99B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4502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45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6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44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manyň a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28650" y="2074666"/>
            <a:ext cx="7886700" cy="994172"/>
          </a:xfrm>
        </p:spPr>
        <p:txBody>
          <a:bodyPr/>
          <a:lstStyle>
            <a:lvl1pPr algn="ctr">
              <a:lnSpc>
                <a:spcPct val="100000"/>
              </a:lnSpc>
              <a:defRPr b="1">
                <a:solidFill>
                  <a:srgbClr val="00B050"/>
                </a:solidFill>
              </a:defRPr>
            </a:lvl1pPr>
          </a:lstStyle>
          <a:p>
            <a:r>
              <a:rPr lang="ru-RU" dirty="0"/>
              <a:t>TEMANYŇ ADY</a:t>
            </a:r>
          </a:p>
        </p:txBody>
      </p:sp>
    </p:spTree>
    <p:extLst>
      <p:ext uri="{BB962C8B-B14F-4D97-AF65-F5344CB8AC3E}">
        <p14:creationId xmlns:p14="http://schemas.microsoft.com/office/powerpoint/2010/main" val="2963912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orag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6431" y="273846"/>
            <a:ext cx="8462513" cy="994172"/>
          </a:xfrm>
        </p:spPr>
        <p:txBody>
          <a:bodyPr/>
          <a:lstStyle>
            <a:lvl1pPr algn="ctr">
              <a:defRPr b="1">
                <a:solidFill>
                  <a:srgbClr val="00B050"/>
                </a:solidFill>
              </a:defRPr>
            </a:lvl1pPr>
          </a:lstStyle>
          <a:p>
            <a:r>
              <a:rPr lang="tk-TM" dirty="0"/>
              <a:t>SORAGLAR: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</p:nvPr>
        </p:nvSpPr>
        <p:spPr>
          <a:xfrm>
            <a:off x="336947" y="1268017"/>
            <a:ext cx="8461997" cy="3390248"/>
          </a:xfrm>
        </p:spPr>
        <p:txBody>
          <a:bodyPr>
            <a:normAutofit/>
          </a:bodyPr>
          <a:lstStyle>
            <a:lvl1pPr marL="289322" indent="-289322">
              <a:buClr>
                <a:srgbClr val="00B050"/>
              </a:buClr>
              <a:buFont typeface="+mj-lt"/>
              <a:buAutoNum type="arabicPeriod"/>
              <a:defRPr sz="1800" baseline="0"/>
            </a:lvl1pPr>
            <a:lvl2pPr marL="514313" indent="-257175">
              <a:buFont typeface="+mj-lt"/>
              <a:buAutoNum type="arabicPeriod"/>
              <a:defRPr/>
            </a:lvl2pPr>
            <a:lvl3pPr marL="771448" indent="-257175">
              <a:buFont typeface="+mj-lt"/>
              <a:buAutoNum type="arabicPeriod"/>
              <a:defRPr/>
            </a:lvl3pPr>
            <a:lvl4pPr marL="964289" indent="-192881">
              <a:buFont typeface="+mj-lt"/>
              <a:buAutoNum type="arabicPeriod"/>
              <a:defRPr/>
            </a:lvl4pPr>
            <a:lvl5pPr marL="1221425" indent="-192881">
              <a:buFont typeface="+mj-lt"/>
              <a:buAutoNum type="arabicPeriod"/>
              <a:defRPr/>
            </a:lvl5pPr>
          </a:lstStyle>
          <a:p>
            <a:pPr lvl="0"/>
            <a:r>
              <a:rPr lang="tk-TM" dirty="0"/>
              <a:t>1-nji sorag nusga</a:t>
            </a:r>
          </a:p>
          <a:p>
            <a:pPr lvl="0"/>
            <a:r>
              <a:rPr lang="tk-TM" dirty="0"/>
              <a:t>2-nji sorag nusga</a:t>
            </a:r>
          </a:p>
          <a:p>
            <a:pPr lvl="0"/>
            <a:r>
              <a:rPr lang="tk-TM" dirty="0"/>
              <a:t>3-nji sorag nusga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51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ş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73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820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330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06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03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24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091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459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5302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5775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467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76435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71742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2731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6677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78843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32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880181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115890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015306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7331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6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0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57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88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457200"/>
            <a:ext cx="7406640" cy="101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54305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04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89" r:id="rId1"/>
    <p:sldLayoutId id="2147484590" r:id="rId2"/>
    <p:sldLayoutId id="2147484591" r:id="rId3"/>
    <p:sldLayoutId id="2147484592" r:id="rId4"/>
    <p:sldLayoutId id="2147484593" r:id="rId5"/>
    <p:sldLayoutId id="2147484594" r:id="rId6"/>
    <p:sldLayoutId id="2147484595" r:id="rId7"/>
    <p:sldLayoutId id="2147484596" r:id="rId8"/>
    <p:sldLayoutId id="2147484597" r:id="rId9"/>
    <p:sldLayoutId id="2147484598" r:id="rId10"/>
    <p:sldLayoutId id="2147484599" r:id="rId11"/>
    <p:sldLayoutId id="2147484600" r:id="rId12"/>
    <p:sldLayoutId id="2147484601" r:id="rId13"/>
    <p:sldLayoutId id="2147484602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44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04" r:id="rId1"/>
    <p:sldLayoutId id="2147484605" r:id="rId2"/>
    <p:sldLayoutId id="2147484606" r:id="rId3"/>
    <p:sldLayoutId id="2147484607" r:id="rId4"/>
    <p:sldLayoutId id="2147484608" r:id="rId5"/>
    <p:sldLayoutId id="2147484609" r:id="rId6"/>
    <p:sldLayoutId id="2147484610" r:id="rId7"/>
    <p:sldLayoutId id="2147484611" r:id="rId8"/>
    <p:sldLayoutId id="2147484612" r:id="rId9"/>
    <p:sldLayoutId id="2147484613" r:id="rId10"/>
    <p:sldLayoutId id="2147484614" r:id="rId11"/>
    <p:sldLayoutId id="2147484615" r:id="rId12"/>
    <p:sldLayoutId id="2147484616" r:id="rId13"/>
    <p:sldLayoutId id="2147484617" r:id="rId14"/>
    <p:sldLayoutId id="2147484618" r:id="rId15"/>
    <p:sldLayoutId id="214748461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ranslate.google.com/translate?hl=ru&amp;prev=_t&amp;sl=ru&amp;tl=tk&amp;u=https://kvartira-bez-agenta.ru/glossarij-rieltora/usloviya-dogovora-kupli-prodazhi-kvartiry/" TargetMode="External"/><Relationship Id="rId2" Type="http://schemas.openxmlformats.org/officeDocument/2006/relationships/hyperlink" Target="https://translate.google.com/translate?hl=ru&amp;prev=_t&amp;sl=ru&amp;tl=tk&amp;u=https://kvartira-bez-agenta.ru/glossarij-rieltora/registraciya-sdelki-s-kvartiroj/" TargetMode="Externa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ranslate.google.com/translate?hl=ru&amp;prev=_t&amp;sl=ru&amp;tl=tk&amp;u=https://www.alfastrah.ru/individuals/housing/rights/" TargetMode="External"/><Relationship Id="rId2" Type="http://schemas.openxmlformats.org/officeDocument/2006/relationships/hyperlink" Target="https://translate.google.com/translate?hl=ru&amp;prev=_t&amp;sl=ru&amp;tl=tk&amp;u=https://www.vsk.ru/upload/documents/3/251/doc/Tarif_22-12_Pravila_119.pdf" TargetMode="Externa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translate.google.com/translate?hl=ru&amp;prev=_t&amp;sl=ru&amp;tl=tk&amp;u=https://kvartira-bez-agenta.ru/glossarij-rieltora/obremeneniya-prava-sobstvennosti-na-kvartiru/" TargetMode="Externa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45000">
              <a:srgbClr val="00B050">
                <a:lumMod val="25000"/>
                <a:lumOff val="75000"/>
              </a:srgbClr>
            </a:gs>
            <a:gs pos="100000">
              <a:srgbClr val="85FFBC"/>
            </a:gs>
            <a:gs pos="71000">
              <a:srgbClr val="7DFFB8"/>
            </a:gs>
            <a:gs pos="83000">
              <a:srgbClr val="69FFA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1112" y="342415"/>
            <a:ext cx="8362948" cy="1024467"/>
          </a:xfrm>
        </p:spPr>
        <p:txBody>
          <a:bodyPr>
            <a:noAutofit/>
          </a:bodyPr>
          <a:lstStyle/>
          <a:p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inžener – tehniki we ulag kommunikasiýalary 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instituty.</a:t>
            </a:r>
            <a:br>
              <a:rPr lang="tk-TM" sz="2400" b="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20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420CBD0E-B941-4634-80F5-89FC5E53410D}"/>
              </a:ext>
            </a:extLst>
          </p:cNvPr>
          <p:cNvSpPr txBox="1">
            <a:spLocks/>
          </p:cNvSpPr>
          <p:nvPr/>
        </p:nvSpPr>
        <p:spPr>
          <a:xfrm>
            <a:off x="1447800" y="1762919"/>
            <a:ext cx="7072317" cy="18239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“Gozgalmaýan emläkleriň dolandyrylyşy” dersi boýunça 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C117731-AA6C-4303-BE83-F58720D5DAB1}"/>
              </a:ext>
            </a:extLst>
          </p:cNvPr>
          <p:cNvPicPr/>
          <p:nvPr/>
        </p:nvPicPr>
        <p:blipFill rotWithShape="1">
          <a:blip r:embed="rId2"/>
          <a:srcRect l="38484" t="28414" r="41022" b="36707"/>
          <a:stretch/>
        </p:blipFill>
        <p:spPr bwMode="auto">
          <a:xfrm>
            <a:off x="8001000" y="57150"/>
            <a:ext cx="829733" cy="7281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6" descr="C:\Users\User\Downloads\article2072.jpg">
            <a:extLst>
              <a:ext uri="{FF2B5EF4-FFF2-40B4-BE49-F238E27FC236}">
                <a16:creationId xmlns:a16="http://schemas.microsoft.com/office/drawing/2014/main" id="{4F198AE1-25B3-43A6-8087-CC411A5B6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99" y="119943"/>
            <a:ext cx="630201" cy="665338"/>
          </a:xfrm>
          <a:prstGeom prst="rect">
            <a:avLst/>
          </a:prstGeom>
          <a:noFill/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9203780-831D-41ED-9D8B-D126C85793C4}"/>
              </a:ext>
            </a:extLst>
          </p:cNvPr>
          <p:cNvSpPr/>
          <p:nvPr/>
        </p:nvSpPr>
        <p:spPr>
          <a:xfrm>
            <a:off x="3657600" y="3943350"/>
            <a:ext cx="510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Düzen</a:t>
            </a:r>
            <a:r>
              <a:rPr lang="tk-TM" sz="1013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 ykdysadyýeti we dolandyrylyşy </a:t>
            </a:r>
            <a:r>
              <a:rPr lang="tk-TM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kafedrasynyň mugallymy </a:t>
            </a:r>
            <a:r>
              <a:rPr lang="tk-TM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Agaýew W.</a:t>
            </a:r>
            <a:endParaRPr lang="tk-TM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3775E12B-E2EA-4AFA-A949-7263599F844E}"/>
              </a:ext>
            </a:extLst>
          </p:cNvPr>
          <p:cNvSpPr txBox="1">
            <a:spLocks/>
          </p:cNvSpPr>
          <p:nvPr/>
        </p:nvSpPr>
        <p:spPr>
          <a:xfrm>
            <a:off x="228600" y="1762920"/>
            <a:ext cx="8696012" cy="1427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ru-RU" sz="34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9" name="Блок-схема: альтернативный процесс 18">
            <a:extLst>
              <a:ext uri="{FF2B5EF4-FFF2-40B4-BE49-F238E27FC236}">
                <a16:creationId xmlns:a16="http://schemas.microsoft.com/office/drawing/2014/main" id="{81EB608E-6521-4A51-92F6-BF865DE2A5C2}"/>
              </a:ext>
            </a:extLst>
          </p:cNvPr>
          <p:cNvSpPr/>
          <p:nvPr/>
        </p:nvSpPr>
        <p:spPr>
          <a:xfrm>
            <a:off x="3589020" y="1389240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задержка 19">
            <a:extLst>
              <a:ext uri="{FF2B5EF4-FFF2-40B4-BE49-F238E27FC236}">
                <a16:creationId xmlns:a16="http://schemas.microsoft.com/office/drawing/2014/main" id="{3F38CF9B-0C44-4608-99C8-79842B37159E}"/>
              </a:ext>
            </a:extLst>
          </p:cNvPr>
          <p:cNvSpPr/>
          <p:nvPr/>
        </p:nvSpPr>
        <p:spPr>
          <a:xfrm>
            <a:off x="8234456" y="1389241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19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1200" y="1403171"/>
            <a:ext cx="5181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 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berip </a:t>
            </a:r>
            <a:r>
              <a:rPr lang="sq-AL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iňläniňiz</a:t>
            </a:r>
          </a:p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 köp sag boluň!</a:t>
            </a:r>
            <a:endParaRPr lang="sq-AL" altLang="ru-RU" sz="3600" b="1" dirty="0">
              <a:solidFill>
                <a:schemeClr val="accent5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>
            <a:extLst>
              <a:ext uri="{FF2B5EF4-FFF2-40B4-BE49-F238E27FC236}">
                <a16:creationId xmlns:a16="http://schemas.microsoft.com/office/drawing/2014/main" id="{8A69B69A-A4C2-4586-BB08-ABCA504B78C6}"/>
              </a:ext>
            </a:extLst>
          </p:cNvPr>
          <p:cNvSpPr/>
          <p:nvPr/>
        </p:nvSpPr>
        <p:spPr>
          <a:xfrm>
            <a:off x="3984303" y="2760839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задержка 6">
            <a:extLst>
              <a:ext uri="{FF2B5EF4-FFF2-40B4-BE49-F238E27FC236}">
                <a16:creationId xmlns:a16="http://schemas.microsoft.com/office/drawing/2014/main" id="{050EA82F-5221-4DC0-ABD1-B7CA54AF22A7}"/>
              </a:ext>
            </a:extLst>
          </p:cNvPr>
          <p:cNvSpPr/>
          <p:nvPr/>
        </p:nvSpPr>
        <p:spPr>
          <a:xfrm>
            <a:off x="8629739" y="2760840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01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>
          <a:xfrm>
            <a:off x="419100" y="2571750"/>
            <a:ext cx="8305800" cy="2667000"/>
          </a:xfrm>
        </p:spPr>
        <p:txBody>
          <a:bodyPr>
            <a:no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1.Öndürijiniň jogapkärçiligini ätiýaçlandyryş.</a:t>
            </a:r>
            <a:endParaRPr lang="tk-TM" sz="2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2.Kwartira üçin at ätiýaçlandyryşynyň aýratynlyklary</a:t>
            </a: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3.Durmuş ätiýaçlandyryşy,onuň üçin ätiýaçlandyryş işine ukyby, şeýle – de titul ätiýaçlandyryş. </a:t>
            </a:r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82886970-C256-4819-B646-CEC3EA5D42F8}"/>
              </a:ext>
            </a:extLst>
          </p:cNvPr>
          <p:cNvSpPr txBox="1">
            <a:spLocks/>
          </p:cNvSpPr>
          <p:nvPr/>
        </p:nvSpPr>
        <p:spPr>
          <a:xfrm>
            <a:off x="1066800" y="1733550"/>
            <a:ext cx="6670402" cy="87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29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Soraglar </a:t>
            </a:r>
            <a:r>
              <a:rPr lang="tk-TM" sz="2800" dirty="0">
                <a:solidFill>
                  <a:srgbClr val="FF0000"/>
                </a:solidFill>
              </a:rPr>
              <a:t>   </a:t>
            </a: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1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4C4710-68D4-43C0-A255-0D083C66FF39}"/>
              </a:ext>
            </a:extLst>
          </p:cNvPr>
          <p:cNvSpPr/>
          <p:nvPr/>
        </p:nvSpPr>
        <p:spPr>
          <a:xfrm>
            <a:off x="266700" y="244522"/>
            <a:ext cx="8610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9-nji umumy okuwyň temasy: </a:t>
            </a:r>
            <a:r>
              <a:rPr lang="tk-TM" sz="3200" b="1" dirty="0">
                <a:solidFill>
                  <a:srgbClr val="FFF9AB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Kwartira amallary ätiýaçlandyryşy.</a:t>
            </a:r>
            <a:endParaRPr lang="tk-TM" sz="3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Aft>
                <a:spcPts val="0"/>
              </a:spcAft>
            </a:pPr>
            <a:endParaRPr lang="ru-RU" sz="2000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09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57150"/>
            <a:ext cx="8915400" cy="1828800"/>
          </a:xfrm>
        </p:spPr>
        <p:txBody>
          <a:bodyPr>
            <a:noAutofit/>
          </a:bodyPr>
          <a:lstStyle/>
          <a:p>
            <a:pPr marL="180975" lvl="1" algn="ctr">
              <a:tabLst>
                <a:tab pos="631825" algn="l"/>
              </a:tabLst>
            </a:pPr>
            <a: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1.Öndürijiniň jogapkärçiligini ätiýaçlandyryş.</a:t>
            </a:r>
            <a:br>
              <a:rPr lang="tk-TM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k-TM" sz="32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1276350"/>
            <a:ext cx="7467600" cy="3657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hukuklaryny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şertnamasy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 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emlägiň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eýeçiligini</a:t>
            </a:r>
            <a:r>
              <a:rPr lang="en-US" sz="28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bellige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almazdan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ozal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 , 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alnandan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hem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baglaşylyp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bilner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Emma, ​​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eýeçilik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bellige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alnandan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 </a:t>
            </a:r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Kwartirany</a:t>
            </a:r>
            <a:r>
              <a:rPr lang="en-US" sz="28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satmak</a:t>
            </a:r>
            <a:r>
              <a:rPr lang="en-US" sz="28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we </a:t>
            </a:r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satyn</a:t>
            </a:r>
            <a:r>
              <a:rPr lang="en-US" sz="28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almak</a:t>
            </a:r>
            <a:r>
              <a:rPr lang="en-US" sz="28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şertnamasynda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garamazdan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adyň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kwartiranyň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bazar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ätiýaçlandyrylyp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bilner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1733550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7754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BC1EF93-2A43-4D8B-964B-D9AABF2718CE}"/>
              </a:ext>
            </a:extLst>
          </p:cNvPr>
          <p:cNvSpPr/>
          <p:nvPr/>
        </p:nvSpPr>
        <p:spPr>
          <a:xfrm>
            <a:off x="0" y="133350"/>
            <a:ext cx="769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559F1EC-A5BE-4E08-AB08-63CF63BA17FB}"/>
              </a:ext>
            </a:extLst>
          </p:cNvPr>
          <p:cNvSpPr/>
          <p:nvPr/>
        </p:nvSpPr>
        <p:spPr>
          <a:xfrm>
            <a:off x="152400" y="114300"/>
            <a:ext cx="7391400" cy="4520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r>
              <a:rPr lang="tk-TM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tiýaçlandyryş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kompaniýasy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töleginiň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mukdaryny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ätiýaçlandyrylan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mukdaryň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göterimi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kesgitleýär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Adatça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aralykda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u="sng" dirty="0">
                <a:solidFill>
                  <a:srgbClr val="4444B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0,13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u="sng" dirty="0">
                <a:solidFill>
                  <a:srgbClr val="4444B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0,3%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ätiýaçlandyrylan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Köplenç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tizligi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geçmiş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ýyl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setiri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gitdi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gysga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taryhy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gatnaşygy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pes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ýyllarynda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             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562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B87B57E-E340-4A97-AFD5-3F0E9C7457BB}"/>
              </a:ext>
            </a:extLst>
          </p:cNvPr>
          <p:cNvSpPr/>
          <p:nvPr/>
        </p:nvSpPr>
        <p:spPr>
          <a:xfrm>
            <a:off x="685800" y="285750"/>
            <a:ext cx="6781800" cy="325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7688896-508B-4B79-9D3F-32B4454A56D8}"/>
              </a:ext>
            </a:extLst>
          </p:cNvPr>
          <p:cNvSpPr/>
          <p:nvPr/>
        </p:nvSpPr>
        <p:spPr>
          <a:xfrm>
            <a:off x="838200" y="438150"/>
            <a:ext cx="6781800" cy="325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F5BF7E3-EE70-473B-8241-00D36982C010}"/>
              </a:ext>
            </a:extLst>
          </p:cNvPr>
          <p:cNvSpPr/>
          <p:nvPr/>
        </p:nvSpPr>
        <p:spPr>
          <a:xfrm>
            <a:off x="304800" y="163052"/>
            <a:ext cx="6934200" cy="3463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Premiumyň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soňky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kwartira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resminamalary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öwrenenden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aýdylýar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kompaniýasy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taryhyna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seredýär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töwekgelçilikleriň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ýokarydygyny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tutsa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köpeltmek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koeffisiýentini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ulanyp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.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kwartira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köplenç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gezek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satylan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    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058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9D87AA7-41C2-4192-8023-4FC3EC1E5A27}"/>
              </a:ext>
            </a:extLst>
          </p:cNvPr>
          <p:cNvSpPr/>
          <p:nvPr/>
        </p:nvSpPr>
        <p:spPr>
          <a:xfrm>
            <a:off x="685800" y="0"/>
            <a:ext cx="701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2.Kwartira üçin at ätiýaçlandyryşynyň aýratynlyklary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DDE367B-71E8-4CE8-B463-1B3A6C2BF42B}"/>
              </a:ext>
            </a:extLst>
          </p:cNvPr>
          <p:cNvSpPr/>
          <p:nvPr/>
        </p:nvSpPr>
        <p:spPr>
          <a:xfrm>
            <a:off x="228600" y="868269"/>
            <a:ext cx="6934200" cy="3448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Kwartiranyň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nädip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gelendigine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sebäplere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eýesi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bolmakdan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saklanyp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bilersiňiz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:  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500"/>
              </a:spcBef>
              <a:spcAft>
                <a:spcPts val="16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Kwartira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satmak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şertnamasy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ýatyrylyp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bilner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satuw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paýnamalaryň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eýeleriniň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kiçi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eýeleriniň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hukuklary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bozulan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500"/>
              </a:spcBef>
              <a:spcAft>
                <a:spcPts val="16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Kwartiranyň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mirasdüşerleri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belli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däldi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 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500"/>
              </a:spcBef>
              <a:spcAft>
                <a:spcPts val="16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Kwartiranyň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eýeçilige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geçirilmegi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kazyýet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karary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ýatyryldy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. 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395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D5523BF-217D-46CD-B61D-8AE76F2494CC}"/>
              </a:ext>
            </a:extLst>
          </p:cNvPr>
          <p:cNvSpPr/>
          <p:nvPr/>
        </p:nvSpPr>
        <p:spPr>
          <a:xfrm>
            <a:off x="76200" y="209550"/>
            <a:ext cx="7391400" cy="3529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miras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galan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alnan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 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hususylaşdyrylan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meselelerde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çykyp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. At 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tapgyrynda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eýeçilik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ýalňyşlary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başgalaryň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hukuklary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bozulan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tanalýan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Bu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eýesine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hukugynyň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ýitmegi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      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659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CDB99D3-9100-473A-8D7B-DA22E59784F6}"/>
              </a:ext>
            </a:extLst>
          </p:cNvPr>
          <p:cNvSpPr/>
          <p:nvPr/>
        </p:nvSpPr>
        <p:spPr>
          <a:xfrm>
            <a:off x="-152400" y="209550"/>
            <a:ext cx="8991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3.Durmuş ätiýaçlandyryşy,onuň üçin ätiýaçlandyryş işine ukyby, şeýle – de titul ätiýaçlandyryş.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D090B4-E52F-4E3F-9150-6C8790891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780" y="0"/>
            <a:ext cx="331322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Прямоугольник 5" descr="Kwartiranyň ady ätiýaçlandyryşy">
            <a:extLst>
              <a:ext uri="{FF2B5EF4-FFF2-40B4-BE49-F238E27FC236}">
                <a16:creationId xmlns:a16="http://schemas.microsoft.com/office/drawing/2014/main" id="{F3B81292-1D8B-4EC9-9337-EE7F87B869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19200" y="0"/>
            <a:ext cx="692785" cy="1911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BE1A10D-AEA6-405E-B01B-A64032167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040547"/>
            <a:ext cx="70866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öňünde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tutmak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gerek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US" altLang="ru-RU" sz="24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ady</a:t>
            </a:r>
            <a:r>
              <a:rPr kumimoji="0" lang="en-US" altLang="ru-RU" sz="24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ätiýaçlandyryş</a:t>
            </a:r>
            <a:r>
              <a:rPr kumimoji="0" lang="en-US" altLang="ru-RU" sz="24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geleşigiň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ähli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riskleri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içine</a:t>
            </a:r>
            <a:r>
              <a:rPr kumimoji="0" lang="tk-TM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alnar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emma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diňe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käbir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anyk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ýol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bolanlar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US" altLang="ru-RU" sz="2400" b="1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eýeçilik</a:t>
            </a:r>
            <a:r>
              <a:rPr kumimoji="0" lang="en-US" altLang="ru-RU" sz="2400" b="1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zyýan</a:t>
            </a:r>
            <a:r>
              <a:rPr kumimoji="0" lang="en-US" altLang="ru-RU" sz="2400" b="1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barada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diňe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hasaplanýar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US" altLang="ru-RU" sz="2400" b="1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ätiýaçlandyryş</a:t>
            </a:r>
            <a:r>
              <a:rPr kumimoji="0" lang="en-US" altLang="ru-RU" sz="2400" b="1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waka 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Hukuk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dawasynyň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netijesinde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US" altLang="ru-RU" sz="2400" b="0" i="1" u="sng" strike="noStrike" cap="none" normalizeH="0" baseline="0" dirty="0" err="1">
                <a:ln>
                  <a:noFill/>
                </a:ln>
                <a:solidFill>
                  <a:srgbClr val="001CB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emläk</a:t>
            </a:r>
            <a:r>
              <a:rPr kumimoji="0" lang="en-US" altLang="ru-RU" sz="2400" b="0" i="1" u="sng" strike="noStrike" cap="none" normalizeH="0" baseline="0" dirty="0">
                <a:ln>
                  <a:noFill/>
                </a:ln>
                <a:solidFill>
                  <a:srgbClr val="001CB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kumimoji="0" lang="en-US" altLang="ru-RU" sz="2400" b="0" i="1" u="sng" strike="noStrike" cap="none" normalizeH="0" baseline="0" dirty="0" err="1">
                <a:ln>
                  <a:noFill/>
                </a:ln>
                <a:solidFill>
                  <a:srgbClr val="001CB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hukugynyň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islendik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US" altLang="ru-RU" sz="2400" b="0" i="1" u="sng" strike="noStrike" cap="none" normalizeH="0" baseline="0" dirty="0" err="1">
                <a:ln>
                  <a:noFill/>
                </a:ln>
                <a:solidFill>
                  <a:srgbClr val="001CB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hukugy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hukugy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ýitirmezden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ýüze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çyksa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( </a:t>
            </a:r>
            <a:r>
              <a:rPr kumimoji="0" lang="en-US" altLang="ru-RU" sz="2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mysal</a:t>
            </a:r>
            <a:r>
              <a:rPr kumimoji="0" lang="en-US" altLang="ru-RU" sz="24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kumimoji="0" lang="en-US" altLang="ru-RU" sz="24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öňki</a:t>
            </a:r>
            <a:r>
              <a:rPr kumimoji="0" lang="en-US" altLang="ru-RU" sz="24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ýaşaýjylaryň</a:t>
            </a:r>
            <a:r>
              <a:rPr kumimoji="0" lang="en-US" altLang="ru-RU" sz="24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</a:t>
            </a:r>
            <a:r>
              <a:rPr kumimoji="0" lang="en-US" altLang="ru-RU" sz="24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kwartirada</a:t>
            </a:r>
            <a:r>
              <a:rPr kumimoji="0" lang="en-US" altLang="ru-RU" sz="24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ýaşamak</a:t>
            </a:r>
            <a:r>
              <a:rPr kumimoji="0" lang="en-US" altLang="ru-RU" sz="24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hukugyny</a:t>
            </a:r>
            <a:r>
              <a:rPr kumimoji="0" lang="en-US" altLang="ru-RU" sz="24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dikeltdi</a:t>
            </a:r>
            <a:r>
              <a:rPr kumimoji="0" lang="en-US" altLang="ru-RU" sz="24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US" altLang="ru-RU" sz="2400" b="1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ätiýaçlandyrylan</a:t>
            </a:r>
            <a:r>
              <a:rPr kumimoji="0" lang="en-US" altLang="ru-RU" sz="2400" b="1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waka </a:t>
            </a:r>
            <a:r>
              <a:rPr kumimoji="0" lang="en-US" altLang="ru-RU" sz="2400" b="1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bolmaz</a:t>
            </a:r>
            <a:r>
              <a:rPr kumimoji="0" lang="en-US" altLang="ru-RU" sz="2400" b="1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ätiýaçlandyryş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bolmaz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paýlanýar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4399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163EB1B-2374-4740-956F-B375ED1F74FC}"/>
              </a:ext>
            </a:extLst>
          </p:cNvPr>
          <p:cNvSpPr/>
          <p:nvPr/>
        </p:nvSpPr>
        <p:spPr>
          <a:xfrm>
            <a:off x="-9939" y="169041"/>
            <a:ext cx="8534400" cy="4209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r>
              <a:rPr lang="tk-TM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Titul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ätiýaçlandyryşy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gysgaça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: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500"/>
              </a:spcBef>
              <a:spcAft>
                <a:spcPts val="1650"/>
              </a:spcAft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tk-TM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eýeçiligiň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ýitmeginden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ätiýaçlandyryşdyr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. 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500"/>
              </a:spcBef>
              <a:spcAft>
                <a:spcPts val="1650"/>
              </a:spcAft>
              <a:tabLst>
                <a:tab pos="457200" algn="l"/>
              </a:tabLst>
            </a:pPr>
            <a:r>
              <a:rPr lang="tk-TM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2.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kwartirany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ätiýaçlandyrýarsyňyz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emlägi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kanuny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goraýar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500"/>
              </a:spcBef>
              <a:spcAft>
                <a:spcPts val="1650"/>
              </a:spcAft>
              <a:tabLst>
                <a:tab pos="457200" algn="l"/>
              </a:tabLst>
            </a:pPr>
            <a:r>
              <a:rPr lang="tk-TM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3.Ä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tiýaçlandyryş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ykrar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edilmeýän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ýagdaýlar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bar .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Insurancetiýaçlandyryş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kompaniýasyny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saýlanyňyzda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üns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öwreniň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500"/>
              </a:spcBef>
              <a:spcAft>
                <a:spcPts val="1650"/>
              </a:spcAft>
              <a:tabLst>
                <a:tab pos="457200" algn="l"/>
              </a:tabLst>
            </a:pPr>
            <a:r>
              <a:rPr lang="tk-TM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4.Ä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tiýaçlandyryş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töleginiň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kwartiranyň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taryhyna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.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tk-TM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5.Ä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tiýaçlandyrylan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waka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ýüze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çykan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halatynda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diňe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kwartiranyň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bahasyny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alyp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bilersiňiz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çykdajylary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ahlak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taýdan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öwezini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dolmak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öwezini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dolmaýa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4231497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Superbaks Тема</Template>
  <TotalTime>6353</TotalTime>
  <Words>125</Words>
  <Application>Microsoft Office PowerPoint</Application>
  <PresentationFormat>Экран (16:9)</PresentationFormat>
  <Paragraphs>31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Corbel</vt:lpstr>
      <vt:lpstr>Symbol</vt:lpstr>
      <vt:lpstr>Times New Roman</vt:lpstr>
      <vt:lpstr>Trebuchet MS</vt:lpstr>
      <vt:lpstr>Wingdings 3</vt:lpstr>
      <vt:lpstr>Базис</vt:lpstr>
      <vt:lpstr>Аспект</vt:lpstr>
      <vt:lpstr>Türkmenistanyň Bilim ministrligi Türkmenistanyň inžener – tehniki we ulag kommunikasiýalary  instituty.  </vt:lpstr>
      <vt:lpstr>Презентация PowerPoint</vt:lpstr>
      <vt:lpstr>1.Öndürijiniň jogapkärçiligini ätiýaçlandyryş.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412</cp:lastModifiedBy>
  <cp:revision>871</cp:revision>
  <dcterms:created xsi:type="dcterms:W3CDTF">2010-10-28T12:19:43Z</dcterms:created>
  <dcterms:modified xsi:type="dcterms:W3CDTF">2021-09-01T08:33:26Z</dcterms:modified>
</cp:coreProperties>
</file>