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13550" cy="9825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53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1411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882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041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7487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5028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158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632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610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129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5720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5B20D-A2BE-4668-8107-21F8829ECBA3}" type="datetimeFigureOut">
              <a:rPr lang="ru-RU" smtClean="0"/>
              <a:pPr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21062-FB99-40DB-ACCC-1553EBE0FB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2084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Bazar ykdysadyýetinde karzyň orny we karz gatnaşyklary.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1983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tt-RU" sz="3600" b="1" dirty="0"/>
              <a:t>Karzlaşdyrmakda esasan 3 usul ulanylýar: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t-RU" b="1" dirty="0"/>
              <a:t>1) Dolanyşyk usulynda</a:t>
            </a:r>
            <a:r>
              <a:rPr lang="tt-RU" dirty="0"/>
              <a:t> </a:t>
            </a:r>
            <a:r>
              <a:rPr lang="en-US" dirty="0" smtClean="0"/>
              <a:t>- </a:t>
            </a:r>
            <a:r>
              <a:rPr lang="tt-RU" dirty="0" smtClean="0"/>
              <a:t>maddy </a:t>
            </a:r>
            <a:r>
              <a:rPr lang="tt-RU" dirty="0"/>
              <a:t>gymmatlyklar (çig mal) satyn alynýan mahaly karz alynýar we olaryň önümçilikde ulanyp azalmagy bilen karz üzülýär. </a:t>
            </a:r>
            <a:endParaRPr lang="en-US" dirty="0"/>
          </a:p>
          <a:p>
            <a:pPr marL="0" indent="0">
              <a:buNone/>
            </a:pPr>
            <a:r>
              <a:rPr lang="tt-RU" b="1" dirty="0"/>
              <a:t>2</a:t>
            </a:r>
            <a:r>
              <a:rPr lang="ru-RU" b="1" dirty="0"/>
              <a:t>) </a:t>
            </a:r>
            <a:r>
              <a:rPr lang="ru-RU" b="1" dirty="0" err="1"/>
              <a:t>Galyndy</a:t>
            </a:r>
            <a:r>
              <a:rPr lang="ru-RU" b="1" dirty="0"/>
              <a:t> </a:t>
            </a:r>
            <a:r>
              <a:rPr lang="tt-RU" b="1" dirty="0"/>
              <a:t>usuly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karzlaşdyrmada</a:t>
            </a:r>
            <a:r>
              <a:rPr lang="ru-RU" dirty="0"/>
              <a:t> </a:t>
            </a:r>
            <a:r>
              <a:rPr lang="ru-RU" dirty="0" err="1"/>
              <a:t>kärhana</a:t>
            </a:r>
            <a:r>
              <a:rPr lang="ru-RU" dirty="0"/>
              <a:t> </a:t>
            </a:r>
            <a:r>
              <a:rPr lang="ru-RU" dirty="0" err="1"/>
              <a:t>özüne</a:t>
            </a:r>
            <a:r>
              <a:rPr lang="ru-RU" dirty="0"/>
              <a:t> </a:t>
            </a:r>
            <a:r>
              <a:rPr lang="ru-RU" dirty="0" err="1"/>
              <a:t>zerur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gymmatlyklary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maliýe</a:t>
            </a:r>
            <a:r>
              <a:rPr lang="ru-RU" dirty="0"/>
              <a:t> </a:t>
            </a:r>
            <a:r>
              <a:rPr lang="ru-RU" dirty="0" err="1"/>
              <a:t>çeşmeleriniň</a:t>
            </a:r>
            <a:r>
              <a:rPr lang="ru-RU" dirty="0"/>
              <a:t> </a:t>
            </a:r>
            <a:r>
              <a:rPr lang="ru-RU" dirty="0" err="1"/>
              <a:t>hasabyna</a:t>
            </a:r>
            <a:r>
              <a:rPr lang="ru-RU" dirty="0"/>
              <a:t> </a:t>
            </a:r>
            <a:r>
              <a:rPr lang="ru-RU" dirty="0" err="1"/>
              <a:t>satyn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, </a:t>
            </a:r>
            <a:r>
              <a:rPr lang="ru-RU" dirty="0" err="1"/>
              <a:t>diňe</a:t>
            </a:r>
            <a:r>
              <a:rPr lang="ru-RU" dirty="0"/>
              <a:t> </a:t>
            </a:r>
            <a:r>
              <a:rPr lang="ru-RU" dirty="0" err="1"/>
              <a:t>şondan</a:t>
            </a:r>
            <a:r>
              <a:rPr lang="ru-RU" dirty="0"/>
              <a:t> </a:t>
            </a:r>
            <a:r>
              <a:rPr lang="ru-RU" dirty="0" err="1"/>
              <a:t>soň</a:t>
            </a:r>
            <a:r>
              <a:rPr lang="ru-RU" dirty="0"/>
              <a:t> </a:t>
            </a:r>
            <a:r>
              <a:rPr lang="ru-RU" dirty="0" err="1"/>
              <a:t>karz</a:t>
            </a:r>
            <a:r>
              <a:rPr lang="ru-RU" dirty="0"/>
              <a:t> </a:t>
            </a:r>
            <a:r>
              <a:rPr lang="ru-RU" dirty="0" err="1"/>
              <a:t>üpjünçiligi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banka</a:t>
            </a:r>
            <a:r>
              <a:rPr lang="ru-RU" dirty="0"/>
              <a:t> </a:t>
            </a:r>
            <a:r>
              <a:rPr lang="ru-RU" dirty="0" err="1"/>
              <a:t>ýüz</a:t>
            </a:r>
            <a:r>
              <a:rPr lang="ru-RU" dirty="0"/>
              <a:t> </a:t>
            </a:r>
            <a:r>
              <a:rPr lang="ru-RU" dirty="0" err="1"/>
              <a:t>tutup</a:t>
            </a:r>
            <a:r>
              <a:rPr lang="ru-RU" dirty="0"/>
              <a:t> </a:t>
            </a:r>
            <a:r>
              <a:rPr lang="ru-RU" dirty="0" err="1"/>
              <a:t>bilýär</a:t>
            </a:r>
            <a:r>
              <a:rPr lang="ru-RU" dirty="0"/>
              <a:t>. </a:t>
            </a:r>
            <a:r>
              <a:rPr lang="ru-RU" dirty="0" err="1"/>
              <a:t>Şonuň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birlikde</a:t>
            </a:r>
            <a:r>
              <a:rPr lang="ru-RU" dirty="0"/>
              <a:t>,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çykaran</a:t>
            </a:r>
            <a:r>
              <a:rPr lang="ru-RU" dirty="0"/>
              <a:t> </a:t>
            </a:r>
            <a:r>
              <a:rPr lang="ru-RU" dirty="0" err="1"/>
              <a:t>harajatlarynyň</a:t>
            </a:r>
            <a:r>
              <a:rPr lang="ru-RU" dirty="0"/>
              <a:t> </a:t>
            </a:r>
            <a:r>
              <a:rPr lang="ru-RU" dirty="0" err="1"/>
              <a:t>öwezini</a:t>
            </a:r>
            <a:r>
              <a:rPr lang="ru-RU" dirty="0"/>
              <a:t> </a:t>
            </a:r>
            <a:r>
              <a:rPr lang="ru-RU" dirty="0" err="1"/>
              <a:t>doldurýar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ýagdaýda</a:t>
            </a:r>
            <a:r>
              <a:rPr lang="ru-RU" dirty="0"/>
              <a:t> </a:t>
            </a:r>
            <a:r>
              <a:rPr lang="ru-RU" dirty="0" err="1"/>
              <a:t>karz</a:t>
            </a:r>
            <a:r>
              <a:rPr lang="ru-RU" dirty="0"/>
              <a:t>, </a:t>
            </a:r>
            <a:r>
              <a:rPr lang="ru-RU" dirty="0" err="1"/>
              <a:t>geljekki</a:t>
            </a:r>
            <a:r>
              <a:rPr lang="ru-RU" dirty="0"/>
              <a:t> </a:t>
            </a:r>
            <a:r>
              <a:rPr lang="ru-RU" dirty="0" err="1"/>
              <a:t>harajatlaryň</a:t>
            </a:r>
            <a:r>
              <a:rPr lang="ru-RU" dirty="0"/>
              <a:t> </a:t>
            </a:r>
            <a:r>
              <a:rPr lang="ru-RU" dirty="0" err="1"/>
              <a:t>tölegi</a:t>
            </a:r>
            <a:r>
              <a:rPr lang="ru-RU" dirty="0"/>
              <a:t> </a:t>
            </a:r>
            <a:r>
              <a:rPr lang="ru-RU" dirty="0" err="1"/>
              <a:t>sebäpli</a:t>
            </a:r>
            <a:r>
              <a:rPr lang="ru-RU" dirty="0"/>
              <a:t> </a:t>
            </a:r>
            <a:r>
              <a:rPr lang="ru-RU" dirty="0" err="1"/>
              <a:t>däl-de</a:t>
            </a:r>
            <a:r>
              <a:rPr lang="ru-RU" dirty="0"/>
              <a:t>, </a:t>
            </a:r>
            <a:r>
              <a:rPr lang="ru-RU" dirty="0" err="1"/>
              <a:t>maddy-haryt</a:t>
            </a:r>
            <a:r>
              <a:rPr lang="ru-RU" dirty="0"/>
              <a:t> </a:t>
            </a:r>
            <a:r>
              <a:rPr lang="ru-RU" dirty="0" err="1"/>
              <a:t>galyndylary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berilýär</a:t>
            </a:r>
            <a:r>
              <a:rPr lang="ru-RU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hr-HR" b="1" dirty="0" smtClean="0"/>
              <a:t>3</a:t>
            </a:r>
            <a:r>
              <a:rPr lang="hr-HR" b="1" dirty="0"/>
              <a:t>) </a:t>
            </a:r>
            <a:r>
              <a:rPr lang="en-US" b="1" dirty="0" err="1"/>
              <a:t>Dolany</a:t>
            </a:r>
            <a:r>
              <a:rPr lang="hr-HR" b="1" dirty="0"/>
              <a:t>ş</a:t>
            </a:r>
            <a:r>
              <a:rPr lang="en-US" b="1" dirty="0" err="1"/>
              <a:t>yk</a:t>
            </a:r>
            <a:r>
              <a:rPr lang="hr-HR" b="1" dirty="0"/>
              <a:t>-</a:t>
            </a:r>
            <a:r>
              <a:rPr lang="en-US" b="1" dirty="0" err="1"/>
              <a:t>galyndy</a:t>
            </a:r>
            <a:r>
              <a:rPr lang="en-US" b="1" dirty="0"/>
              <a:t> </a:t>
            </a:r>
            <a:r>
              <a:rPr lang="en-US" b="1" dirty="0" err="1"/>
              <a:t>usuly</a:t>
            </a:r>
            <a:r>
              <a:rPr lang="hr-HR" dirty="0"/>
              <a:t> – </a:t>
            </a:r>
            <a:r>
              <a:rPr lang="en-US" dirty="0" err="1"/>
              <a:t>bu</a:t>
            </a:r>
            <a:r>
              <a:rPr lang="hr-HR" dirty="0"/>
              <a:t> 1-</a:t>
            </a:r>
            <a:r>
              <a:rPr lang="en-US" dirty="0" err="1"/>
              <a:t>nji</a:t>
            </a:r>
            <a:r>
              <a:rPr lang="hr-HR" dirty="0"/>
              <a:t>  </a:t>
            </a:r>
            <a:r>
              <a:rPr lang="en-US" dirty="0"/>
              <a:t>we</a:t>
            </a:r>
            <a:r>
              <a:rPr lang="hr-HR" dirty="0"/>
              <a:t> 2-</a:t>
            </a:r>
            <a:r>
              <a:rPr lang="en-US" dirty="0" err="1"/>
              <a:t>nji</a:t>
            </a:r>
            <a:r>
              <a:rPr lang="en-US" dirty="0"/>
              <a:t> </a:t>
            </a:r>
            <a:r>
              <a:rPr lang="en-US" dirty="0" err="1"/>
              <a:t>usuly</a:t>
            </a:r>
            <a:r>
              <a:rPr lang="hr-HR" dirty="0"/>
              <a:t>ň </a:t>
            </a:r>
            <a:r>
              <a:rPr lang="en-US" dirty="0" err="1"/>
              <a:t>gary</a:t>
            </a:r>
            <a:r>
              <a:rPr lang="hr-HR" dirty="0"/>
              <a:t>ş</a:t>
            </a:r>
            <a:r>
              <a:rPr lang="en-US" dirty="0"/>
              <a:t>an g</a:t>
            </a:r>
            <a:r>
              <a:rPr lang="hr-HR" dirty="0"/>
              <a:t>ö</a:t>
            </a:r>
            <a:r>
              <a:rPr lang="en-US" dirty="0" err="1"/>
              <a:t>rn</a:t>
            </a:r>
            <a:r>
              <a:rPr lang="hr-HR" dirty="0"/>
              <a:t>üş</a:t>
            </a:r>
            <a:r>
              <a:rPr lang="en-US" dirty="0" err="1"/>
              <a:t>idir</a:t>
            </a:r>
            <a:r>
              <a:rPr lang="hr-HR" dirty="0" smtClean="0"/>
              <a:t>.</a:t>
            </a:r>
            <a:r>
              <a:rPr lang="en-US" dirty="0"/>
              <a:t> </a:t>
            </a:r>
            <a:r>
              <a:rPr lang="tt-RU" dirty="0" smtClean="0"/>
              <a:t>Ilkinji </a:t>
            </a:r>
            <a:r>
              <a:rPr lang="tt-RU" dirty="0"/>
              <a:t>tapgyrda karz zerurlyk ýüze çykmagy bilen, ýagny ma</a:t>
            </a:r>
            <a:r>
              <a:rPr lang="en-US" dirty="0" err="1"/>
              <a:t>dd</a:t>
            </a:r>
            <a:r>
              <a:rPr lang="tt-RU" dirty="0"/>
              <a:t>y gymmatlyklaryň dolaşygynyň başlangyç tapgyrynda berilýär, soňky tapgyrda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tt-RU" dirty="0"/>
              <a:t> müşderiniň gyssagly borçnamalary esasynda berk kesgitlenen tertipde üzülýär.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6024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k-TM" sz="2800" b="1" dirty="0" smtClean="0"/>
              <a:t>Bazar gatnaşygynda karzlaryň </a:t>
            </a:r>
            <a:r>
              <a:rPr lang="en-US" sz="2800" b="1" dirty="0" err="1" smtClean="0"/>
              <a:t>wagtynda</a:t>
            </a:r>
            <a:r>
              <a:rPr lang="hr-HR" sz="2800" b="1" dirty="0" smtClean="0"/>
              <a:t> </a:t>
            </a:r>
            <a:r>
              <a:rPr lang="hr-HR" sz="2800" b="1" dirty="0"/>
              <a:t>üzülmegi </a:t>
            </a:r>
            <a:r>
              <a:rPr lang="tk-TM" sz="2800" b="1" dirty="0" smtClean="0"/>
              <a:t>üçin </a:t>
            </a:r>
            <a:r>
              <a:rPr lang="hr-HR" sz="2800" b="1" dirty="0" smtClean="0"/>
              <a:t>kärhana</a:t>
            </a:r>
            <a:r>
              <a:rPr lang="tk-TM" sz="2800" b="1" dirty="0" smtClean="0"/>
              <a:t> </a:t>
            </a:r>
            <a:r>
              <a:rPr lang="hr-HR" sz="2800" b="1" dirty="0" smtClean="0"/>
              <a:t>ý</a:t>
            </a:r>
            <a:r>
              <a:rPr lang="en-US" sz="2800" b="1" dirty="0" err="1"/>
              <a:t>olba</a:t>
            </a:r>
            <a:r>
              <a:rPr lang="hr-HR" sz="2800" b="1" dirty="0"/>
              <a:t>şç</a:t>
            </a:r>
            <a:r>
              <a:rPr lang="en-US" sz="2800" b="1" dirty="0" err="1" smtClean="0"/>
              <a:t>ylary</a:t>
            </a:r>
            <a:r>
              <a:rPr lang="tk-TM" sz="2800" b="1" dirty="0" smtClean="0"/>
              <a:t>ň </a:t>
            </a:r>
            <a:r>
              <a:rPr lang="en-US" sz="2800" b="1" dirty="0"/>
              <a:t>a</a:t>
            </a:r>
            <a:r>
              <a:rPr lang="hr-HR" sz="2800" b="1" dirty="0"/>
              <a:t>ý</a:t>
            </a:r>
            <a:r>
              <a:rPr lang="en-US" sz="2800" b="1" dirty="0" err="1"/>
              <a:t>ratyn</a:t>
            </a:r>
            <a:r>
              <a:rPr lang="hr-HR" sz="2800" b="1" dirty="0"/>
              <a:t> ü</a:t>
            </a:r>
            <a:r>
              <a:rPr lang="en-US" sz="2800" b="1" dirty="0"/>
              <a:t>ns </a:t>
            </a:r>
            <a:r>
              <a:rPr lang="en-US" sz="2800" b="1" dirty="0" err="1" smtClean="0"/>
              <a:t>berilmeli</a:t>
            </a:r>
            <a:r>
              <a:rPr lang="tk-TM" sz="2800" b="1" dirty="0" smtClean="0"/>
              <a:t> meseleler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hr-HR" dirty="0"/>
              <a:t>ö</a:t>
            </a:r>
            <a:r>
              <a:rPr lang="en-US" dirty="0"/>
              <a:t>n</a:t>
            </a:r>
            <a:r>
              <a:rPr lang="hr-HR" dirty="0"/>
              <a:t>ü</a:t>
            </a:r>
            <a:r>
              <a:rPr lang="en-US" dirty="0"/>
              <a:t>m</a:t>
            </a:r>
            <a:r>
              <a:rPr lang="hr-HR" dirty="0"/>
              <a:t>ç</a:t>
            </a:r>
            <a:r>
              <a:rPr lang="en-US" dirty="0" err="1"/>
              <a:t>ilik</a:t>
            </a:r>
            <a:r>
              <a:rPr lang="en-US" dirty="0"/>
              <a:t> we </a:t>
            </a:r>
            <a:r>
              <a:rPr lang="en-US" dirty="0" err="1"/>
              <a:t>mali</a:t>
            </a:r>
            <a:r>
              <a:rPr lang="hr-HR" dirty="0"/>
              <a:t>ý</a:t>
            </a:r>
            <a:r>
              <a:rPr lang="en-US" dirty="0"/>
              <a:t>e me</a:t>
            </a:r>
            <a:r>
              <a:rPr lang="hr-HR" dirty="0"/>
              <a:t>ý</a:t>
            </a:r>
            <a:r>
              <a:rPr lang="en-US" dirty="0" err="1"/>
              <a:t>ilnamalaryny</a:t>
            </a:r>
            <a:r>
              <a:rPr lang="hr-HR" dirty="0"/>
              <a:t>ň ý</a:t>
            </a:r>
            <a:r>
              <a:rPr lang="en-US" dirty="0" err="1"/>
              <a:t>erine</a:t>
            </a:r>
            <a:r>
              <a:rPr lang="hr-HR" dirty="0"/>
              <a:t> ý</a:t>
            </a:r>
            <a:r>
              <a:rPr lang="en-US" dirty="0" err="1"/>
              <a:t>etirilmegine</a:t>
            </a:r>
            <a:r>
              <a:rPr lang="hr-HR" dirty="0"/>
              <a:t>;</a:t>
            </a:r>
            <a:endParaRPr lang="ru-RU" sz="2800" dirty="0"/>
          </a:p>
          <a:p>
            <a:pPr lvl="0"/>
            <a:r>
              <a:rPr lang="en-US" dirty="0" err="1"/>
              <a:t>önümleriň</a:t>
            </a:r>
            <a:r>
              <a:rPr lang="en-US" dirty="0"/>
              <a:t> </a:t>
            </a:r>
            <a:r>
              <a:rPr lang="en-US" dirty="0" err="1"/>
              <a:t>görnüşiniň</a:t>
            </a:r>
            <a:r>
              <a:rPr lang="en-US" dirty="0"/>
              <a:t> </a:t>
            </a:r>
            <a:r>
              <a:rPr lang="en-US" dirty="0" err="1"/>
              <a:t>köpelmegine</a:t>
            </a:r>
            <a:r>
              <a:rPr lang="en-US" dirty="0"/>
              <a:t>;</a:t>
            </a:r>
            <a:endParaRPr lang="ru-RU" sz="2800" dirty="0"/>
          </a:p>
          <a:p>
            <a:pPr lvl="0"/>
            <a:r>
              <a:rPr lang="en-US" dirty="0" err="1"/>
              <a:t>önümçilik</a:t>
            </a:r>
            <a:r>
              <a:rPr lang="en-US" dirty="0"/>
              <a:t> </a:t>
            </a:r>
            <a:r>
              <a:rPr lang="en-US" dirty="0" err="1"/>
              <a:t>harajatlarynyň</a:t>
            </a:r>
            <a:r>
              <a:rPr lang="en-US" dirty="0"/>
              <a:t> </a:t>
            </a:r>
            <a:r>
              <a:rPr lang="en-US" dirty="0" err="1"/>
              <a:t>peselmegine</a:t>
            </a:r>
            <a:r>
              <a:rPr lang="en-US" dirty="0"/>
              <a:t> (</a:t>
            </a:r>
            <a:r>
              <a:rPr lang="en-US" dirty="0" err="1"/>
              <a:t>önümçilige</a:t>
            </a:r>
            <a:r>
              <a:rPr lang="en-US" dirty="0"/>
              <a:t> </a:t>
            </a:r>
            <a:r>
              <a:rPr lang="en-US" dirty="0" err="1"/>
              <a:t>zyýan</a:t>
            </a:r>
            <a:r>
              <a:rPr lang="en-US" dirty="0"/>
              <a:t> </a:t>
            </a:r>
            <a:r>
              <a:rPr lang="en-US" dirty="0" err="1"/>
              <a:t>ýetirmezden</a:t>
            </a:r>
            <a:r>
              <a:rPr lang="en-US" dirty="0"/>
              <a:t>);</a:t>
            </a:r>
            <a:endParaRPr lang="ru-RU" sz="2800" dirty="0"/>
          </a:p>
          <a:p>
            <a:pPr lvl="0"/>
            <a:r>
              <a:rPr lang="en-US" dirty="0" err="1"/>
              <a:t>öndürilýän</a:t>
            </a:r>
            <a:r>
              <a:rPr lang="en-US" dirty="0"/>
              <a:t> </a:t>
            </a:r>
            <a:r>
              <a:rPr lang="en-US" dirty="0" err="1"/>
              <a:t>önümleriň</a:t>
            </a:r>
            <a:r>
              <a:rPr lang="en-US" dirty="0"/>
              <a:t> </a:t>
            </a:r>
            <a:r>
              <a:rPr lang="en-US" dirty="0" err="1"/>
              <a:t>hiliniň</a:t>
            </a:r>
            <a:r>
              <a:rPr lang="en-US" dirty="0"/>
              <a:t> </a:t>
            </a:r>
            <a:r>
              <a:rPr lang="en-US" dirty="0" err="1"/>
              <a:t>ýokarlanmagyna</a:t>
            </a:r>
            <a:r>
              <a:rPr lang="en-US" dirty="0"/>
              <a:t>;</a:t>
            </a:r>
            <a:endParaRPr lang="ru-RU" sz="2800" dirty="0"/>
          </a:p>
          <a:p>
            <a:pPr lvl="0"/>
            <a:r>
              <a:rPr lang="en-US" dirty="0" err="1"/>
              <a:t>öndürilýän</a:t>
            </a:r>
            <a:r>
              <a:rPr lang="en-US" dirty="0"/>
              <a:t> </a:t>
            </a:r>
            <a:r>
              <a:rPr lang="en-US" dirty="0" err="1"/>
              <a:t>harytlaryň</a:t>
            </a:r>
            <a:r>
              <a:rPr lang="en-US" dirty="0"/>
              <a:t> </a:t>
            </a:r>
            <a:r>
              <a:rPr lang="en-US" dirty="0" err="1"/>
              <a:t>bäsleşige</a:t>
            </a:r>
            <a:r>
              <a:rPr lang="en-US" dirty="0"/>
              <a:t> </a:t>
            </a:r>
            <a:r>
              <a:rPr lang="en-US" dirty="0" err="1"/>
              <a:t>ukyply</a:t>
            </a:r>
            <a:r>
              <a:rPr lang="en-US" dirty="0"/>
              <a:t> </a:t>
            </a:r>
            <a:r>
              <a:rPr lang="en-US" dirty="0" err="1"/>
              <a:t>bolmagyna</a:t>
            </a:r>
            <a:r>
              <a:rPr lang="en-US" dirty="0"/>
              <a:t>;</a:t>
            </a:r>
            <a:endParaRPr lang="ru-RU" sz="2800" dirty="0"/>
          </a:p>
          <a:p>
            <a:pPr lvl="0"/>
            <a:r>
              <a:rPr lang="en-US" dirty="0" err="1"/>
              <a:t>önümçiligi</a:t>
            </a:r>
            <a:r>
              <a:rPr lang="en-US" dirty="0"/>
              <a:t> </a:t>
            </a:r>
            <a:r>
              <a:rPr lang="en-US" dirty="0" err="1"/>
              <a:t>dolandyrmaklygyň</a:t>
            </a:r>
            <a:r>
              <a:rPr lang="en-US" dirty="0"/>
              <a:t> </a:t>
            </a:r>
            <a:r>
              <a:rPr lang="en-US" dirty="0" err="1"/>
              <a:t>kämil</a:t>
            </a:r>
            <a:r>
              <a:rPr lang="en-US" dirty="0"/>
              <a:t> </a:t>
            </a:r>
            <a:r>
              <a:rPr lang="en-US" dirty="0" err="1"/>
              <a:t>usullaryna</a:t>
            </a:r>
            <a:r>
              <a:rPr lang="en-US" dirty="0"/>
              <a:t> we </a:t>
            </a:r>
            <a:r>
              <a:rPr lang="en-US" dirty="0" err="1"/>
              <a:t>ş.m</a:t>
            </a:r>
            <a:r>
              <a:rPr lang="en-US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894424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/>
              <a:t>Bazar ykdysadyýetinde bank karzynyň tutýan ornuny bir näçe ugurlar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/>
              <a:t>1) Karz bermek we edara görnüşli we şahsy taraplaryň serişdelerini çekmek ýaly amallaryň kömegi bilen önümçiligi ösdürmek üçin (maddy) serişdeleriň gaýtadan paýlanmagy;</a:t>
            </a:r>
            <a:endParaRPr lang="ru-RU" dirty="0"/>
          </a:p>
          <a:p>
            <a:pPr marL="0" indent="0">
              <a:buNone/>
            </a:pPr>
            <a:r>
              <a:rPr lang="hr-HR" dirty="0"/>
              <a:t>2) Önümçiligiň we önümleriň ýerlenmeginiň üznüksiz dowamlylygynynyň üpjün </a:t>
            </a:r>
            <a:r>
              <a:rPr lang="hr-HR" dirty="0" smtClean="0"/>
              <a:t>edilmegi;</a:t>
            </a:r>
            <a:endParaRPr lang="ru-RU" dirty="0"/>
          </a:p>
          <a:p>
            <a:pPr marL="0" indent="0">
              <a:buNone/>
            </a:pPr>
            <a:r>
              <a:rPr lang="hr-HR" dirty="0"/>
              <a:t>3) Önümçiligiň giňeldilmegi bilen bagly harajatlaryň maliýeleşdirilmegi;</a:t>
            </a:r>
            <a:endParaRPr lang="ru-RU" dirty="0"/>
          </a:p>
          <a:p>
            <a:pPr marL="0" indent="0">
              <a:buNone/>
            </a:pPr>
            <a:r>
              <a:rPr lang="hr-HR" dirty="0"/>
              <a:t>4) Nagt we nagt däl pul dolanşygy </a:t>
            </a:r>
            <a:r>
              <a:rPr lang="hr-HR" dirty="0" smtClean="0"/>
              <a:t>boýunça;</a:t>
            </a:r>
            <a:endParaRPr lang="ru-RU" dirty="0"/>
          </a:p>
          <a:p>
            <a:pPr marL="0" indent="0">
              <a:buNone/>
            </a:pPr>
            <a:r>
              <a:rPr lang="hr-HR" dirty="0"/>
              <a:t>5) Karzyň netijeli ulanylmasy hökümetiň pul-karz syýasatynyň yzygiderli we durnukly amala aşyrylmagyna täsir edýär.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75170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Bank karzlaşdyrmasy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Bank </a:t>
            </a:r>
            <a:r>
              <a:rPr lang="en-US" b="1" dirty="0" err="1"/>
              <a:t>karzy</a:t>
            </a:r>
            <a:r>
              <a:rPr lang="en-US" dirty="0"/>
              <a:t> </a:t>
            </a:r>
            <a:r>
              <a:rPr lang="hr-HR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karz</a:t>
            </a:r>
            <a:r>
              <a:rPr lang="en-US" dirty="0"/>
              <a:t> </a:t>
            </a:r>
            <a:r>
              <a:rPr lang="hr-HR" dirty="0"/>
              <a:t>ş</a:t>
            </a:r>
            <a:r>
              <a:rPr lang="en-US" dirty="0" err="1"/>
              <a:t>ertnamasy</a:t>
            </a:r>
            <a:r>
              <a:rPr lang="en-US" dirty="0"/>
              <a:t> </a:t>
            </a:r>
            <a:r>
              <a:rPr lang="hr-HR" dirty="0"/>
              <a:t>boýunça </a:t>
            </a:r>
            <a:r>
              <a:rPr lang="en-US" dirty="0" err="1"/>
              <a:t>karz</a:t>
            </a:r>
            <a:r>
              <a:rPr lang="en-US" dirty="0"/>
              <a:t> </a:t>
            </a:r>
            <a:r>
              <a:rPr lang="en-US" dirty="0" err="1"/>
              <a:t>beriji</a:t>
            </a:r>
            <a:r>
              <a:rPr lang="en-US" dirty="0"/>
              <a:t> </a:t>
            </a:r>
            <a:r>
              <a:rPr lang="en-US" dirty="0" err="1"/>
              <a:t>banky</a:t>
            </a:r>
            <a:r>
              <a:rPr lang="hr-HR" dirty="0"/>
              <a:t>ň </a:t>
            </a:r>
            <a:r>
              <a:rPr lang="en-US" dirty="0" err="1"/>
              <a:t>karz</a:t>
            </a:r>
            <a:r>
              <a:rPr lang="en-US" dirty="0"/>
              <a:t> </a:t>
            </a:r>
            <a:r>
              <a:rPr lang="en-US" dirty="0" err="1"/>
              <a:t>alyjy</a:t>
            </a:r>
            <a:r>
              <a:rPr lang="en-US" dirty="0"/>
              <a:t> </a:t>
            </a:r>
            <a:r>
              <a:rPr lang="en-US" dirty="0" err="1"/>
              <a:t>taraplara</a:t>
            </a:r>
            <a:r>
              <a:rPr lang="en-US" dirty="0"/>
              <a:t> </a:t>
            </a:r>
            <a:r>
              <a:rPr lang="hr-HR" dirty="0"/>
              <a:t>gaýtaryp bermek şerti bilen </a:t>
            </a:r>
            <a:r>
              <a:rPr lang="en-US" dirty="0"/>
              <a:t>t</a:t>
            </a:r>
            <a:r>
              <a:rPr lang="hr-HR" dirty="0"/>
              <a:t>ö</a:t>
            </a:r>
            <a:r>
              <a:rPr lang="en-US" dirty="0" err="1"/>
              <a:t>legli</a:t>
            </a:r>
            <a:r>
              <a:rPr lang="en-US" dirty="0"/>
              <a:t> </a:t>
            </a:r>
            <a:r>
              <a:rPr lang="hr-HR" dirty="0"/>
              <a:t>esasda pul serişdeleri </a:t>
            </a:r>
            <a:r>
              <a:rPr lang="en-US" dirty="0" err="1"/>
              <a:t>karzyna</a:t>
            </a:r>
            <a:r>
              <a:rPr lang="en-US" dirty="0"/>
              <a:t> </a:t>
            </a:r>
            <a:r>
              <a:rPr lang="en-US" dirty="0" err="1"/>
              <a:t>bermegidir</a:t>
            </a:r>
            <a:r>
              <a:rPr lang="hr-HR" dirty="0"/>
              <a:t>.</a:t>
            </a:r>
            <a:endParaRPr lang="ru-RU" dirty="0"/>
          </a:p>
          <a:p>
            <a:r>
              <a:rPr lang="en-US" b="1" dirty="0"/>
              <a:t>Bank </a:t>
            </a:r>
            <a:r>
              <a:rPr lang="en-US" b="1" dirty="0" err="1"/>
              <a:t>karzla</a:t>
            </a:r>
            <a:r>
              <a:rPr lang="hr-HR" b="1" dirty="0"/>
              <a:t>ş</a:t>
            </a:r>
            <a:r>
              <a:rPr lang="en-US" b="1" dirty="0" err="1"/>
              <a:t>dyrmasy</a:t>
            </a:r>
            <a:r>
              <a:rPr lang="hr-HR" b="1" dirty="0"/>
              <a:t> 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banky</a:t>
            </a:r>
            <a:r>
              <a:rPr lang="hr-HR" dirty="0"/>
              <a:t>ň </a:t>
            </a:r>
            <a:r>
              <a:rPr lang="en-US" dirty="0" err="1"/>
              <a:t>edara</a:t>
            </a:r>
            <a:r>
              <a:rPr lang="en-US" dirty="0"/>
              <a:t> g</a:t>
            </a:r>
            <a:r>
              <a:rPr lang="hr-HR" dirty="0"/>
              <a:t>ö</a:t>
            </a:r>
            <a:r>
              <a:rPr lang="en-US" dirty="0" err="1"/>
              <a:t>rn</a:t>
            </a:r>
            <a:r>
              <a:rPr lang="hr-HR" dirty="0"/>
              <a:t>üş</a:t>
            </a:r>
            <a:r>
              <a:rPr lang="en-US" dirty="0"/>
              <a:t>li we</a:t>
            </a:r>
            <a:r>
              <a:rPr lang="hr-HR" dirty="0"/>
              <a:t> ş</a:t>
            </a:r>
            <a:r>
              <a:rPr lang="en-US" dirty="0" err="1"/>
              <a:t>ahsy</a:t>
            </a:r>
            <a:r>
              <a:rPr lang="en-US" dirty="0"/>
              <a:t> </a:t>
            </a:r>
            <a:r>
              <a:rPr lang="en-US" dirty="0" err="1"/>
              <a:t>taraplar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hr-HR" dirty="0"/>
              <a:t> ö</a:t>
            </a:r>
            <a:r>
              <a:rPr lang="en-US" dirty="0" err="1"/>
              <a:t>zara</a:t>
            </a:r>
            <a:r>
              <a:rPr lang="en-US" dirty="0"/>
              <a:t> </a:t>
            </a:r>
            <a:r>
              <a:rPr lang="en-US" dirty="0" err="1"/>
              <a:t>ykdysady</a:t>
            </a:r>
            <a:r>
              <a:rPr lang="en-US" dirty="0"/>
              <a:t> </a:t>
            </a:r>
            <a:r>
              <a:rPr lang="en-US" dirty="0" err="1"/>
              <a:t>gatna</a:t>
            </a:r>
            <a:r>
              <a:rPr lang="hr-HR" dirty="0"/>
              <a:t>ş</a:t>
            </a:r>
            <a:r>
              <a:rPr lang="en-US" dirty="0" err="1"/>
              <a:t>yklaryny</a:t>
            </a:r>
            <a:r>
              <a:rPr lang="hr-HR" dirty="0"/>
              <a:t>ň </a:t>
            </a:r>
            <a:r>
              <a:rPr lang="en-US" dirty="0"/>
              <a:t>a</a:t>
            </a:r>
            <a:r>
              <a:rPr lang="hr-HR" dirty="0"/>
              <a:t>ý</a:t>
            </a:r>
            <a:r>
              <a:rPr lang="en-US" dirty="0" err="1"/>
              <a:t>ratyn</a:t>
            </a:r>
            <a:r>
              <a:rPr lang="en-US" dirty="0"/>
              <a:t> </a:t>
            </a:r>
            <a:r>
              <a:rPr lang="hr-HR" dirty="0"/>
              <a:t>bir </a:t>
            </a:r>
            <a:r>
              <a:rPr lang="en-US" dirty="0"/>
              <a:t>g</a:t>
            </a:r>
            <a:r>
              <a:rPr lang="hr-HR" dirty="0"/>
              <a:t>ö</a:t>
            </a:r>
            <a:r>
              <a:rPr lang="en-US" dirty="0" err="1"/>
              <a:t>rn</a:t>
            </a:r>
            <a:r>
              <a:rPr lang="hr-HR" dirty="0"/>
              <a:t>üş</a:t>
            </a:r>
            <a:r>
              <a:rPr lang="en-US" dirty="0"/>
              <a:t>i </a:t>
            </a:r>
            <a:r>
              <a:rPr lang="en-US" dirty="0" err="1"/>
              <a:t>hasaplan</a:t>
            </a:r>
            <a:r>
              <a:rPr lang="hr-HR" dirty="0"/>
              <a:t>ý</a:t>
            </a:r>
            <a:r>
              <a:rPr lang="en-US" dirty="0" err="1"/>
              <a:t>ar</a:t>
            </a:r>
            <a:r>
              <a:rPr lang="hr-HR" dirty="0" smtClean="0"/>
              <a:t>.</a:t>
            </a:r>
            <a:endParaRPr lang="tk-TM" dirty="0" smtClean="0"/>
          </a:p>
          <a:p>
            <a:r>
              <a:rPr lang="en-US" dirty="0" err="1"/>
              <a:t>Karzla</a:t>
            </a:r>
            <a:r>
              <a:rPr lang="hr-HR" dirty="0"/>
              <a:t>ş</a:t>
            </a:r>
            <a:r>
              <a:rPr lang="en-US" dirty="0" err="1"/>
              <a:t>dyryjy</a:t>
            </a:r>
            <a:r>
              <a:rPr lang="en-US" dirty="0"/>
              <a:t> </a:t>
            </a:r>
            <a:r>
              <a:rPr lang="en-US" dirty="0" err="1"/>
              <a:t>tarap</a:t>
            </a:r>
            <a:r>
              <a:rPr lang="en-US" dirty="0"/>
              <a:t> </a:t>
            </a:r>
            <a:r>
              <a:rPr lang="en-US" dirty="0" err="1"/>
              <a:t>karz</a:t>
            </a:r>
            <a:r>
              <a:rPr lang="en-US" dirty="0"/>
              <a:t> </a:t>
            </a:r>
            <a:r>
              <a:rPr lang="en-US" dirty="0" err="1"/>
              <a:t>bazarynda</a:t>
            </a:r>
            <a:r>
              <a:rPr lang="en-US" dirty="0"/>
              <a:t> </a:t>
            </a:r>
            <a:r>
              <a:rPr lang="en-US" dirty="0" err="1"/>
              <a:t>karzy</a:t>
            </a:r>
            <a:r>
              <a:rPr lang="en-US" dirty="0"/>
              <a:t> h</a:t>
            </a:r>
            <a:r>
              <a:rPr lang="hr-HR" dirty="0"/>
              <a:t>ö</a:t>
            </a:r>
            <a:r>
              <a:rPr lang="en-US" dirty="0"/>
              <a:t>d</a:t>
            </a:r>
            <a:r>
              <a:rPr lang="hr-HR" dirty="0"/>
              <a:t>ü</a:t>
            </a:r>
            <a:r>
              <a:rPr lang="en-US" dirty="0" err="1"/>
              <a:t>rl</a:t>
            </a:r>
            <a:r>
              <a:rPr lang="hr-HR" dirty="0"/>
              <a:t>ä</a:t>
            </a:r>
            <a:r>
              <a:rPr lang="en-US" dirty="0"/>
              <a:t>p</a:t>
            </a:r>
            <a:r>
              <a:rPr lang="hr-HR" dirty="0"/>
              <a:t>, </a:t>
            </a:r>
            <a:r>
              <a:rPr lang="en-US" dirty="0" err="1"/>
              <a:t>wagtla</a:t>
            </a:r>
            <a:r>
              <a:rPr lang="hr-HR" dirty="0"/>
              <a:t>ý</a:t>
            </a:r>
            <a:r>
              <a:rPr lang="en-US" dirty="0" err="1"/>
              <a:t>yn</a:t>
            </a:r>
            <a:r>
              <a:rPr lang="hr-HR" dirty="0"/>
              <a:t>ç</a:t>
            </a:r>
            <a:r>
              <a:rPr lang="en-US" dirty="0"/>
              <a:t>a </a:t>
            </a:r>
            <a:r>
              <a:rPr lang="en-US" dirty="0" err="1"/>
              <a:t>ulanylma</a:t>
            </a:r>
            <a:r>
              <a:rPr lang="hr-HR" dirty="0"/>
              <a:t>ý</a:t>
            </a:r>
            <a:r>
              <a:rPr lang="en-US" dirty="0"/>
              <a:t>an </a:t>
            </a:r>
            <a:r>
              <a:rPr lang="en-US" dirty="0" err="1"/>
              <a:t>pul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hr-HR" dirty="0"/>
              <a:t>ş</a:t>
            </a:r>
            <a:r>
              <a:rPr lang="en-US" dirty="0" err="1"/>
              <a:t>delerini</a:t>
            </a:r>
            <a:r>
              <a:rPr lang="en-US" dirty="0"/>
              <a:t> </a:t>
            </a:r>
            <a:r>
              <a:rPr lang="en-US" dirty="0" err="1"/>
              <a:t>karz</a:t>
            </a:r>
            <a:r>
              <a:rPr lang="en-US" dirty="0"/>
              <a:t> </a:t>
            </a:r>
            <a:r>
              <a:rPr lang="en-US" dirty="0" err="1"/>
              <a:t>alyja</a:t>
            </a:r>
            <a:r>
              <a:rPr lang="en-US" dirty="0"/>
              <a:t> sat</a:t>
            </a:r>
            <a:r>
              <a:rPr lang="hr-HR" dirty="0"/>
              <a:t>ý</a:t>
            </a:r>
            <a:r>
              <a:rPr lang="en-US" dirty="0" err="1"/>
              <a:t>ar</a:t>
            </a:r>
            <a:r>
              <a:rPr lang="hr-HR" dirty="0"/>
              <a:t>. Ö</a:t>
            </a:r>
            <a:r>
              <a:rPr lang="en-US" dirty="0"/>
              <a:t>z </a:t>
            </a:r>
            <a:r>
              <a:rPr lang="en-US" dirty="0" err="1"/>
              <a:t>gezeginde</a:t>
            </a:r>
            <a:r>
              <a:rPr lang="en-US" dirty="0"/>
              <a:t> </a:t>
            </a:r>
            <a:r>
              <a:rPr lang="en-US" dirty="0" err="1"/>
              <a:t>karz</a:t>
            </a:r>
            <a:r>
              <a:rPr lang="en-US" dirty="0"/>
              <a:t> </a:t>
            </a:r>
            <a:r>
              <a:rPr lang="en-US" dirty="0" err="1"/>
              <a:t>alyjy</a:t>
            </a:r>
            <a:r>
              <a:rPr lang="en-US" dirty="0"/>
              <a:t> </a:t>
            </a:r>
            <a:r>
              <a:rPr lang="en-US" dirty="0" err="1"/>
              <a:t>karza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islegini</a:t>
            </a:r>
            <a:r>
              <a:rPr lang="en-US" dirty="0"/>
              <a:t> </a:t>
            </a:r>
            <a:r>
              <a:rPr lang="en-US" dirty="0" err="1"/>
              <a:t>bildirip</a:t>
            </a:r>
            <a:r>
              <a:rPr lang="hr-HR" dirty="0"/>
              <a:t>, </a:t>
            </a:r>
            <a:r>
              <a:rPr lang="en-US" dirty="0" err="1"/>
              <a:t>wagtla</a:t>
            </a:r>
            <a:r>
              <a:rPr lang="hr-HR" dirty="0"/>
              <a:t>ý</a:t>
            </a:r>
            <a:r>
              <a:rPr lang="en-US" dirty="0" err="1"/>
              <a:t>yn</a:t>
            </a:r>
            <a:r>
              <a:rPr lang="hr-HR" dirty="0"/>
              <a:t>ç</a:t>
            </a:r>
            <a:r>
              <a:rPr lang="en-US" dirty="0"/>
              <a:t>a </a:t>
            </a:r>
            <a:r>
              <a:rPr lang="en-US" dirty="0" err="1"/>
              <a:t>pul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hr-HR" dirty="0"/>
              <a:t>ş</a:t>
            </a:r>
            <a:r>
              <a:rPr lang="en-US" dirty="0" err="1"/>
              <a:t>delerini</a:t>
            </a:r>
            <a:r>
              <a:rPr lang="en-US" dirty="0"/>
              <a:t> </a:t>
            </a:r>
            <a:r>
              <a:rPr lang="en-US" dirty="0" err="1"/>
              <a:t>ulan</a:t>
            </a:r>
            <a:r>
              <a:rPr lang="hr-HR" dirty="0"/>
              <a:t>ý</a:t>
            </a:r>
            <a:r>
              <a:rPr lang="en-US" dirty="0"/>
              <a:t>an </a:t>
            </a:r>
            <a:r>
              <a:rPr lang="en-US" dirty="0" err="1"/>
              <a:t>tarap</a:t>
            </a:r>
            <a:r>
              <a:rPr lang="en-US" dirty="0"/>
              <a:t> </a:t>
            </a:r>
            <a:r>
              <a:rPr lang="en-US" dirty="0" err="1"/>
              <a:t>hasaplan</a:t>
            </a:r>
            <a:r>
              <a:rPr lang="hr-HR" dirty="0"/>
              <a:t>ý</a:t>
            </a:r>
            <a:r>
              <a:rPr lang="en-US" dirty="0" err="1"/>
              <a:t>ar</a:t>
            </a:r>
            <a:r>
              <a:rPr lang="hr-HR" dirty="0"/>
              <a:t>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50498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Bank </a:t>
            </a:r>
            <a:r>
              <a:rPr lang="tr-TR" b="1" dirty="0" smtClean="0"/>
              <a:t>karzlaşdyrmasy</a:t>
            </a:r>
            <a:r>
              <a:rPr lang="tk-TM" b="1" dirty="0" smtClean="0"/>
              <a:t>nyň </a:t>
            </a:r>
            <a:r>
              <a:rPr lang="tr-TR" b="1" dirty="0"/>
              <a:t>çeşmeleri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Banky</a:t>
            </a:r>
            <a:r>
              <a:rPr lang="hr-HR" dirty="0"/>
              <a:t>ň ö</a:t>
            </a:r>
            <a:r>
              <a:rPr lang="en-US" dirty="0"/>
              <a:t>z </a:t>
            </a:r>
            <a:r>
              <a:rPr lang="hr-HR" dirty="0"/>
              <a:t>hususy </a:t>
            </a:r>
            <a:r>
              <a:rPr lang="en-US" dirty="0" err="1"/>
              <a:t>seri</a:t>
            </a:r>
            <a:r>
              <a:rPr lang="hr-HR" dirty="0"/>
              <a:t>ş</a:t>
            </a:r>
            <a:r>
              <a:rPr lang="en-US" dirty="0" err="1"/>
              <a:t>deleri</a:t>
            </a:r>
            <a:r>
              <a:rPr lang="en-US" dirty="0"/>
              <a:t> </a:t>
            </a:r>
            <a:r>
              <a:rPr lang="tt-RU" dirty="0"/>
              <a:t>(esaslyk maýasy we ätiýäç</a:t>
            </a:r>
            <a:r>
              <a:rPr lang="hr-HR" dirty="0"/>
              <a:t>lyk</a:t>
            </a:r>
            <a:r>
              <a:rPr lang="tt-RU" dirty="0"/>
              <a:t> gorlary)</a:t>
            </a:r>
            <a:r>
              <a:rPr lang="hr-HR" dirty="0"/>
              <a:t>;</a:t>
            </a:r>
            <a:endParaRPr lang="ru-RU" dirty="0"/>
          </a:p>
          <a:p>
            <a:r>
              <a:rPr lang="en-US" dirty="0" err="1" smtClean="0"/>
              <a:t>Edara</a:t>
            </a:r>
            <a:r>
              <a:rPr lang="en-US" dirty="0" smtClean="0"/>
              <a:t> </a:t>
            </a:r>
            <a:r>
              <a:rPr lang="en-US" dirty="0"/>
              <a:t>g</a:t>
            </a:r>
            <a:r>
              <a:rPr lang="hr-HR" dirty="0"/>
              <a:t>ö</a:t>
            </a:r>
            <a:r>
              <a:rPr lang="en-US" dirty="0" err="1"/>
              <a:t>rn</a:t>
            </a:r>
            <a:r>
              <a:rPr lang="hr-HR" dirty="0"/>
              <a:t>üş</a:t>
            </a:r>
            <a:r>
              <a:rPr lang="en-US" dirty="0"/>
              <a:t>li we</a:t>
            </a:r>
            <a:r>
              <a:rPr lang="hr-HR" dirty="0"/>
              <a:t> ş</a:t>
            </a:r>
            <a:r>
              <a:rPr lang="en-US" dirty="0" err="1"/>
              <a:t>ahsy</a:t>
            </a:r>
            <a:r>
              <a:rPr lang="en-US" dirty="0"/>
              <a:t> </a:t>
            </a:r>
            <a:r>
              <a:rPr lang="en-US" dirty="0" err="1"/>
              <a:t>taraplardan</a:t>
            </a:r>
            <a:r>
              <a:rPr lang="en-US" dirty="0"/>
              <a:t> go</a:t>
            </a:r>
            <a:r>
              <a:rPr lang="hr-HR" dirty="0"/>
              <a:t>ý</a:t>
            </a:r>
            <a:r>
              <a:rPr lang="en-US" dirty="0"/>
              <a:t>um g</a:t>
            </a:r>
            <a:r>
              <a:rPr lang="hr-HR" dirty="0"/>
              <a:t>ö</a:t>
            </a:r>
            <a:r>
              <a:rPr lang="en-US" dirty="0" err="1"/>
              <a:t>rn</a:t>
            </a:r>
            <a:r>
              <a:rPr lang="hr-HR" dirty="0"/>
              <a:t>üş</a:t>
            </a:r>
            <a:r>
              <a:rPr lang="en-US" dirty="0" err="1"/>
              <a:t>inde</a:t>
            </a:r>
            <a:r>
              <a:rPr lang="hr-HR" dirty="0"/>
              <a:t> ç</a:t>
            </a:r>
            <a:r>
              <a:rPr lang="en-US" dirty="0" err="1"/>
              <a:t>ekilen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hr-HR" dirty="0"/>
              <a:t>ş</a:t>
            </a:r>
            <a:r>
              <a:rPr lang="en-US" dirty="0" err="1"/>
              <a:t>deler</a:t>
            </a:r>
            <a:r>
              <a:rPr lang="hr-HR" dirty="0"/>
              <a:t>;</a:t>
            </a:r>
            <a:endParaRPr lang="ru-RU" dirty="0"/>
          </a:p>
          <a:p>
            <a:r>
              <a:rPr lang="sv-FI" dirty="0" smtClean="0"/>
              <a:t>Beýleki </a:t>
            </a:r>
            <a:r>
              <a:rPr lang="sv-FI" dirty="0"/>
              <a:t>banklardan alynan karz serişdeler.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78530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Karzla</a:t>
            </a:r>
            <a:r>
              <a:rPr lang="hr-HR" b="1" dirty="0"/>
              <a:t>ş</a:t>
            </a:r>
            <a:r>
              <a:rPr lang="tr-TR" b="1" dirty="0"/>
              <a:t>dyrmagy</a:t>
            </a:r>
            <a:r>
              <a:rPr lang="hr-HR" b="1" dirty="0"/>
              <a:t>ň ýö</a:t>
            </a:r>
            <a:r>
              <a:rPr lang="tr-TR" b="1" dirty="0"/>
              <a:t>relgeleri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t-RU" dirty="0"/>
              <a:t>Karzyň möhletlilik ýörelgesi </a:t>
            </a:r>
            <a:endParaRPr lang="tt-RU" dirty="0" smtClean="0"/>
          </a:p>
          <a:p>
            <a:r>
              <a:rPr lang="tt-RU" dirty="0"/>
              <a:t>Karzy gaýtaryp berilmek ýörelgesi </a:t>
            </a:r>
            <a:endParaRPr lang="tt-RU" dirty="0" smtClean="0"/>
          </a:p>
          <a:p>
            <a:r>
              <a:rPr lang="tt-RU" dirty="0"/>
              <a:t>Karzyň üpjünçilik </a:t>
            </a:r>
            <a:r>
              <a:rPr lang="tt-RU" dirty="0" smtClean="0"/>
              <a:t>ýörelgesi</a:t>
            </a:r>
          </a:p>
          <a:p>
            <a:r>
              <a:rPr lang="tt-RU" dirty="0"/>
              <a:t>Karzyň tölegliligi </a:t>
            </a:r>
            <a:endParaRPr lang="tt-RU" dirty="0" smtClean="0"/>
          </a:p>
          <a:p>
            <a:r>
              <a:rPr lang="tt-RU" dirty="0"/>
              <a:t>Karzyň maksatlylygy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40353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Karzla</a:t>
            </a:r>
            <a:r>
              <a:rPr lang="hr-HR" b="1" dirty="0" smtClean="0"/>
              <a:t>ş</a:t>
            </a:r>
            <a:r>
              <a:rPr lang="en-US" b="1" dirty="0" err="1"/>
              <a:t>dyrmagy</a:t>
            </a:r>
            <a:r>
              <a:rPr lang="hr-HR" b="1" dirty="0"/>
              <a:t>ň </a:t>
            </a:r>
            <a:r>
              <a:rPr lang="en-US" b="1" dirty="0"/>
              <a:t>sub</a:t>
            </a:r>
            <a:r>
              <a:rPr lang="hr-HR" b="1" dirty="0"/>
              <a:t>ý</a:t>
            </a:r>
            <a:r>
              <a:rPr lang="en-US" b="1" dirty="0" err="1"/>
              <a:t>ektleri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/>
              <a:t>edara g</a:t>
            </a:r>
            <a:r>
              <a:rPr lang="hr-HR" dirty="0"/>
              <a:t>ö</a:t>
            </a:r>
            <a:r>
              <a:rPr lang="sv-FI" dirty="0"/>
              <a:t>rn</a:t>
            </a:r>
            <a:r>
              <a:rPr lang="hr-HR" dirty="0"/>
              <a:t>üş</a:t>
            </a:r>
            <a:r>
              <a:rPr lang="sv-FI" dirty="0"/>
              <a:t>li taraplar</a:t>
            </a:r>
            <a:r>
              <a:rPr lang="hr-HR" dirty="0"/>
              <a:t> (</a:t>
            </a:r>
            <a:r>
              <a:rPr lang="sv-FI" dirty="0"/>
              <a:t>k</a:t>
            </a:r>
            <a:r>
              <a:rPr lang="hr-HR" dirty="0"/>
              <a:t>ä</a:t>
            </a:r>
            <a:r>
              <a:rPr lang="sv-FI" dirty="0"/>
              <a:t>rhanalar we guramalar</a:t>
            </a:r>
            <a:r>
              <a:rPr lang="hr-HR" dirty="0"/>
              <a:t>);</a:t>
            </a:r>
            <a:endParaRPr lang="ru-RU" dirty="0"/>
          </a:p>
          <a:p>
            <a:r>
              <a:rPr lang="sv-FI" dirty="0" smtClean="0"/>
              <a:t>şahsy </a:t>
            </a:r>
            <a:r>
              <a:rPr lang="sv-FI" dirty="0"/>
              <a:t>taraplar;</a:t>
            </a:r>
            <a:endParaRPr lang="ru-RU" dirty="0"/>
          </a:p>
          <a:p>
            <a:r>
              <a:rPr lang="sv-FI" dirty="0" smtClean="0"/>
              <a:t>hökümet </a:t>
            </a:r>
            <a:r>
              <a:rPr lang="sv-FI" dirty="0"/>
              <a:t>(döwlet);</a:t>
            </a:r>
            <a:endParaRPr lang="ru-RU" dirty="0"/>
          </a:p>
          <a:p>
            <a:r>
              <a:rPr lang="sv-FI" dirty="0" smtClean="0"/>
              <a:t>banklar </a:t>
            </a:r>
            <a:r>
              <a:rPr lang="sv-FI" dirty="0"/>
              <a:t>degişlidir.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5891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b="1" dirty="0"/>
              <a:t>Karzlaşdyrmagyň </a:t>
            </a:r>
            <a:r>
              <a:rPr lang="tt-RU" b="1" dirty="0" smtClean="0"/>
              <a:t>obýektleri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t-RU" dirty="0" smtClean="0"/>
              <a:t>Önümçilik </a:t>
            </a:r>
            <a:r>
              <a:rPr lang="tt-RU" dirty="0"/>
              <a:t>häsiýetli amallar boýunça </a:t>
            </a:r>
            <a:r>
              <a:rPr lang="tt-RU" dirty="0" smtClean="0"/>
              <a:t>obýektler</a:t>
            </a:r>
          </a:p>
          <a:p>
            <a:r>
              <a:rPr lang="tt-RU" dirty="0" smtClean="0"/>
              <a:t>Söwda-dellalçylyk </a:t>
            </a:r>
            <a:r>
              <a:rPr lang="tt-RU" dirty="0"/>
              <a:t>amallar boýunça </a:t>
            </a:r>
            <a:r>
              <a:rPr lang="tt-RU" dirty="0" smtClean="0"/>
              <a:t>obýektler</a:t>
            </a:r>
          </a:p>
          <a:p>
            <a:r>
              <a:rPr lang="tt-RU" dirty="0" smtClean="0"/>
              <a:t>Paýlaýyş </a:t>
            </a:r>
            <a:r>
              <a:rPr lang="tt-RU" dirty="0"/>
              <a:t>häsiýetli amallar boýunça obýektler (zähmet haklary tölemek üçin, güm</a:t>
            </a:r>
            <a:r>
              <a:rPr lang="hr-HR" dirty="0"/>
              <a:t>r</a:t>
            </a:r>
            <a:r>
              <a:rPr lang="tt-RU" dirty="0"/>
              <a:t>ükhana tölegleri geçirmek üçin we ş.m.)</a:t>
            </a:r>
            <a:r>
              <a:rPr lang="hr-HR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97220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t-RU" sz="3600" b="1" dirty="0" smtClean="0"/>
              <a:t>Önümçilik häsiýetli amallar boýunça</a:t>
            </a:r>
            <a:r>
              <a:rPr lang="en-US" sz="3600" b="1" dirty="0" smtClean="0"/>
              <a:t> </a:t>
            </a:r>
            <a:r>
              <a:rPr lang="tt-RU" sz="3600" b="1" dirty="0" smtClean="0"/>
              <a:t>uzak möhletleýin karzlaşdyrylýan obýektler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t-RU" dirty="0" smtClean="0"/>
              <a:t>önümçilik </a:t>
            </a:r>
            <a:r>
              <a:rPr lang="tt-RU" dirty="0"/>
              <a:t>obýektleriniň gurluşygy;</a:t>
            </a:r>
            <a:endParaRPr lang="ru-RU" dirty="0"/>
          </a:p>
          <a:p>
            <a:r>
              <a:rPr lang="tt-RU" dirty="0" smtClean="0"/>
              <a:t>önümçilik </a:t>
            </a:r>
            <a:r>
              <a:rPr lang="tt-RU" dirty="0"/>
              <a:t>obýektlerini giňeltmek, özgertmek we tehniki taýdan gaýtadan enjamlaşdyrmak;</a:t>
            </a:r>
            <a:endParaRPr lang="ru-RU" dirty="0"/>
          </a:p>
          <a:p>
            <a:r>
              <a:rPr lang="en-US" dirty="0" err="1" smtClean="0"/>
              <a:t>ulag</a:t>
            </a:r>
            <a:r>
              <a:rPr lang="en-US" dirty="0" smtClean="0"/>
              <a:t> </a:t>
            </a:r>
            <a:r>
              <a:rPr lang="en-US" dirty="0" err="1"/>
              <a:t>serişdelerini</a:t>
            </a:r>
            <a:r>
              <a:rPr lang="en-US" dirty="0"/>
              <a:t>, </a:t>
            </a:r>
            <a:r>
              <a:rPr lang="en-US" dirty="0" err="1"/>
              <a:t>enjamlary</a:t>
            </a:r>
            <a:r>
              <a:rPr lang="en-US" dirty="0"/>
              <a:t> we </a:t>
            </a:r>
            <a:r>
              <a:rPr lang="en-US" dirty="0" err="1"/>
              <a:t>tehnikalary</a:t>
            </a:r>
            <a:r>
              <a:rPr lang="en-US" dirty="0"/>
              <a:t> </a:t>
            </a:r>
            <a:r>
              <a:rPr lang="en-US" dirty="0" err="1"/>
              <a:t>satyn</a:t>
            </a:r>
            <a:r>
              <a:rPr lang="en-US" dirty="0"/>
              <a:t> </a:t>
            </a:r>
            <a:r>
              <a:rPr lang="en-US" dirty="0" err="1"/>
              <a:t>almak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 err="1" smtClean="0"/>
              <a:t>täze</a:t>
            </a:r>
            <a:r>
              <a:rPr lang="en-US" dirty="0" smtClean="0"/>
              <a:t> </a:t>
            </a:r>
            <a:r>
              <a:rPr lang="en-US" dirty="0" err="1"/>
              <a:t>önümleriň</a:t>
            </a:r>
            <a:r>
              <a:rPr lang="en-US" dirty="0"/>
              <a:t> </a:t>
            </a:r>
            <a:r>
              <a:rPr lang="en-US" dirty="0" err="1"/>
              <a:t>çykarylmagyny</a:t>
            </a:r>
            <a:r>
              <a:rPr lang="en-US" dirty="0"/>
              <a:t> </a:t>
            </a:r>
            <a:r>
              <a:rPr lang="en-US" dirty="0" err="1"/>
              <a:t>guramak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 err="1" smtClean="0"/>
              <a:t>önümçilik</a:t>
            </a:r>
            <a:r>
              <a:rPr lang="en-US" dirty="0" smtClean="0"/>
              <a:t> </a:t>
            </a:r>
            <a:r>
              <a:rPr lang="en-US" dirty="0" err="1"/>
              <a:t>häsiýetli</a:t>
            </a:r>
            <a:r>
              <a:rPr lang="en-US" dirty="0"/>
              <a:t> </a:t>
            </a:r>
            <a:r>
              <a:rPr lang="en-US" dirty="0" err="1"/>
              <a:t>bolmadyk</a:t>
            </a:r>
            <a:r>
              <a:rPr lang="en-US" dirty="0"/>
              <a:t> </a:t>
            </a:r>
            <a:r>
              <a:rPr lang="en-US" dirty="0" err="1"/>
              <a:t>obýektleriň</a:t>
            </a:r>
            <a:r>
              <a:rPr lang="en-US" dirty="0"/>
              <a:t> </a:t>
            </a:r>
            <a:r>
              <a:rPr lang="en-US" dirty="0" err="1"/>
              <a:t>gurluşygy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5567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t-RU" sz="3600" b="1" dirty="0" smtClean="0"/>
              <a:t>Önümçilik häsiýetli amallar boýunça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gysga</a:t>
            </a:r>
            <a:r>
              <a:rPr lang="tt-RU" sz="3600" b="1" dirty="0" smtClean="0"/>
              <a:t> möhletleýin karzlaşdyrylýan obýektler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Senagatda</a:t>
            </a:r>
            <a:r>
              <a:rPr lang="en-US" dirty="0"/>
              <a:t> </a:t>
            </a:r>
            <a:r>
              <a:rPr lang="en-US" dirty="0" err="1"/>
              <a:t>banklar</a:t>
            </a:r>
            <a:r>
              <a:rPr lang="en-US" dirty="0"/>
              <a:t> </a:t>
            </a:r>
            <a:r>
              <a:rPr lang="en-US" dirty="0" err="1"/>
              <a:t>çig</a:t>
            </a:r>
            <a:r>
              <a:rPr lang="en-US" dirty="0"/>
              <a:t> </a:t>
            </a:r>
            <a:r>
              <a:rPr lang="en-US" dirty="0" err="1"/>
              <a:t>maly</a:t>
            </a:r>
            <a:r>
              <a:rPr lang="en-US" dirty="0"/>
              <a:t>, </a:t>
            </a:r>
            <a:r>
              <a:rPr lang="en-US" dirty="0" err="1"/>
              <a:t>ýangyjy</a:t>
            </a:r>
            <a:r>
              <a:rPr lang="en-US" dirty="0"/>
              <a:t>, </a:t>
            </a:r>
            <a:r>
              <a:rPr lang="en-US" dirty="0" err="1"/>
              <a:t>gutarylmadyk</a:t>
            </a:r>
            <a:r>
              <a:rPr lang="en-US" dirty="0"/>
              <a:t> </a:t>
            </a:r>
            <a:r>
              <a:rPr lang="en-US" dirty="0" err="1"/>
              <a:t>önümçiligi</a:t>
            </a:r>
            <a:r>
              <a:rPr lang="en-US" dirty="0"/>
              <a:t> we </a:t>
            </a:r>
            <a:r>
              <a:rPr lang="en-US" dirty="0" err="1"/>
              <a:t>ş.m</a:t>
            </a:r>
            <a:r>
              <a:rPr lang="en-US" dirty="0"/>
              <a:t>. </a:t>
            </a:r>
            <a:r>
              <a:rPr lang="en-US" dirty="0" err="1"/>
              <a:t>karzlaşdyrýarlar</a:t>
            </a:r>
            <a:r>
              <a:rPr lang="en-US" dirty="0" smtClean="0"/>
              <a:t>.</a:t>
            </a:r>
          </a:p>
          <a:p>
            <a:r>
              <a:rPr lang="en-US" dirty="0"/>
              <a:t>Oba </a:t>
            </a:r>
            <a:r>
              <a:rPr lang="en-US" dirty="0" err="1"/>
              <a:t>hojalygynda</a:t>
            </a:r>
            <a:r>
              <a:rPr lang="en-US" dirty="0"/>
              <a:t> </a:t>
            </a:r>
            <a:r>
              <a:rPr lang="en-US" dirty="0" err="1"/>
              <a:t>banklar</a:t>
            </a:r>
            <a:r>
              <a:rPr lang="en-US" dirty="0"/>
              <a:t> </a:t>
            </a:r>
            <a:r>
              <a:rPr lang="en-US" dirty="0" err="1"/>
              <a:t>maldarçylyk</a:t>
            </a:r>
            <a:r>
              <a:rPr lang="en-US" dirty="0"/>
              <a:t>, </a:t>
            </a:r>
            <a:r>
              <a:rPr lang="en-US" dirty="0" err="1"/>
              <a:t>ekarançylyk</a:t>
            </a:r>
            <a:r>
              <a:rPr lang="en-US" dirty="0"/>
              <a:t>, mineral </a:t>
            </a:r>
            <a:r>
              <a:rPr lang="en-US" dirty="0" err="1"/>
              <a:t>dökünler</a:t>
            </a:r>
            <a:r>
              <a:rPr lang="en-US" dirty="0"/>
              <a:t> we </a:t>
            </a:r>
            <a:r>
              <a:rPr lang="en-US" dirty="0" err="1"/>
              <a:t>beýlekiler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</a:t>
            </a:r>
            <a:r>
              <a:rPr lang="en-US" dirty="0" err="1"/>
              <a:t>harajatlary</a:t>
            </a:r>
            <a:r>
              <a:rPr lang="en-US" dirty="0"/>
              <a:t> </a:t>
            </a:r>
            <a:r>
              <a:rPr lang="en-US" dirty="0" err="1"/>
              <a:t>karzlaşdyrýar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3367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b="1" dirty="0"/>
              <a:t>Karzla</a:t>
            </a:r>
            <a:r>
              <a:rPr lang="hr-HR" b="1" dirty="0"/>
              <a:t>ş</a:t>
            </a:r>
            <a:r>
              <a:rPr lang="tt-RU" b="1" dirty="0"/>
              <a:t>dyrmagy</a:t>
            </a:r>
            <a:r>
              <a:rPr lang="hr-HR" b="1" dirty="0"/>
              <a:t>ň </a:t>
            </a:r>
            <a:r>
              <a:rPr lang="tt-RU" b="1" dirty="0"/>
              <a:t>usuly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t-RU" dirty="0" smtClean="0"/>
              <a:t>Bu karz</a:t>
            </a:r>
            <a:r>
              <a:rPr lang="hr-HR" dirty="0"/>
              <a:t>laşdyrmag</a:t>
            </a:r>
            <a:r>
              <a:rPr lang="tt-RU" dirty="0"/>
              <a:t>y</a:t>
            </a:r>
            <a:r>
              <a:rPr lang="hr-HR" dirty="0"/>
              <a:t>ň ýö</a:t>
            </a:r>
            <a:r>
              <a:rPr lang="tt-RU" dirty="0"/>
              <a:t>relgelerini</a:t>
            </a:r>
            <a:r>
              <a:rPr lang="hr-HR" dirty="0"/>
              <a:t>ň </a:t>
            </a:r>
            <a:r>
              <a:rPr lang="tt-RU" dirty="0"/>
              <a:t>esasynda, karz</a:t>
            </a:r>
            <a:r>
              <a:rPr lang="en-US" dirty="0" err="1"/>
              <a:t>lar</a:t>
            </a:r>
            <a:r>
              <a:rPr lang="tt-RU" dirty="0"/>
              <a:t>yň berilmeginiň we üzülmeginiň usulydyr.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47139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666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Bazar ykdysadyýetinde karzyň orny we karz gatnaşyklary.</vt:lpstr>
      <vt:lpstr>Bank karzlaşdyrmasy </vt:lpstr>
      <vt:lpstr>Bank karzlaşdyrmasynyň çeşmeleri</vt:lpstr>
      <vt:lpstr>Karzlaşdyrmagyň ýörelgeleri</vt:lpstr>
      <vt:lpstr>Karzlaşdyrmagyň subýektleri</vt:lpstr>
      <vt:lpstr>Karzlaşdyrmagyň obýektleri</vt:lpstr>
      <vt:lpstr>Önümçilik häsiýetli amallar boýunça uzak möhletleýin karzlaşdyrylýan obýektler</vt:lpstr>
      <vt:lpstr>Önümçilik häsiýetli amallar boýunça gysga möhletleýin karzlaşdyrylýan obýektler</vt:lpstr>
      <vt:lpstr>Karzlaşdyrmagyň usuly</vt:lpstr>
      <vt:lpstr>Karzlaşdyrmakda esasan 3 usul ulanylýar: </vt:lpstr>
      <vt:lpstr>Bazar gatnaşygynda karzlaryň wagtynda üzülmegi üçin kärhana ýolbaşçylaryň aýratyn üns berilmeli meseleler</vt:lpstr>
      <vt:lpstr>Bazar ykdysadyýetinde bank karzynyň tutýan ornuny bir näçe ugurlar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Bazar ykdysadyýetinde karzyň orny we karz gatnaşyklary.</dc:title>
  <dc:creator>Guwanch</dc:creator>
  <cp:lastModifiedBy>Admin</cp:lastModifiedBy>
  <cp:revision>15</cp:revision>
  <dcterms:created xsi:type="dcterms:W3CDTF">2013-05-23T21:23:53Z</dcterms:created>
  <dcterms:modified xsi:type="dcterms:W3CDTF">2014-03-13T22:31:02Z</dcterms:modified>
</cp:coreProperties>
</file>