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6" r:id="rId5"/>
    <p:sldId id="317" r:id="rId6"/>
    <p:sldId id="324" r:id="rId7"/>
    <p:sldId id="279" r:id="rId8"/>
    <p:sldId id="325" r:id="rId9"/>
    <p:sldId id="326" r:id="rId10"/>
    <p:sldId id="318"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31.03.2021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31.03.2021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31.03.2021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31.03.2021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406769"/>
          </a:xfrm>
        </p:spPr>
        <p:txBody>
          <a:bodyPr>
            <a:normAutofit fontScale="90000"/>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 </a:t>
            </a:r>
            <a:r>
              <a:rPr lang="es-ES" sz="4400" b="1" dirty="0">
                <a:latin typeface="Times New Roman" panose="02020603050405020304" pitchFamily="18" charset="0"/>
                <a:ea typeface="Times New Roman" panose="02020603050405020304" pitchFamily="18" charset="0"/>
              </a:rPr>
              <a:t>Teodolitleriň görnüşleri </a:t>
            </a:r>
            <a:r>
              <a:rPr lang="tk-TM" sz="4400" b="1" dirty="0" smtClean="0">
                <a:latin typeface="Times New Roman" panose="02020603050405020304" pitchFamily="18" charset="0"/>
                <a:ea typeface="Times New Roman" panose="02020603050405020304" pitchFamily="18" charset="0"/>
              </a:rPr>
              <a:t/>
            </a:r>
            <a:br>
              <a:rPr lang="tk-TM" sz="4400" b="1" dirty="0" smtClean="0">
                <a:latin typeface="Times New Roman" panose="02020603050405020304" pitchFamily="18" charset="0"/>
                <a:ea typeface="Times New Roman" panose="02020603050405020304" pitchFamily="18" charset="0"/>
              </a:rPr>
            </a:br>
            <a:r>
              <a:rPr lang="es-ES" sz="4400" b="1" dirty="0" smtClean="0">
                <a:latin typeface="Times New Roman" panose="02020603050405020304" pitchFamily="18" charset="0"/>
                <a:ea typeface="Times New Roman" panose="02020603050405020304" pitchFamily="18" charset="0"/>
              </a:rPr>
              <a:t>we </a:t>
            </a:r>
            <a:r>
              <a:rPr lang="es-ES" sz="4400" b="1" dirty="0">
                <a:latin typeface="Times New Roman" panose="02020603050405020304" pitchFamily="18" charset="0"/>
                <a:ea typeface="Times New Roman" panose="02020603050405020304" pitchFamily="18" charset="0"/>
              </a:rPr>
              <a:t>takyklygy</a:t>
            </a:r>
            <a:r>
              <a:rPr lang="tk-TM" sz="4400" b="1" dirty="0" smtClean="0">
                <a:latin typeface="Times New Roman" panose="02020603050405020304" pitchFamily="18" charset="0"/>
                <a:ea typeface="Times New Roman" panose="02020603050405020304" pitchFamily="18" charset="0"/>
              </a:rPr>
              <a:t>.</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87728"/>
          </a:xfrm>
        </p:spPr>
        <p:txBody>
          <a:bodyPr>
            <a:normAutofit fontScale="90000"/>
          </a:bodyPr>
          <a:lstStyle/>
          <a:p>
            <a:endParaRPr lang="ru-RU" dirty="0"/>
          </a:p>
        </p:txBody>
      </p:sp>
      <p:sp>
        <p:nvSpPr>
          <p:cNvPr id="3" name="Объект 2"/>
          <p:cNvSpPr>
            <a:spLocks noGrp="1"/>
          </p:cNvSpPr>
          <p:nvPr>
            <p:ph idx="1"/>
          </p:nvPr>
        </p:nvSpPr>
        <p:spPr>
          <a:xfrm>
            <a:off x="838200" y="1107830"/>
            <a:ext cx="10515600" cy="5108331"/>
          </a:xfrm>
        </p:spPr>
        <p:txBody>
          <a:bodyPr>
            <a:normAutofit fontScale="92500"/>
          </a:bodyPr>
          <a:lstStyle/>
          <a:p>
            <a:pPr indent="381000" algn="just">
              <a:spcAft>
                <a:spcPts val="0"/>
              </a:spcAft>
            </a:pPr>
            <a:r>
              <a:rPr lang="ru-RU" b="1"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Başlangyç ugryñ </a:t>
            </a:r>
            <a:r>
              <a:rPr lang="cs-CZ" b="1" dirty="0">
                <a:latin typeface="Times New Roman" panose="02020603050405020304" pitchFamily="18" charset="0"/>
                <a:ea typeface="Times New Roman" panose="02020603050405020304" pitchFamily="18" charset="0"/>
              </a:rPr>
              <a:t>azimuty meridian</a:t>
            </a:r>
            <a:r>
              <a:rPr lang="cs-CZ" dirty="0">
                <a:latin typeface="Times New Roman" panose="02020603050405020304" pitchFamily="18" charset="0"/>
                <a:ea typeface="Times New Roman" panose="02020603050405020304" pitchFamily="18" charset="0"/>
              </a:rPr>
              <a:t> okyndan, sagat diliniñ ýörelgesi boýunça berilen ugra çenli aralykdaky gorizontal burçdyr. </a:t>
            </a:r>
            <a:r>
              <a:rPr lang="cs-CZ" b="1" dirty="0">
                <a:latin typeface="Times New Roman" panose="02020603050405020304" pitchFamily="18" charset="0"/>
                <a:ea typeface="Times New Roman" panose="02020603050405020304" pitchFamily="18" charset="0"/>
              </a:rPr>
              <a:t>Azimut 0</a:t>
            </a:r>
            <a:r>
              <a:rPr lang="cs-CZ" b="1" baseline="30000" dirty="0">
                <a:latin typeface="Times New Roman" panose="02020603050405020304" pitchFamily="18" charset="0"/>
                <a:ea typeface="Times New Roman" panose="02020603050405020304" pitchFamily="18" charset="0"/>
              </a:rPr>
              <a:t>0</a:t>
            </a:r>
            <a:r>
              <a:rPr lang="cs-CZ" b="1" dirty="0">
                <a:latin typeface="Times New Roman" panose="02020603050405020304" pitchFamily="18" charset="0"/>
                <a:ea typeface="Times New Roman" panose="02020603050405020304" pitchFamily="18" charset="0"/>
              </a:rPr>
              <a:t>-360</a:t>
            </a:r>
            <a:r>
              <a:rPr lang="cs-CZ" b="1" baseline="30000" dirty="0">
                <a:latin typeface="Times New Roman" panose="02020603050405020304" pitchFamily="18" charset="0"/>
                <a:ea typeface="Times New Roman" panose="02020603050405020304" pitchFamily="18" charset="0"/>
              </a:rPr>
              <a:t>0</a:t>
            </a:r>
            <a:r>
              <a:rPr lang="cs-CZ" dirty="0">
                <a:latin typeface="Times New Roman" panose="02020603050405020304" pitchFamily="18" charset="0"/>
                <a:ea typeface="Times New Roman" panose="02020603050405020304" pitchFamily="18" charset="0"/>
              </a:rPr>
              <a:t> çenli aralykda bolýar.</a:t>
            </a:r>
            <a:endParaRPr lang="ru-RU" sz="1600" dirty="0">
              <a:latin typeface="Times New Roman" panose="02020603050405020304" pitchFamily="18" charset="0"/>
              <a:ea typeface="Times New Roman" panose="02020603050405020304" pitchFamily="18" charset="0"/>
            </a:endParaRPr>
          </a:p>
          <a:p>
            <a:pPr indent="381000" algn="just">
              <a:spcAft>
                <a:spcPts val="0"/>
              </a:spcAft>
            </a:pPr>
            <a:r>
              <a:rPr lang="tk-TM" dirty="0" smtClean="0">
                <a:latin typeface="Times New Roman" panose="02020603050405020304" pitchFamily="18" charset="0"/>
                <a:ea typeface="Times New Roman" panose="02020603050405020304" pitchFamily="18" charset="0"/>
              </a:rPr>
              <a:t> </a:t>
            </a:r>
            <a:r>
              <a:rPr lang="cs-CZ" dirty="0" smtClean="0">
                <a:latin typeface="Times New Roman" panose="02020603050405020304" pitchFamily="18" charset="0"/>
                <a:ea typeface="Times New Roman" panose="02020603050405020304" pitchFamily="18" charset="0"/>
              </a:rPr>
              <a:t>Başlangyç </a:t>
            </a:r>
            <a:r>
              <a:rPr lang="cs-CZ" dirty="0">
                <a:latin typeface="Times New Roman" panose="02020603050405020304" pitchFamily="18" charset="0"/>
                <a:ea typeface="Times New Roman" panose="02020603050405020304" pitchFamily="18" charset="0"/>
              </a:rPr>
              <a:t>ugryñ azimutyna </a:t>
            </a:r>
            <a:r>
              <a:rPr lang="cs-CZ" b="1" dirty="0">
                <a:latin typeface="Times New Roman" panose="02020603050405020304" pitchFamily="18" charset="0"/>
                <a:ea typeface="Times New Roman" panose="02020603050405020304" pitchFamily="18" charset="0"/>
              </a:rPr>
              <a:t>(mysal üçin 1-2 çyzygyň ugry)</a:t>
            </a:r>
            <a:r>
              <a:rPr lang="cs-CZ" dirty="0">
                <a:latin typeface="Times New Roman" panose="02020603050405020304" pitchFamily="18" charset="0"/>
                <a:ea typeface="Times New Roman" panose="02020603050405020304" pitchFamily="18" charset="0"/>
              </a:rPr>
              <a:t> öňden kesgitlenen </a:t>
            </a:r>
            <a:r>
              <a:rPr lang="cs-CZ" b="1" dirty="0">
                <a:latin typeface="Times New Roman" panose="02020603050405020304" pitchFamily="18" charset="0"/>
                <a:ea typeface="Times New Roman" panose="02020603050405020304" pitchFamily="18" charset="0"/>
              </a:rPr>
              <a:t>azimutyñ bahasy</a:t>
            </a:r>
            <a:r>
              <a:rPr lang="cs-CZ" dirty="0">
                <a:latin typeface="Times New Roman" panose="02020603050405020304" pitchFamily="18" charset="0"/>
                <a:ea typeface="Times New Roman" panose="02020603050405020304" pitchFamily="18" charset="0"/>
              </a:rPr>
              <a:t> alynýar, ýa-da </a:t>
            </a:r>
            <a:r>
              <a:rPr lang="cs-CZ" b="1" dirty="0">
                <a:latin typeface="Times New Roman" panose="02020603050405020304" pitchFamily="18" charset="0"/>
                <a:ea typeface="Times New Roman" panose="02020603050405020304" pitchFamily="18" charset="0"/>
              </a:rPr>
              <a:t>magnit azimuty</a:t>
            </a:r>
            <a:r>
              <a:rPr lang="cs-CZ" dirty="0">
                <a:latin typeface="Times New Roman" panose="02020603050405020304" pitchFamily="18" charset="0"/>
                <a:ea typeface="Times New Roman" panose="02020603050405020304" pitchFamily="18" charset="0"/>
              </a:rPr>
              <a:t> boýunça ýerinde </a:t>
            </a:r>
            <a:r>
              <a:rPr lang="cs-CZ" b="1" dirty="0">
                <a:latin typeface="Times New Roman" panose="02020603050405020304" pitchFamily="18" charset="0"/>
                <a:ea typeface="Times New Roman" panose="02020603050405020304" pitchFamily="18" charset="0"/>
              </a:rPr>
              <a:t>teodolide</a:t>
            </a:r>
            <a:r>
              <a:rPr lang="cs-CZ" dirty="0">
                <a:latin typeface="Times New Roman" panose="02020603050405020304" pitchFamily="18" charset="0"/>
                <a:ea typeface="Times New Roman" panose="02020603050405020304" pitchFamily="18" charset="0"/>
              </a:rPr>
              <a:t> berkidilen </a:t>
            </a:r>
            <a:r>
              <a:rPr lang="cs-CZ" b="1" dirty="0">
                <a:latin typeface="Times New Roman" panose="02020603050405020304" pitchFamily="18" charset="0"/>
                <a:ea typeface="Times New Roman" panose="02020603050405020304" pitchFamily="18" charset="0"/>
              </a:rPr>
              <a:t>bussolyñ</a:t>
            </a:r>
            <a:r>
              <a:rPr lang="cs-CZ" dirty="0">
                <a:latin typeface="Times New Roman" panose="02020603050405020304" pitchFamily="18" charset="0"/>
                <a:ea typeface="Times New Roman" panose="02020603050405020304" pitchFamily="18" charset="0"/>
              </a:rPr>
              <a:t> kömegi bilen ölçelip kesgitlenilýär. Olar tablisanyñ </a:t>
            </a:r>
            <a:r>
              <a:rPr lang="cs-CZ" b="1" dirty="0">
                <a:latin typeface="Times New Roman" panose="02020603050405020304" pitchFamily="18" charset="0"/>
                <a:ea typeface="Times New Roman" panose="02020603050405020304" pitchFamily="18" charset="0"/>
              </a:rPr>
              <a:t>7-8-nji</a:t>
            </a:r>
            <a:r>
              <a:rPr lang="cs-CZ" dirty="0">
                <a:latin typeface="Times New Roman" panose="02020603050405020304" pitchFamily="18" charset="0"/>
                <a:ea typeface="Times New Roman" panose="02020603050405020304" pitchFamily="18" charset="0"/>
              </a:rPr>
              <a:t> sütünlerinde ýazylýar.</a:t>
            </a:r>
            <a:endParaRPr lang="ru-RU" sz="1600" dirty="0">
              <a:latin typeface="Times New Roman" panose="02020603050405020304" pitchFamily="18" charset="0"/>
              <a:ea typeface="Times New Roman" panose="02020603050405020304" pitchFamily="18" charset="0"/>
            </a:endParaRPr>
          </a:p>
          <a:p>
            <a:pPr marL="91440" indent="381000" algn="just">
              <a:spcAft>
                <a:spcPts val="0"/>
              </a:spcAft>
              <a:tabLst>
                <a:tab pos="274320" algn="l"/>
              </a:tabLst>
            </a:pPr>
            <a:r>
              <a:rPr lang="tk-TM" dirty="0" smtClean="0">
                <a:latin typeface="Times New Roman" panose="02020603050405020304" pitchFamily="18" charset="0"/>
                <a:ea typeface="Times New Roman" panose="02020603050405020304" pitchFamily="18" charset="0"/>
              </a:rPr>
              <a:t>  </a:t>
            </a:r>
            <a:r>
              <a:rPr lang="cs-CZ" dirty="0" smtClean="0">
                <a:latin typeface="Times New Roman" panose="02020603050405020304" pitchFamily="18" charset="0"/>
                <a:ea typeface="Times New Roman" panose="02020603050405020304" pitchFamily="18" charset="0"/>
              </a:rPr>
              <a:t>Birinji </a:t>
            </a:r>
            <a:r>
              <a:rPr lang="cs-CZ" dirty="0">
                <a:latin typeface="Times New Roman" panose="02020603050405020304" pitchFamily="18" charset="0"/>
                <a:ea typeface="Times New Roman" panose="02020603050405020304" pitchFamily="18" charset="0"/>
              </a:rPr>
              <a:t>nokadyň garşysynda </a:t>
            </a:r>
            <a:r>
              <a:rPr lang="cs-CZ" b="1" dirty="0">
                <a:latin typeface="Times New Roman" panose="02020603050405020304" pitchFamily="18" charset="0"/>
                <a:ea typeface="Times New Roman" panose="02020603050405020304" pitchFamily="18" charset="0"/>
              </a:rPr>
              <a:t>23-24-nji sütünlerde</a:t>
            </a:r>
            <a:r>
              <a:rPr lang="cs-CZ" dirty="0">
                <a:latin typeface="Times New Roman" panose="02020603050405020304" pitchFamily="18" charset="0"/>
                <a:ea typeface="Times New Roman" panose="02020603050405020304" pitchFamily="18" charset="0"/>
              </a:rPr>
              <a:t>, ol nokadyñ X we Y koordinatalary ýazylýar. Bu başlangyç koordinatalar erkin sanlarda berilýär ýa-da geodeziki daýanç nokatlara baglanyşdyrylan koordinatalar boýunça hasaplanyp alynýar. Başlangyç maglumatlar doly jemlenenden soñ, teodolit ýörelgesi boýunça doly hasaplama - barlag işleri geçirilýär we berilen </a:t>
            </a:r>
            <a:r>
              <a:rPr lang="cs-CZ" b="1" dirty="0">
                <a:latin typeface="Times New Roman" panose="02020603050405020304" pitchFamily="18" charset="0"/>
                <a:ea typeface="Times New Roman" panose="02020603050405020304" pitchFamily="18" charset="0"/>
              </a:rPr>
              <a:t>masştabda ýörelgäniñ plany</a:t>
            </a:r>
            <a:r>
              <a:rPr lang="cs-CZ" dirty="0">
                <a:latin typeface="Times New Roman" panose="02020603050405020304" pitchFamily="18" charset="0"/>
                <a:ea typeface="Times New Roman" panose="02020603050405020304" pitchFamily="18" charset="0"/>
              </a:rPr>
              <a:t> düzülýär.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3296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normAutofit/>
          </a:bodyPr>
          <a:lstStyle/>
          <a:p>
            <a:pPr marR="29210">
              <a:spcAft>
                <a:spcPts val="0"/>
              </a:spcAft>
            </a:pPr>
            <a:r>
              <a:rPr lang="ru-RU" sz="4400" b="1" dirty="0" smtClean="0">
                <a:solidFill>
                  <a:srgbClr val="000000"/>
                </a:solidFill>
                <a:latin typeface="Times New Roman" panose="02020603050405020304" pitchFamily="18" charset="0"/>
                <a:ea typeface="Times New Roman" panose="02020603050405020304" pitchFamily="18" charset="0"/>
              </a:rPr>
              <a:t> </a:t>
            </a:r>
            <a:r>
              <a:rPr lang="ru-RU" sz="4400" b="1" dirty="0">
                <a:solidFill>
                  <a:srgbClr val="000000"/>
                </a:solidFill>
                <a:latin typeface="Times New Roman" panose="02020603050405020304" pitchFamily="18" charset="0"/>
                <a:ea typeface="Times New Roman" panose="02020603050405020304" pitchFamily="18" charset="0"/>
              </a:rPr>
              <a:t>1.</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Teodolitleriň</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görnüşleri</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takyklygy</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we</a:t>
            </a:r>
            <a:r>
              <a:rPr lang="ru-RU" sz="4400" b="1" dirty="0">
                <a:latin typeface="Times New Roman" panose="02020603050405020304" pitchFamily="18" charset="0"/>
                <a:ea typeface="Times New Roman" panose="02020603050405020304" pitchFamily="18" charset="0"/>
              </a:rPr>
              <a:t> </a:t>
            </a:r>
            <a:endParaRPr lang="tk-TM" sz="4400" b="1" dirty="0" smtClean="0">
              <a:latin typeface="Times New Roman" panose="02020603050405020304" pitchFamily="18" charset="0"/>
              <a:ea typeface="Times New Roman" panose="02020603050405020304" pitchFamily="18" charset="0"/>
            </a:endParaRPr>
          </a:p>
          <a:p>
            <a:pPr marR="29210">
              <a:spcAft>
                <a:spcPts val="0"/>
              </a:spcAft>
            </a:pPr>
            <a:r>
              <a:rPr lang="tk-TM" sz="4400" b="1" dirty="0">
                <a:latin typeface="Times New Roman" panose="02020603050405020304" pitchFamily="18" charset="0"/>
                <a:ea typeface="Times New Roman" panose="02020603050405020304" pitchFamily="18" charset="0"/>
              </a:rPr>
              <a:t> </a:t>
            </a:r>
            <a:r>
              <a:rPr lang="tk-TM" sz="4400" b="1" dirty="0" smtClean="0">
                <a:latin typeface="Times New Roman" panose="02020603050405020304" pitchFamily="18" charset="0"/>
                <a:ea typeface="Times New Roman" panose="02020603050405020304" pitchFamily="18" charset="0"/>
              </a:rPr>
              <a:t>    </a:t>
            </a:r>
            <a:r>
              <a:rPr lang="ru-RU" sz="4400" b="1" dirty="0" err="1" smtClean="0">
                <a:latin typeface="Times New Roman" panose="02020603050405020304" pitchFamily="18" charset="0"/>
                <a:ea typeface="Times New Roman" panose="02020603050405020304" pitchFamily="18" charset="0"/>
              </a:rPr>
              <a:t>olaryň</a:t>
            </a:r>
            <a:r>
              <a:rPr lang="ru-RU" sz="4400" b="1" dirty="0" smtClean="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aýratynlygy</a:t>
            </a:r>
            <a:r>
              <a:rPr lang="ru-RU" sz="4400" b="1" dirty="0">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marR="29210">
              <a:spcAft>
                <a:spcPts val="0"/>
              </a:spcAft>
            </a:pPr>
            <a:r>
              <a:rPr lang="ru-RU" sz="4400" b="1" dirty="0">
                <a:latin typeface="Times New Roman" panose="02020603050405020304" pitchFamily="18" charset="0"/>
                <a:ea typeface="Times New Roman" panose="02020603050405020304" pitchFamily="18" charset="0"/>
              </a:rPr>
              <a:t> </a:t>
            </a:r>
            <a:r>
              <a:rPr lang="ru-RU" sz="4400" b="1" dirty="0" smtClean="0">
                <a:solidFill>
                  <a:srgbClr val="000000"/>
                </a:solidFill>
                <a:latin typeface="Times New Roman" panose="02020603050405020304" pitchFamily="18" charset="0"/>
                <a:ea typeface="Times New Roman" panose="02020603050405020304" pitchFamily="18" charset="0"/>
              </a:rPr>
              <a:t>2</a:t>
            </a:r>
            <a:r>
              <a:rPr lang="ru-RU" sz="4400" b="1" dirty="0">
                <a:solidFill>
                  <a:srgbClr val="000000"/>
                </a:solidFill>
                <a:latin typeface="Times New Roman" panose="02020603050405020304" pitchFamily="18" charset="0"/>
                <a:ea typeface="Times New Roman" panose="02020603050405020304" pitchFamily="18" charset="0"/>
              </a:rPr>
              <a:t>. </a:t>
            </a:r>
            <a:r>
              <a:rPr lang="cs-CZ" sz="4400" b="1" dirty="0">
                <a:latin typeface="Times New Roman" panose="02020603050405020304" pitchFamily="18" charset="0"/>
                <a:ea typeface="Times New Roman" panose="02020603050405020304" pitchFamily="18" charset="0"/>
              </a:rPr>
              <a:t>Teodolidiň barlanylyşy we düzedilişi</a:t>
            </a:r>
            <a:r>
              <a:rPr lang="ru-RU" sz="4400" b="1" dirty="0">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marL="45720">
              <a:spcAft>
                <a:spcPts val="0"/>
              </a:spcAft>
            </a:pPr>
            <a:r>
              <a:rPr lang="ru-RU" sz="4400" b="1" dirty="0">
                <a:solidFill>
                  <a:srgbClr val="000000"/>
                </a:solidFill>
                <a:latin typeface="Times New Roman" panose="02020603050405020304" pitchFamily="18" charset="0"/>
                <a:ea typeface="Times New Roman" panose="02020603050405020304" pitchFamily="18" charset="0"/>
              </a:rPr>
              <a:t> </a:t>
            </a:r>
            <a:r>
              <a:rPr lang="ru-RU" sz="4400" b="1" dirty="0" smtClean="0">
                <a:solidFill>
                  <a:srgbClr val="000000"/>
                </a:solidFill>
                <a:latin typeface="Times New Roman" panose="02020603050405020304" pitchFamily="18" charset="0"/>
                <a:ea typeface="Times New Roman" panose="02020603050405020304" pitchFamily="18" charset="0"/>
              </a:rPr>
              <a:t>3</a:t>
            </a:r>
            <a:r>
              <a:rPr lang="hr-HR" sz="4400" b="1" dirty="0">
                <a:latin typeface="Times New Roman" panose="02020603050405020304" pitchFamily="18" charset="0"/>
                <a:ea typeface="Times New Roman" panose="02020603050405020304" pitchFamily="18" charset="0"/>
              </a:rPr>
              <a:t>. </a:t>
            </a:r>
            <a:r>
              <a:rPr lang="cs-CZ" sz="4400" b="1" dirty="0">
                <a:latin typeface="Times New Roman" panose="02020603050405020304" pitchFamily="18" charset="0"/>
                <a:ea typeface="Times New Roman" panose="02020603050405020304" pitchFamily="18" charset="0"/>
              </a:rPr>
              <a:t>Teodolit ýörelgesiniň ölçegleri boýunça </a:t>
            </a:r>
            <a:endParaRPr lang="tk-TM" sz="4400" b="1" dirty="0" smtClean="0">
              <a:latin typeface="Times New Roman" panose="02020603050405020304" pitchFamily="18" charset="0"/>
              <a:ea typeface="Times New Roman" panose="02020603050405020304" pitchFamily="18" charset="0"/>
            </a:endParaRPr>
          </a:p>
          <a:p>
            <a:pPr marL="45720">
              <a:spcAft>
                <a:spcPts val="0"/>
              </a:spcAft>
            </a:pPr>
            <a:r>
              <a:rPr lang="tk-TM" sz="4400" b="1" dirty="0">
                <a:latin typeface="Times New Roman" panose="02020603050405020304" pitchFamily="18" charset="0"/>
                <a:ea typeface="Times New Roman" panose="02020603050405020304" pitchFamily="18" charset="0"/>
              </a:rPr>
              <a:t> </a:t>
            </a:r>
            <a:r>
              <a:rPr lang="tk-TM" sz="4400" b="1" dirty="0" smtClean="0">
                <a:latin typeface="Times New Roman" panose="02020603050405020304" pitchFamily="18" charset="0"/>
                <a:ea typeface="Times New Roman" panose="02020603050405020304" pitchFamily="18" charset="0"/>
              </a:rPr>
              <a:t>     </a:t>
            </a:r>
            <a:r>
              <a:rPr lang="cs-CZ" sz="4400" b="1" dirty="0" smtClean="0">
                <a:latin typeface="Times New Roman" panose="02020603050405020304" pitchFamily="18" charset="0"/>
                <a:ea typeface="Times New Roman" panose="02020603050405020304" pitchFamily="18" charset="0"/>
              </a:rPr>
              <a:t>başlangyç maglumatlary</a:t>
            </a:r>
            <a:r>
              <a:rPr lang="tk-TM" sz="2400" dirty="0" smtClean="0">
                <a:latin typeface="Times New Roman" panose="02020603050405020304" pitchFamily="18" charset="0"/>
                <a:ea typeface="Times New Roman" panose="02020603050405020304" pitchFamily="18" charset="0"/>
              </a:rPr>
              <a:t> </a:t>
            </a:r>
            <a:r>
              <a:rPr lang="cs-CZ" sz="4400" b="1" dirty="0" smtClean="0">
                <a:latin typeface="Times New Roman" panose="02020603050405020304" pitchFamily="18" charset="0"/>
                <a:ea typeface="Times New Roman" panose="02020603050405020304" pitchFamily="18" charset="0"/>
              </a:rPr>
              <a:t>jemlemek</a:t>
            </a:r>
            <a:r>
              <a:rPr lang="cs-CZ" sz="4400" b="1" dirty="0">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marL="0" indent="0">
              <a:spcAft>
                <a:spcPts val="0"/>
              </a:spcAft>
              <a:buNone/>
              <a:tabLst>
                <a:tab pos="411480" algn="l"/>
              </a:tabLst>
            </a:pPr>
            <a:r>
              <a:rPr lang="ru-RU" sz="4000" b="1" dirty="0" smtClean="0">
                <a:latin typeface="Times New Roman" panose="02020603050405020304" pitchFamily="18" charset="0"/>
                <a:ea typeface="Times New Roman" panose="02020603050405020304" pitchFamily="18" charset="0"/>
              </a:rPr>
              <a:t>.</a:t>
            </a:r>
            <a:endParaRPr lang="en-US" sz="4000" b="1" dirty="0">
              <a:solidFill>
                <a:srgbClr val="000000"/>
              </a:solidFill>
              <a:latin typeface="Times New Roman" panose="02020603050405020304" pitchFamily="18" charset="0"/>
              <a:ea typeface="Times New Roman" panose="02020603050405020304" pitchFamily="18" charset="0"/>
            </a:endParaRPr>
          </a:p>
          <a:p>
            <a:pPr marL="0" indent="0">
              <a:spcAft>
                <a:spcPts val="0"/>
              </a:spcAft>
              <a:buNone/>
            </a:pP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430824"/>
            <a:ext cx="10788163" cy="6224954"/>
          </a:xfrm>
        </p:spPr>
        <p:txBody>
          <a:bodyPr>
            <a:normAutofit/>
          </a:bodyPr>
          <a:lstStyle/>
          <a:p>
            <a:pPr>
              <a:spcAft>
                <a:spcPts val="0"/>
              </a:spcAft>
              <a:tabLst>
                <a:tab pos="411480" algn="l"/>
              </a:tabLst>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rPr>
              <a:t>1. </a:t>
            </a:r>
            <a:r>
              <a:rPr lang="ru-RU" sz="3600" dirty="0" err="1">
                <a:latin typeface="Times New Roman" panose="02020603050405020304" pitchFamily="18" charset="0"/>
                <a:ea typeface="Times New Roman" panose="02020603050405020304" pitchFamily="18" charset="0"/>
              </a:rPr>
              <a:t>Teodolitler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öz</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takyklygy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boýunça</a:t>
            </a:r>
            <a:r>
              <a:rPr lang="ru-RU" sz="3600" dirty="0">
                <a:latin typeface="Times New Roman" panose="02020603050405020304" pitchFamily="18" charset="0"/>
                <a:ea typeface="Times New Roman" panose="02020603050405020304" pitchFamily="18" charset="0"/>
              </a:rPr>
              <a:t> 3 </a:t>
            </a:r>
            <a:r>
              <a:rPr lang="ru-RU" sz="3600" dirty="0" err="1">
                <a:latin typeface="Times New Roman" panose="02020603050405020304" pitchFamily="18" charset="0"/>
                <a:ea typeface="Times New Roman" panose="02020603050405020304" pitchFamily="18" charset="0"/>
              </a:rPr>
              <a:t>topara</a:t>
            </a:r>
            <a:r>
              <a:rPr lang="ru-RU" sz="3600" dirty="0">
                <a:latin typeface="Times New Roman" panose="02020603050405020304" pitchFamily="18" charset="0"/>
                <a:ea typeface="Times New Roman" panose="02020603050405020304" pitchFamily="18" charset="0"/>
              </a:rPr>
              <a:t> </a:t>
            </a:r>
            <a:r>
              <a:rPr lang="ru-RU" sz="3600" dirty="0" err="1" smtClean="0">
                <a:latin typeface="Times New Roman" panose="02020603050405020304" pitchFamily="18" charset="0"/>
                <a:ea typeface="Times New Roman" panose="02020603050405020304" pitchFamily="18" charset="0"/>
              </a:rPr>
              <a:t>bölünýärler</a:t>
            </a:r>
            <a:r>
              <a:rPr lang="tk-TM" sz="3600" dirty="0" smtClean="0">
                <a:latin typeface="Times New Roman" panose="02020603050405020304" pitchFamily="18" charset="0"/>
                <a:ea typeface="Times New Roman" panose="02020603050405020304" pitchFamily="18" charset="0"/>
              </a:rPr>
              <a:t>:</a:t>
            </a:r>
            <a:endParaRPr lang="ru-RU" sz="2000" dirty="0">
              <a:latin typeface="Times New Roman" panose="02020603050405020304" pitchFamily="18" charset="0"/>
              <a:ea typeface="Times New Roman" panose="02020603050405020304" pitchFamily="18" charset="0"/>
            </a:endParaRPr>
          </a:p>
          <a:p>
            <a:pPr marL="342900" lvl="0" indent="-342900" algn="just">
              <a:buFont typeface="Arial" panose="020B0604020202020204" pitchFamily="34" charset="0"/>
              <a:buChar char=""/>
              <a:tabLst>
                <a:tab pos="-762000" algn="l"/>
                <a:tab pos="-533400" algn="l"/>
              </a:tabLst>
            </a:pPr>
            <a:r>
              <a:rPr lang="ru-RU" sz="3600" dirty="0">
                <a:latin typeface="Times New Roman" panose="02020603050405020304" pitchFamily="18" charset="0"/>
                <a:ea typeface="Times New Roman" panose="02020603050405020304" pitchFamily="18" charset="0"/>
              </a:rPr>
              <a:t>1.Tehniki </a:t>
            </a:r>
            <a:r>
              <a:rPr lang="ru-RU" sz="3600" dirty="0" err="1">
                <a:latin typeface="Times New Roman" panose="02020603050405020304" pitchFamily="18" charset="0"/>
                <a:ea typeface="Times New Roman" panose="02020603050405020304" pitchFamily="18" charset="0"/>
              </a:rPr>
              <a:t>teodolitler</a:t>
            </a:r>
            <a:r>
              <a:rPr lang="ru-RU" sz="3600" dirty="0">
                <a:latin typeface="Times New Roman" panose="02020603050405020304" pitchFamily="18" charset="0"/>
                <a:ea typeface="Times New Roman" panose="02020603050405020304" pitchFamily="18" charset="0"/>
              </a:rPr>
              <a:t>.</a:t>
            </a:r>
            <a:endParaRPr lang="ru-RU" sz="2000" dirty="0">
              <a:latin typeface="Times New Roman" panose="02020603050405020304" pitchFamily="18" charset="0"/>
              <a:ea typeface="Times New Roman" panose="02020603050405020304" pitchFamily="18" charset="0"/>
            </a:endParaRPr>
          </a:p>
          <a:p>
            <a:pPr marL="342900" lvl="0" indent="-342900" algn="just">
              <a:buFont typeface="Arial" panose="020B0604020202020204" pitchFamily="34" charset="0"/>
              <a:buChar char=""/>
              <a:tabLst>
                <a:tab pos="-762000" algn="l"/>
                <a:tab pos="-533400" algn="l"/>
              </a:tabLst>
            </a:pPr>
            <a:r>
              <a:rPr lang="ru-RU" sz="3600" dirty="0">
                <a:latin typeface="Times New Roman" panose="02020603050405020304" pitchFamily="18" charset="0"/>
                <a:ea typeface="Times New Roman" panose="02020603050405020304" pitchFamily="18" charset="0"/>
              </a:rPr>
              <a:t>2.Takyk </a:t>
            </a:r>
            <a:r>
              <a:rPr lang="ru-RU" sz="3600" dirty="0" err="1">
                <a:latin typeface="Times New Roman" panose="02020603050405020304" pitchFamily="18" charset="0"/>
                <a:ea typeface="Times New Roman" panose="02020603050405020304" pitchFamily="18" charset="0"/>
              </a:rPr>
              <a:t>teodolitler</a:t>
            </a:r>
            <a:r>
              <a:rPr lang="ru-RU" sz="3600" dirty="0">
                <a:latin typeface="Times New Roman" panose="02020603050405020304" pitchFamily="18" charset="0"/>
                <a:ea typeface="Times New Roman" panose="02020603050405020304" pitchFamily="18" charset="0"/>
              </a:rPr>
              <a:t>.</a:t>
            </a:r>
            <a:endParaRPr lang="ru-RU" sz="2000" dirty="0">
              <a:latin typeface="Times New Roman" panose="02020603050405020304" pitchFamily="18" charset="0"/>
              <a:ea typeface="Times New Roman" panose="02020603050405020304" pitchFamily="18" charset="0"/>
            </a:endParaRPr>
          </a:p>
          <a:p>
            <a:pPr marL="342900" lvl="0" indent="-342900" algn="just">
              <a:buFont typeface="Arial" panose="020B0604020202020204" pitchFamily="34" charset="0"/>
              <a:buChar char=""/>
              <a:tabLst>
                <a:tab pos="-762000" algn="l"/>
                <a:tab pos="-533400" algn="l"/>
              </a:tabLst>
            </a:pPr>
            <a:r>
              <a:rPr lang="ru-RU" sz="3600" dirty="0">
                <a:latin typeface="Times New Roman" panose="02020603050405020304" pitchFamily="18" charset="0"/>
                <a:ea typeface="Times New Roman" panose="02020603050405020304" pitchFamily="18" charset="0"/>
              </a:rPr>
              <a:t>3.Ýokary </a:t>
            </a:r>
            <a:r>
              <a:rPr lang="ru-RU" sz="3600" dirty="0" err="1">
                <a:latin typeface="Times New Roman" panose="02020603050405020304" pitchFamily="18" charset="0"/>
                <a:ea typeface="Times New Roman" panose="02020603050405020304" pitchFamily="18" charset="0"/>
              </a:rPr>
              <a:t>takykly</a:t>
            </a:r>
            <a:r>
              <a:rPr lang="ru-RU" sz="3600" dirty="0">
                <a:latin typeface="Times New Roman" panose="02020603050405020304" pitchFamily="18" charset="0"/>
                <a:ea typeface="Times New Roman" panose="02020603050405020304" pitchFamily="18" charset="0"/>
              </a:rPr>
              <a:t> </a:t>
            </a:r>
            <a:r>
              <a:rPr lang="ru-RU" sz="3600" dirty="0" err="1" smtClean="0">
                <a:latin typeface="Times New Roman" panose="02020603050405020304" pitchFamily="18" charset="0"/>
                <a:ea typeface="Times New Roman" panose="02020603050405020304" pitchFamily="18" charset="0"/>
              </a:rPr>
              <a:t>teodolitler</a:t>
            </a:r>
            <a:r>
              <a:rPr lang="tk-TM" sz="3600" dirty="0">
                <a:latin typeface="Times New Roman" panose="02020603050405020304" pitchFamily="18" charset="0"/>
                <a:ea typeface="Times New Roman" panose="02020603050405020304" pitchFamily="18" charset="0"/>
              </a:rPr>
              <a:t>.</a:t>
            </a:r>
            <a:endParaRPr lang="tk-TM" sz="3600" dirty="0" smtClean="0">
              <a:latin typeface="Times New Roman" panose="02020603050405020304" pitchFamily="18" charset="0"/>
              <a:ea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949568" y="3420208"/>
            <a:ext cx="10700240" cy="2875085"/>
          </a:xfrm>
          <a:prstGeom prst="rect">
            <a:avLst/>
          </a:prstGeom>
        </p:spPr>
      </p:pic>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776438" cy="382221"/>
          </a:xfrm>
        </p:spPr>
        <p:txBody>
          <a:bodyPr>
            <a:normAutofit fontScale="90000"/>
          </a:bodyPr>
          <a:lstStyle/>
          <a:p>
            <a:endParaRPr lang="ru-RU" dirty="0"/>
          </a:p>
        </p:txBody>
      </p:sp>
      <p:sp>
        <p:nvSpPr>
          <p:cNvPr id="3" name="Объект 2"/>
          <p:cNvSpPr>
            <a:spLocks noGrp="1"/>
          </p:cNvSpPr>
          <p:nvPr>
            <p:ph idx="1"/>
          </p:nvPr>
        </p:nvSpPr>
        <p:spPr>
          <a:xfrm>
            <a:off x="838200" y="852854"/>
            <a:ext cx="10776438" cy="5486400"/>
          </a:xfrm>
        </p:spPr>
        <p:txBody>
          <a:bodyPr>
            <a:normAutofit lnSpcReduction="10000"/>
          </a:bodyPr>
          <a:lstStyle/>
          <a:p>
            <a:pPr algn="just"/>
            <a:r>
              <a:rPr lang="tk-TM" b="1" dirty="0" smtClean="0">
                <a:latin typeface="Times New Roman" panose="02020603050405020304" pitchFamily="18" charset="0"/>
                <a:ea typeface="Times New Roman" panose="02020603050405020304" pitchFamily="18" charset="0"/>
              </a:rPr>
              <a:t>        </a:t>
            </a:r>
            <a:r>
              <a:rPr lang="en-US" dirty="0" err="1"/>
              <a:t>Gorizontal</a:t>
            </a:r>
            <a:r>
              <a:rPr lang="en-US" dirty="0"/>
              <a:t> we </a:t>
            </a:r>
            <a:r>
              <a:rPr lang="en-US" dirty="0" err="1"/>
              <a:t>wertikal</a:t>
            </a:r>
            <a:r>
              <a:rPr lang="en-US" dirty="0"/>
              <a:t> </a:t>
            </a:r>
            <a:r>
              <a:rPr lang="en-US" dirty="0" err="1"/>
              <a:t>tegelegi</a:t>
            </a:r>
            <a:r>
              <a:rPr lang="en-US" dirty="0"/>
              <a:t> bar </a:t>
            </a:r>
            <a:r>
              <a:rPr lang="en-US" dirty="0" err="1"/>
              <a:t>bolan</a:t>
            </a:r>
            <a:r>
              <a:rPr lang="en-US" dirty="0"/>
              <a:t> </a:t>
            </a:r>
            <a:r>
              <a:rPr lang="en-US" dirty="0" err="1"/>
              <a:t>teodolitler</a:t>
            </a:r>
            <a:r>
              <a:rPr lang="en-US" dirty="0"/>
              <a:t> </a:t>
            </a:r>
            <a:r>
              <a:rPr lang="en-US" dirty="0" err="1"/>
              <a:t>aralygy</a:t>
            </a:r>
            <a:r>
              <a:rPr lang="en-US" dirty="0"/>
              <a:t> </a:t>
            </a:r>
            <a:r>
              <a:rPr lang="en-US" dirty="0" err="1"/>
              <a:t>ölçemäge</a:t>
            </a:r>
            <a:r>
              <a:rPr lang="en-US" dirty="0"/>
              <a:t> hem </a:t>
            </a:r>
            <a:r>
              <a:rPr lang="en-US" dirty="0" err="1"/>
              <a:t>ukyplydyr</a:t>
            </a:r>
            <a:r>
              <a:rPr lang="en-US" dirty="0"/>
              <a:t>. </a:t>
            </a:r>
            <a:r>
              <a:rPr lang="en-US" dirty="0" err="1"/>
              <a:t>Şeýle</a:t>
            </a:r>
            <a:r>
              <a:rPr lang="en-US" dirty="0"/>
              <a:t> hem </a:t>
            </a:r>
            <a:r>
              <a:rPr lang="en-US" dirty="0" err="1"/>
              <a:t>teodolitler</a:t>
            </a:r>
            <a:r>
              <a:rPr lang="en-US" dirty="0"/>
              <a:t> </a:t>
            </a:r>
            <a:r>
              <a:rPr lang="en-US" dirty="0" err="1"/>
              <a:t>busşolyň</a:t>
            </a:r>
            <a:r>
              <a:rPr lang="en-US" dirty="0"/>
              <a:t> </a:t>
            </a:r>
            <a:r>
              <a:rPr lang="en-US" dirty="0" err="1"/>
              <a:t>kömegi</a:t>
            </a:r>
            <a:r>
              <a:rPr lang="en-US" dirty="0"/>
              <a:t> </a:t>
            </a:r>
            <a:r>
              <a:rPr lang="en-US" dirty="0" err="1"/>
              <a:t>bilen</a:t>
            </a:r>
            <a:r>
              <a:rPr lang="en-US" dirty="0"/>
              <a:t> </a:t>
            </a:r>
            <a:r>
              <a:rPr lang="en-US" dirty="0" err="1" smtClean="0"/>
              <a:t>magnit</a:t>
            </a:r>
            <a:r>
              <a:rPr lang="tk-TM" dirty="0"/>
              <a:t> </a:t>
            </a:r>
            <a:r>
              <a:rPr lang="en-US" dirty="0" err="1" smtClean="0"/>
              <a:t>meridianyň</a:t>
            </a:r>
            <a:r>
              <a:rPr lang="en-US" dirty="0" smtClean="0"/>
              <a:t> </a:t>
            </a:r>
            <a:r>
              <a:rPr lang="en-US" dirty="0" err="1"/>
              <a:t>ugruny</a:t>
            </a:r>
            <a:r>
              <a:rPr lang="en-US" dirty="0"/>
              <a:t> </a:t>
            </a:r>
            <a:r>
              <a:rPr lang="en-US" dirty="0" err="1"/>
              <a:t>kesgitlemäge</a:t>
            </a:r>
            <a:r>
              <a:rPr lang="en-US" dirty="0"/>
              <a:t> hem </a:t>
            </a:r>
            <a:r>
              <a:rPr lang="en-US" dirty="0" err="1"/>
              <a:t>niýetlenendir</a:t>
            </a:r>
            <a:r>
              <a:rPr lang="en-US" dirty="0"/>
              <a:t>. </a:t>
            </a:r>
            <a:r>
              <a:rPr lang="en-US" dirty="0" err="1"/>
              <a:t>Ol</a:t>
            </a:r>
            <a:r>
              <a:rPr lang="en-US" dirty="0"/>
              <a:t> </a:t>
            </a:r>
            <a:r>
              <a:rPr lang="en-US" dirty="0" err="1"/>
              <a:t>teodolitlere</a:t>
            </a:r>
            <a:r>
              <a:rPr lang="en-US" dirty="0"/>
              <a:t> </a:t>
            </a:r>
            <a:r>
              <a:rPr lang="en-US" dirty="0" err="1"/>
              <a:t>teodolit</a:t>
            </a:r>
            <a:r>
              <a:rPr lang="en-US" dirty="0"/>
              <a:t> – </a:t>
            </a:r>
            <a:r>
              <a:rPr lang="en-US" b="1" dirty="0" err="1"/>
              <a:t>taheometr</a:t>
            </a:r>
            <a:r>
              <a:rPr lang="en-US" dirty="0"/>
              <a:t> </a:t>
            </a:r>
            <a:r>
              <a:rPr lang="en-US" dirty="0" err="1"/>
              <a:t>diýilýär</a:t>
            </a:r>
            <a:r>
              <a:rPr lang="en-US" dirty="0"/>
              <a:t>. </a:t>
            </a:r>
            <a:endParaRPr lang="ru-RU" dirty="0"/>
          </a:p>
          <a:p>
            <a:pPr algn="ctr"/>
            <a:r>
              <a:rPr lang="en-US" dirty="0"/>
              <a:t> </a:t>
            </a:r>
            <a:r>
              <a:rPr lang="en-US" b="1" dirty="0" err="1" smtClean="0"/>
              <a:t>Teodolit</a:t>
            </a:r>
            <a:r>
              <a:rPr lang="en-US" b="1" dirty="0" smtClean="0"/>
              <a:t> </a:t>
            </a:r>
            <a:r>
              <a:rPr lang="en-US" b="1" dirty="0" err="1"/>
              <a:t>bilen</a:t>
            </a:r>
            <a:r>
              <a:rPr lang="en-US" b="1" dirty="0"/>
              <a:t> </a:t>
            </a:r>
            <a:r>
              <a:rPr lang="en-US" b="1" dirty="0" err="1"/>
              <a:t>burçlar</a:t>
            </a:r>
            <a:r>
              <a:rPr lang="en-US" b="1" dirty="0"/>
              <a:t> </a:t>
            </a:r>
            <a:r>
              <a:rPr lang="en-US" b="1" dirty="0" err="1"/>
              <a:t>ölçelende</a:t>
            </a:r>
            <a:r>
              <a:rPr lang="en-US" b="1" dirty="0"/>
              <a:t> </a:t>
            </a:r>
            <a:r>
              <a:rPr lang="en-US" b="1" dirty="0" err="1"/>
              <a:t>onuň</a:t>
            </a:r>
            <a:r>
              <a:rPr lang="en-US" b="1" dirty="0"/>
              <a:t> </a:t>
            </a:r>
            <a:r>
              <a:rPr lang="en-US" b="1" dirty="0" err="1"/>
              <a:t>takyklygyna</a:t>
            </a:r>
            <a:r>
              <a:rPr lang="en-US" b="1" dirty="0"/>
              <a:t> </a:t>
            </a:r>
            <a:r>
              <a:rPr lang="en-US" b="1" dirty="0" err="1"/>
              <a:t>birnäçe</a:t>
            </a:r>
            <a:r>
              <a:rPr lang="en-US" b="1" dirty="0"/>
              <a:t> </a:t>
            </a:r>
            <a:r>
              <a:rPr lang="en-US" b="1" dirty="0" err="1"/>
              <a:t>zatlar</a:t>
            </a:r>
            <a:r>
              <a:rPr lang="en-US" b="1" dirty="0"/>
              <a:t> </a:t>
            </a:r>
            <a:endParaRPr lang="tk-TM" b="1" dirty="0"/>
          </a:p>
          <a:p>
            <a:pPr marL="0" indent="0" algn="ctr">
              <a:buNone/>
            </a:pPr>
            <a:r>
              <a:rPr lang="en-US" b="1" dirty="0" err="1" smtClean="0"/>
              <a:t>täsir</a:t>
            </a:r>
            <a:r>
              <a:rPr lang="en-US" b="1" dirty="0" smtClean="0"/>
              <a:t> </a:t>
            </a:r>
            <a:r>
              <a:rPr lang="en-US" b="1" dirty="0" err="1"/>
              <a:t>edip</a:t>
            </a:r>
            <a:r>
              <a:rPr lang="en-US" b="1" dirty="0"/>
              <a:t> </a:t>
            </a:r>
            <a:r>
              <a:rPr lang="en-US" b="1" dirty="0" err="1"/>
              <a:t>biler</a:t>
            </a:r>
            <a:r>
              <a:rPr lang="en-US" b="1" dirty="0"/>
              <a:t>:</a:t>
            </a:r>
            <a:endParaRPr lang="ru-RU" dirty="0"/>
          </a:p>
          <a:p>
            <a:pPr marL="0" indent="0">
              <a:buNone/>
            </a:pPr>
            <a:r>
              <a:rPr lang="tk-TM" dirty="0"/>
              <a:t> </a:t>
            </a:r>
            <a:r>
              <a:rPr lang="tk-TM" dirty="0" smtClean="0"/>
              <a:t> </a:t>
            </a:r>
            <a:r>
              <a:rPr lang="ru-RU" dirty="0" smtClean="0"/>
              <a:t> </a:t>
            </a:r>
            <a:r>
              <a:rPr lang="ru-RU" dirty="0"/>
              <a:t>1. </a:t>
            </a:r>
            <a:r>
              <a:rPr lang="ru-RU" dirty="0" err="1"/>
              <a:t>Burçlar</a:t>
            </a:r>
            <a:r>
              <a:rPr lang="ru-RU" dirty="0"/>
              <a:t> </a:t>
            </a:r>
            <a:r>
              <a:rPr lang="ru-RU" dirty="0" err="1"/>
              <a:t>ölçenende</a:t>
            </a:r>
            <a:r>
              <a:rPr lang="ru-RU" dirty="0"/>
              <a:t> </a:t>
            </a:r>
            <a:r>
              <a:rPr lang="ru-RU" dirty="0" err="1"/>
              <a:t>hususy</a:t>
            </a:r>
            <a:r>
              <a:rPr lang="ru-RU" dirty="0"/>
              <a:t> </a:t>
            </a:r>
            <a:r>
              <a:rPr lang="ru-RU" dirty="0" err="1"/>
              <a:t>taýdan</a:t>
            </a:r>
            <a:r>
              <a:rPr lang="ru-RU" dirty="0"/>
              <a:t> </a:t>
            </a:r>
            <a:r>
              <a:rPr lang="ru-RU" dirty="0" err="1"/>
              <a:t>goýberilýän</a:t>
            </a:r>
            <a:r>
              <a:rPr lang="ru-RU" dirty="0"/>
              <a:t> </a:t>
            </a:r>
            <a:r>
              <a:rPr lang="ru-RU" dirty="0" err="1"/>
              <a:t>ýalňyşlyk</a:t>
            </a:r>
            <a:r>
              <a:rPr lang="ru-RU" dirty="0"/>
              <a:t>, </a:t>
            </a:r>
            <a:r>
              <a:rPr lang="ru-RU" dirty="0" err="1"/>
              <a:t>t</a:t>
            </a:r>
            <a:r>
              <a:rPr lang="ru-RU" baseline="-25000" dirty="0" err="1"/>
              <a:t>h</a:t>
            </a:r>
            <a:endParaRPr lang="ru-RU" dirty="0"/>
          </a:p>
          <a:p>
            <a:pPr algn="just"/>
            <a:r>
              <a:rPr lang="ru-RU" dirty="0" smtClean="0"/>
              <a:t>2.</a:t>
            </a:r>
            <a:r>
              <a:rPr lang="tk-TM" dirty="0" smtClean="0"/>
              <a:t> </a:t>
            </a:r>
            <a:r>
              <a:rPr lang="ru-RU" dirty="0" err="1" smtClean="0"/>
              <a:t>Guraly</a:t>
            </a:r>
            <a:r>
              <a:rPr lang="ru-RU" dirty="0" smtClean="0"/>
              <a:t> </a:t>
            </a:r>
            <a:r>
              <a:rPr lang="ru-RU" dirty="0" err="1"/>
              <a:t>ýerdäki</a:t>
            </a:r>
            <a:r>
              <a:rPr lang="ru-RU" dirty="0"/>
              <a:t> </a:t>
            </a:r>
            <a:r>
              <a:rPr lang="ru-RU" dirty="0" err="1"/>
              <a:t>nokadyñ</a:t>
            </a:r>
            <a:r>
              <a:rPr lang="ru-RU" dirty="0"/>
              <a:t> </a:t>
            </a:r>
            <a:r>
              <a:rPr lang="ru-RU" dirty="0" err="1"/>
              <a:t>üstünde</a:t>
            </a:r>
            <a:r>
              <a:rPr lang="ru-RU" dirty="0"/>
              <a:t> </a:t>
            </a:r>
            <a:r>
              <a:rPr lang="ru-RU" dirty="0" err="1"/>
              <a:t>nädogry</a:t>
            </a:r>
            <a:r>
              <a:rPr lang="ru-RU" dirty="0"/>
              <a:t> </a:t>
            </a:r>
            <a:r>
              <a:rPr lang="ru-RU" dirty="0" err="1"/>
              <a:t>merkezleşdirmegiñ</a:t>
            </a:r>
            <a:r>
              <a:rPr lang="ru-RU" dirty="0"/>
              <a:t> </a:t>
            </a:r>
            <a:r>
              <a:rPr lang="ru-RU" dirty="0" err="1" smtClean="0"/>
              <a:t>netijesinde</a:t>
            </a:r>
            <a:r>
              <a:rPr lang="ru-RU" dirty="0" smtClean="0"/>
              <a:t> </a:t>
            </a:r>
            <a:r>
              <a:rPr lang="ru-RU" dirty="0" err="1"/>
              <a:t>emele</a:t>
            </a:r>
            <a:r>
              <a:rPr lang="ru-RU" dirty="0"/>
              <a:t> </a:t>
            </a:r>
            <a:r>
              <a:rPr lang="ru-RU" dirty="0" err="1"/>
              <a:t>gelýän</a:t>
            </a:r>
            <a:r>
              <a:rPr lang="ru-RU" dirty="0"/>
              <a:t>  </a:t>
            </a:r>
            <a:r>
              <a:rPr lang="ru-RU" dirty="0" err="1"/>
              <a:t>ýalňyşlyk</a:t>
            </a:r>
            <a:r>
              <a:rPr lang="ru-RU" dirty="0"/>
              <a:t>, </a:t>
            </a:r>
            <a:r>
              <a:rPr lang="ru-RU" dirty="0" err="1"/>
              <a:t>t</a:t>
            </a:r>
            <a:r>
              <a:rPr lang="ru-RU" baseline="-25000" dirty="0" err="1"/>
              <a:t>m</a:t>
            </a:r>
            <a:endParaRPr lang="ru-RU" dirty="0"/>
          </a:p>
          <a:p>
            <a:r>
              <a:rPr lang="ru-RU" dirty="0" smtClean="0"/>
              <a:t>3</a:t>
            </a:r>
            <a:r>
              <a:rPr lang="ru-RU" dirty="0"/>
              <a:t>. </a:t>
            </a:r>
            <a:r>
              <a:rPr lang="ru-RU" dirty="0" err="1"/>
              <a:t>Garalýan</a:t>
            </a:r>
            <a:r>
              <a:rPr lang="ru-RU" dirty="0"/>
              <a:t> </a:t>
            </a:r>
            <a:r>
              <a:rPr lang="ru-RU" dirty="0" err="1"/>
              <a:t>çäginiň</a:t>
            </a:r>
            <a:r>
              <a:rPr lang="ru-RU" dirty="0"/>
              <a:t>  </a:t>
            </a:r>
            <a:r>
              <a:rPr lang="ru-RU" dirty="0" err="1"/>
              <a:t>ýapgytlygyndaky</a:t>
            </a:r>
            <a:r>
              <a:rPr lang="ru-RU" dirty="0"/>
              <a:t> </a:t>
            </a:r>
            <a:r>
              <a:rPr lang="ru-RU" dirty="0" err="1"/>
              <a:t>ýalňyşlyk</a:t>
            </a:r>
            <a:r>
              <a:rPr lang="ru-RU" dirty="0"/>
              <a:t>, </a:t>
            </a:r>
            <a:r>
              <a:rPr lang="ru-RU" dirty="0" err="1"/>
              <a:t>t</a:t>
            </a:r>
            <a:r>
              <a:rPr lang="ru-RU" baseline="-25000" dirty="0" err="1"/>
              <a:t>ýa</a:t>
            </a:r>
            <a:endParaRPr lang="ru-RU" dirty="0"/>
          </a:p>
          <a:p>
            <a:r>
              <a:rPr lang="ru-RU" dirty="0" smtClean="0"/>
              <a:t>4</a:t>
            </a:r>
            <a:r>
              <a:rPr lang="ru-RU" dirty="0"/>
              <a:t>. </a:t>
            </a:r>
            <a:r>
              <a:rPr lang="ru-RU" dirty="0" err="1"/>
              <a:t>Guralyň</a:t>
            </a:r>
            <a:r>
              <a:rPr lang="ru-RU" dirty="0"/>
              <a:t> </a:t>
            </a:r>
            <a:r>
              <a:rPr lang="ru-RU" dirty="0" err="1"/>
              <a:t>hususy</a:t>
            </a:r>
            <a:r>
              <a:rPr lang="ru-RU" dirty="0"/>
              <a:t> </a:t>
            </a:r>
            <a:r>
              <a:rPr lang="ru-RU" dirty="0" err="1"/>
              <a:t>ýalňyşlygy</a:t>
            </a:r>
            <a:r>
              <a:rPr lang="ru-RU" dirty="0"/>
              <a:t>, </a:t>
            </a:r>
            <a:r>
              <a:rPr lang="ru-RU" dirty="0" err="1"/>
              <a:t>t</a:t>
            </a:r>
            <a:r>
              <a:rPr lang="ru-RU" baseline="-25000" dirty="0" err="1"/>
              <a:t>i</a:t>
            </a:r>
            <a:endParaRPr lang="ru-RU" dirty="0"/>
          </a:p>
          <a:p>
            <a:r>
              <a:rPr lang="ru-RU" dirty="0" smtClean="0"/>
              <a:t>5</a:t>
            </a:r>
            <a:r>
              <a:rPr lang="ru-RU" dirty="0"/>
              <a:t>. </a:t>
            </a:r>
            <a:r>
              <a:rPr lang="ru-RU" dirty="0" err="1"/>
              <a:t>Daşky</a:t>
            </a:r>
            <a:r>
              <a:rPr lang="ru-RU" dirty="0"/>
              <a:t> </a:t>
            </a:r>
            <a:r>
              <a:rPr lang="ru-RU" dirty="0" err="1"/>
              <a:t>şertleriň</a:t>
            </a:r>
            <a:r>
              <a:rPr lang="ru-RU" dirty="0"/>
              <a:t> (</a:t>
            </a:r>
            <a:r>
              <a:rPr lang="ru-RU" dirty="0" err="1"/>
              <a:t>temperatura</a:t>
            </a:r>
            <a:r>
              <a:rPr lang="ru-RU" dirty="0"/>
              <a:t>, </a:t>
            </a:r>
            <a:r>
              <a:rPr lang="ru-RU" dirty="0" err="1"/>
              <a:t>ümür</a:t>
            </a:r>
            <a:r>
              <a:rPr lang="ru-RU" dirty="0"/>
              <a:t> </a:t>
            </a:r>
            <a:r>
              <a:rPr lang="ru-RU" dirty="0" err="1"/>
              <a:t>we</a:t>
            </a:r>
            <a:r>
              <a:rPr lang="ru-RU" dirty="0"/>
              <a:t> </a:t>
            </a:r>
            <a:r>
              <a:rPr lang="ru-RU" dirty="0" err="1"/>
              <a:t>ş.m</a:t>
            </a:r>
            <a:r>
              <a:rPr lang="ru-RU" dirty="0"/>
              <a:t>.) </a:t>
            </a:r>
            <a:r>
              <a:rPr lang="ru-RU" dirty="0" err="1"/>
              <a:t>täsirinde</a:t>
            </a:r>
            <a:r>
              <a:rPr lang="ru-RU" dirty="0"/>
              <a:t> </a:t>
            </a:r>
            <a:r>
              <a:rPr lang="ru-RU" dirty="0" err="1" smtClean="0"/>
              <a:t>döreýän</a:t>
            </a:r>
            <a:r>
              <a:rPr lang="tk-TM" dirty="0"/>
              <a:t> </a:t>
            </a:r>
            <a:r>
              <a:rPr lang="ru-RU" dirty="0" err="1" smtClean="0"/>
              <a:t>ýalňyşlyk</a:t>
            </a:r>
            <a:r>
              <a:rPr lang="ru-RU" dirty="0"/>
              <a:t>, </a:t>
            </a:r>
            <a:r>
              <a:rPr lang="ru-RU" dirty="0" err="1"/>
              <a:t>t</a:t>
            </a:r>
            <a:r>
              <a:rPr lang="ru-RU" baseline="-25000" dirty="0" err="1"/>
              <a:t>d</a:t>
            </a:r>
            <a:endParaRPr lang="ru-RU" dirty="0"/>
          </a:p>
          <a:p>
            <a:endParaRPr lang="ru-RU" dirty="0"/>
          </a:p>
          <a:p>
            <a:endParaRPr lang="ru-RU" dirty="0"/>
          </a:p>
        </p:txBody>
      </p:sp>
    </p:spTree>
    <p:extLst>
      <p:ext uri="{BB962C8B-B14F-4D97-AF65-F5344CB8AC3E}">
        <p14:creationId xmlns:p14="http://schemas.microsoft.com/office/powerpoint/2010/main" val="3567865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36036"/>
          </a:xfrm>
        </p:spPr>
        <p:txBody>
          <a:bodyPr>
            <a:normAutofit fontScale="90000"/>
          </a:bodyPr>
          <a:lstStyle/>
          <a:p>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467610613"/>
              </p:ext>
            </p:extLst>
          </p:nvPr>
        </p:nvGraphicFramePr>
        <p:xfrm>
          <a:off x="1784838" y="993530"/>
          <a:ext cx="9478108" cy="5157242"/>
        </p:xfrm>
        <a:graphic>
          <a:graphicData uri="http://schemas.openxmlformats.org/drawingml/2006/table">
            <a:tbl>
              <a:tblPr firstRow="1" firstCol="1" lastRow="1" lastCol="1" bandRow="1" bandCol="1"/>
              <a:tblGrid>
                <a:gridCol w="657107">
                  <a:extLst>
                    <a:ext uri="{9D8B030D-6E8A-4147-A177-3AD203B41FA5}">
                      <a16:colId xmlns:a16="http://schemas.microsoft.com/office/drawing/2014/main" val="1563248764"/>
                    </a:ext>
                  </a:extLst>
                </a:gridCol>
                <a:gridCol w="1497328">
                  <a:extLst>
                    <a:ext uri="{9D8B030D-6E8A-4147-A177-3AD203B41FA5}">
                      <a16:colId xmlns:a16="http://schemas.microsoft.com/office/drawing/2014/main" val="3190051334"/>
                    </a:ext>
                  </a:extLst>
                </a:gridCol>
                <a:gridCol w="1246750">
                  <a:extLst>
                    <a:ext uri="{9D8B030D-6E8A-4147-A177-3AD203B41FA5}">
                      <a16:colId xmlns:a16="http://schemas.microsoft.com/office/drawing/2014/main" val="1609584433"/>
                    </a:ext>
                  </a:extLst>
                </a:gridCol>
                <a:gridCol w="1246750">
                  <a:extLst>
                    <a:ext uri="{9D8B030D-6E8A-4147-A177-3AD203B41FA5}">
                      <a16:colId xmlns:a16="http://schemas.microsoft.com/office/drawing/2014/main" val="774964406"/>
                    </a:ext>
                  </a:extLst>
                </a:gridCol>
                <a:gridCol w="829707">
                  <a:extLst>
                    <a:ext uri="{9D8B030D-6E8A-4147-A177-3AD203B41FA5}">
                      <a16:colId xmlns:a16="http://schemas.microsoft.com/office/drawing/2014/main" val="955208737"/>
                    </a:ext>
                  </a:extLst>
                </a:gridCol>
                <a:gridCol w="830582">
                  <a:extLst>
                    <a:ext uri="{9D8B030D-6E8A-4147-A177-3AD203B41FA5}">
                      <a16:colId xmlns:a16="http://schemas.microsoft.com/office/drawing/2014/main" val="2086281278"/>
                    </a:ext>
                  </a:extLst>
                </a:gridCol>
                <a:gridCol w="830582">
                  <a:extLst>
                    <a:ext uri="{9D8B030D-6E8A-4147-A177-3AD203B41FA5}">
                      <a16:colId xmlns:a16="http://schemas.microsoft.com/office/drawing/2014/main" val="4260069906"/>
                    </a:ext>
                  </a:extLst>
                </a:gridCol>
                <a:gridCol w="1169651">
                  <a:extLst>
                    <a:ext uri="{9D8B030D-6E8A-4147-A177-3AD203B41FA5}">
                      <a16:colId xmlns:a16="http://schemas.microsoft.com/office/drawing/2014/main" val="691020728"/>
                    </a:ext>
                  </a:extLst>
                </a:gridCol>
                <a:gridCol w="1169651">
                  <a:extLst>
                    <a:ext uri="{9D8B030D-6E8A-4147-A177-3AD203B41FA5}">
                      <a16:colId xmlns:a16="http://schemas.microsoft.com/office/drawing/2014/main" val="220465424"/>
                    </a:ext>
                  </a:extLst>
                </a:gridCol>
              </a:tblGrid>
              <a:tr h="168980">
                <a:tc rowSpan="2">
                  <a:txBody>
                    <a:bodyPr/>
                    <a:lstStyle/>
                    <a:p>
                      <a:pPr algn="ctr">
                        <a:lnSpc>
                          <a:spcPct val="107000"/>
                        </a:lnSpc>
                        <a:spcAft>
                          <a:spcPts val="0"/>
                        </a:spcAft>
                        <a:tabLst>
                          <a:tab pos="320040" algn="l"/>
                        </a:tabLst>
                      </a:pPr>
                      <a:r>
                        <a:rPr lang="en-US" sz="1100" b="1">
                          <a:effectLst/>
                          <a:latin typeface="Times New Roman" panose="02020603050405020304" pitchFamily="18" charset="0"/>
                          <a:ea typeface="Times New Roman" panose="02020603050405020304" pitchFamily="18" charset="0"/>
                        </a:rPr>
                        <a:t>T/b</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tabLst>
                          <a:tab pos="320040" algn="l"/>
                        </a:tabLst>
                      </a:pPr>
                      <a:r>
                        <a:rPr lang="en-US" sz="1100" b="1">
                          <a:effectLst/>
                          <a:latin typeface="Times New Roman" panose="02020603050405020304" pitchFamily="18" charset="0"/>
                          <a:ea typeface="Times New Roman" panose="02020603050405020304" pitchFamily="18" charset="0"/>
                        </a:rPr>
                        <a:t>Görkezijiler</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indent="381000" algn="ctr">
                        <a:lnSpc>
                          <a:spcPct val="107000"/>
                        </a:lnSpc>
                        <a:spcAft>
                          <a:spcPts val="0"/>
                        </a:spcAft>
                        <a:tabLst>
                          <a:tab pos="320040" algn="l"/>
                        </a:tabLst>
                      </a:pPr>
                      <a:r>
                        <a:rPr lang="en-US" sz="1100" b="1">
                          <a:effectLst/>
                          <a:latin typeface="Times New Roman" panose="02020603050405020304" pitchFamily="18" charset="0"/>
                          <a:ea typeface="Times New Roman" panose="02020603050405020304" pitchFamily="18" charset="0"/>
                        </a:rPr>
                        <a:t>Teodolitleriñ görnüşleri</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591051237"/>
                  </a:ext>
                </a:extLst>
              </a:tr>
              <a:tr h="506940">
                <a:tc vMerge="1">
                  <a:txBody>
                    <a:bodyPr/>
                    <a:lstStyle/>
                    <a:p>
                      <a:endParaRPr lang="ru-RU"/>
                    </a:p>
                  </a:txBody>
                  <a:tcPr/>
                </a:tc>
                <a:tc vMerge="1">
                  <a:txBody>
                    <a:bodyPr/>
                    <a:lstStyle/>
                    <a:p>
                      <a:endParaRPr lang="ru-RU"/>
                    </a:p>
                  </a:txBody>
                  <a:tcPr/>
                </a:tc>
                <a:tc>
                  <a:txBody>
                    <a:bodyPr/>
                    <a:lstStyle/>
                    <a:p>
                      <a:pPr indent="1270" algn="ctr">
                        <a:lnSpc>
                          <a:spcPct val="107000"/>
                        </a:lnSpc>
                        <a:spcAft>
                          <a:spcPts val="0"/>
                        </a:spcAft>
                        <a:tabLst>
                          <a:tab pos="320040" algn="l"/>
                        </a:tabLst>
                      </a:pPr>
                      <a:r>
                        <a:rPr lang="en-US" sz="1100" b="1">
                          <a:effectLst/>
                          <a:latin typeface="Times New Roman" panose="02020603050405020304" pitchFamily="18" charset="0"/>
                          <a:ea typeface="Times New Roman" panose="02020603050405020304" pitchFamily="18" charset="0"/>
                        </a:rPr>
                        <a:t>2T30</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en-US" sz="1100" b="1">
                          <a:effectLst/>
                          <a:latin typeface="Times New Roman" panose="02020603050405020304" pitchFamily="18" charset="0"/>
                          <a:ea typeface="Times New Roman" panose="02020603050405020304" pitchFamily="18" charset="0"/>
                        </a:rPr>
                        <a:t>4</a:t>
                      </a:r>
                      <a:r>
                        <a:rPr lang="ru-RU" sz="1100" b="1">
                          <a:effectLst/>
                          <a:latin typeface="Times New Roman" panose="02020603050405020304" pitchFamily="18" charset="0"/>
                          <a:ea typeface="Times New Roman" panose="02020603050405020304" pitchFamily="18" charset="0"/>
                        </a:rPr>
                        <a:t>ТЗОП</a:t>
                      </a:r>
                      <a:endParaRPr lang="ru-RU" sz="800">
                        <a:effectLst/>
                        <a:latin typeface="Times New Roman" panose="02020603050405020304" pitchFamily="18" charset="0"/>
                        <a:ea typeface="Times New Roman" panose="02020603050405020304" pitchFamily="18" charset="0"/>
                      </a:endParaRPr>
                    </a:p>
                    <a:p>
                      <a:pPr algn="ctr">
                        <a:lnSpc>
                          <a:spcPct val="107000"/>
                        </a:lnSpc>
                        <a:spcAft>
                          <a:spcPts val="0"/>
                        </a:spcAft>
                        <a:tabLst>
                          <a:tab pos="320040" algn="l"/>
                        </a:tabLst>
                      </a:pPr>
                      <a:r>
                        <a:rPr lang="en-US" sz="1100" b="1">
                          <a:effectLst/>
                          <a:latin typeface="Times New Roman" panose="02020603050405020304" pitchFamily="18" charset="0"/>
                          <a:ea typeface="Times New Roman" panose="02020603050405020304" pitchFamily="18" charset="0"/>
                        </a:rPr>
                        <a:t>4</a:t>
                      </a:r>
                      <a:r>
                        <a:rPr lang="ru-RU" sz="1100" b="1">
                          <a:effectLst/>
                          <a:latin typeface="Times New Roman" panose="02020603050405020304" pitchFamily="18" charset="0"/>
                          <a:ea typeface="Times New Roman" panose="02020603050405020304" pitchFamily="18" charset="0"/>
                        </a:rPr>
                        <a:t>ТЗОП</a:t>
                      </a:r>
                      <a:r>
                        <a:rPr lang="en-US" sz="1100" b="1">
                          <a:effectLst/>
                          <a:latin typeface="Times New Roman" panose="02020603050405020304" pitchFamily="18" charset="0"/>
                          <a:ea typeface="Times New Roman" panose="02020603050405020304" pitchFamily="18" charset="0"/>
                        </a:rPr>
                        <a:t>-10</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en-US" sz="1100" b="1">
                          <a:effectLst/>
                          <a:latin typeface="Times New Roman" panose="02020603050405020304" pitchFamily="18" charset="0"/>
                          <a:ea typeface="Times New Roman" panose="02020603050405020304" pitchFamily="18" charset="0"/>
                        </a:rPr>
                        <a:t>4T15</a:t>
                      </a:r>
                      <a:r>
                        <a:rPr lang="ru-RU" sz="1100" b="1">
                          <a:effectLst/>
                          <a:latin typeface="Times New Roman" panose="02020603050405020304" pitchFamily="18" charset="0"/>
                          <a:ea typeface="Times New Roman" panose="02020603050405020304" pitchFamily="18" charset="0"/>
                        </a:rPr>
                        <a:t>П</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en-US" sz="1100" b="1">
                          <a:effectLst/>
                          <a:latin typeface="Times New Roman" panose="02020603050405020304" pitchFamily="18" charset="0"/>
                          <a:ea typeface="Times New Roman" panose="02020603050405020304" pitchFamily="18" charset="0"/>
                        </a:rPr>
                        <a:t>2</a:t>
                      </a:r>
                      <a:r>
                        <a:rPr lang="ru-RU" sz="1100" b="1">
                          <a:effectLst/>
                          <a:latin typeface="Times New Roman" panose="02020603050405020304" pitchFamily="18" charset="0"/>
                          <a:ea typeface="Times New Roman" panose="02020603050405020304" pitchFamily="18" charset="0"/>
                        </a:rPr>
                        <a:t>Т</a:t>
                      </a:r>
                      <a:r>
                        <a:rPr lang="en-US" sz="1100" b="1">
                          <a:effectLst/>
                          <a:latin typeface="Times New Roman" panose="02020603050405020304" pitchFamily="18" charset="0"/>
                          <a:ea typeface="Times New Roman" panose="02020603050405020304" pitchFamily="18" charset="0"/>
                        </a:rPr>
                        <a:t>5</a:t>
                      </a:r>
                      <a:r>
                        <a:rPr lang="ru-RU" sz="1100" b="1">
                          <a:effectLst/>
                          <a:latin typeface="Times New Roman" panose="02020603050405020304" pitchFamily="18" charset="0"/>
                          <a:ea typeface="Times New Roman" panose="02020603050405020304" pitchFamily="18" charset="0"/>
                        </a:rPr>
                        <a:t>Э</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en-US" sz="1100" b="1">
                          <a:effectLst/>
                          <a:latin typeface="Times New Roman" panose="02020603050405020304" pitchFamily="18" charset="0"/>
                          <a:ea typeface="Times New Roman" panose="02020603050405020304" pitchFamily="18" charset="0"/>
                        </a:rPr>
                        <a:t>STaS</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b="1">
                          <a:effectLst/>
                          <a:latin typeface="Times New Roman" panose="02020603050405020304" pitchFamily="18" charset="0"/>
                          <a:ea typeface="Times New Roman" panose="02020603050405020304" pitchFamily="18" charset="0"/>
                        </a:rPr>
                        <a:t>ЭТа</a:t>
                      </a:r>
                      <a:r>
                        <a:rPr lang="en-US" sz="1100" b="1">
                          <a:effectLst/>
                          <a:latin typeface="Times New Roman" panose="02020603050405020304" pitchFamily="18" charset="0"/>
                          <a:ea typeface="Times New Roman" panose="02020603050405020304" pitchFamily="18" charset="0"/>
                        </a:rPr>
                        <a:t>S</a:t>
                      </a:r>
                      <a:r>
                        <a:rPr lang="ru-RU" sz="1100" b="1">
                          <a:effectLst/>
                          <a:latin typeface="Times New Roman" panose="02020603050405020304" pitchFamily="18" charset="0"/>
                          <a:ea typeface="Times New Roman" panose="02020603050405020304" pitchFamily="18" charset="0"/>
                        </a:rPr>
                        <a:t>Р</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b="1">
                          <a:effectLst/>
                          <a:latin typeface="Times New Roman" panose="02020603050405020304" pitchFamily="18" charset="0"/>
                          <a:ea typeface="Times New Roman" panose="02020603050405020304" pitchFamily="18" charset="0"/>
                        </a:rPr>
                        <a:t>Э</a:t>
                      </a:r>
                      <a:r>
                        <a:rPr lang="en-US" sz="1100" b="1">
                          <a:effectLst/>
                          <a:latin typeface="Times New Roman" panose="02020603050405020304" pitchFamily="18" charset="0"/>
                          <a:ea typeface="Times New Roman" panose="02020603050405020304" pitchFamily="18" charset="0"/>
                        </a:rPr>
                        <a:t>T2K</a:t>
                      </a:r>
                      <a:r>
                        <a:rPr lang="ru-RU" sz="1100" b="1">
                          <a:effectLst/>
                          <a:latin typeface="Times New Roman" panose="02020603050405020304" pitchFamily="18" charset="0"/>
                          <a:ea typeface="Times New Roman" panose="02020603050405020304" pitchFamily="18" charset="0"/>
                        </a:rPr>
                        <a:t>П</a:t>
                      </a:r>
                      <a:endParaRPr lang="ru-RU" sz="800">
                        <a:effectLst/>
                        <a:latin typeface="Times New Roman" panose="02020603050405020304" pitchFamily="18" charset="0"/>
                        <a:ea typeface="Times New Roman" panose="02020603050405020304" pitchFamily="18" charset="0"/>
                      </a:endParaRPr>
                    </a:p>
                    <a:p>
                      <a:pPr algn="ctr">
                        <a:lnSpc>
                          <a:spcPct val="107000"/>
                        </a:lnSpc>
                        <a:spcAft>
                          <a:spcPts val="0"/>
                        </a:spcAft>
                        <a:tabLst>
                          <a:tab pos="320040" algn="l"/>
                        </a:tabLst>
                      </a:pPr>
                      <a:r>
                        <a:rPr lang="ru-RU" sz="1100" b="1">
                          <a:effectLst/>
                          <a:latin typeface="Times New Roman" panose="02020603050405020304" pitchFamily="18" charset="0"/>
                          <a:ea typeface="Times New Roman" panose="02020603050405020304" pitchFamily="18" charset="0"/>
                        </a:rPr>
                        <a:t>Э</a:t>
                      </a:r>
                      <a:r>
                        <a:rPr lang="en-US" sz="1100" b="1">
                          <a:effectLst/>
                          <a:latin typeface="Times New Roman" panose="02020603050405020304" pitchFamily="18" charset="0"/>
                          <a:ea typeface="Times New Roman" panose="02020603050405020304" pitchFamily="18" charset="0"/>
                        </a:rPr>
                        <a:t>T2KA</a:t>
                      </a:r>
                      <a:endParaRPr lang="ru-RU" sz="800">
                        <a:effectLst/>
                        <a:latin typeface="Times New Roman" panose="02020603050405020304" pitchFamily="18" charset="0"/>
                        <a:ea typeface="Times New Roman" panose="02020603050405020304" pitchFamily="18" charset="0"/>
                      </a:endParaRPr>
                    </a:p>
                    <a:p>
                      <a:pPr algn="ctr">
                        <a:lnSpc>
                          <a:spcPct val="107000"/>
                        </a:lnSpc>
                        <a:spcAft>
                          <a:spcPts val="0"/>
                        </a:spcAft>
                        <a:tabLst>
                          <a:tab pos="320040" algn="l"/>
                        </a:tabLst>
                      </a:pPr>
                      <a:r>
                        <a:rPr lang="ru-RU" sz="1100" b="1">
                          <a:effectLst/>
                          <a:latin typeface="Times New Roman" panose="02020603050405020304" pitchFamily="18" charset="0"/>
                          <a:ea typeface="Times New Roman" panose="02020603050405020304" pitchFamily="18" charset="0"/>
                        </a:rPr>
                        <a:t>Э</a:t>
                      </a:r>
                      <a:r>
                        <a:rPr lang="en-US" sz="1100" b="1">
                          <a:effectLst/>
                          <a:latin typeface="Times New Roman" panose="02020603050405020304" pitchFamily="18" charset="0"/>
                          <a:ea typeface="Times New Roman" panose="02020603050405020304" pitchFamily="18" charset="0"/>
                        </a:rPr>
                        <a:t>T5K</a:t>
                      </a:r>
                      <a:r>
                        <a:rPr lang="ru-RU" sz="1100" b="1">
                          <a:effectLst/>
                          <a:latin typeface="Times New Roman" panose="02020603050405020304" pitchFamily="18" charset="0"/>
                          <a:ea typeface="Times New Roman" panose="02020603050405020304" pitchFamily="18" charset="0"/>
                        </a:rPr>
                        <a:t>П</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931494"/>
                  </a:ext>
                </a:extLst>
              </a:tr>
              <a:tr h="1156857">
                <a:tc>
                  <a:txBody>
                    <a:bodyPr/>
                    <a:lstStyle/>
                    <a:p>
                      <a:pPr algn="ctr">
                        <a:lnSpc>
                          <a:spcPct val="107000"/>
                        </a:lnSpc>
                        <a:spcAft>
                          <a:spcPts val="0"/>
                        </a:spcAft>
                        <a:tabLst>
                          <a:tab pos="320040" algn="l"/>
                        </a:tabLst>
                      </a:pPr>
                      <a:r>
                        <a:rPr lang="en-US" sz="1100">
                          <a:effectLst/>
                          <a:latin typeface="Times New Roman" panose="02020603050405020304" pitchFamily="18" charset="0"/>
                          <a:ea typeface="Times New Roman" panose="02020603050405020304" pitchFamily="18" charset="0"/>
                        </a:rPr>
                        <a:t>1</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en-US" sz="1100">
                          <a:effectLst/>
                          <a:latin typeface="Times New Roman" panose="02020603050405020304" pitchFamily="18" charset="0"/>
                          <a:ea typeface="Times New Roman" panose="02020603050405020304" pitchFamily="18" charset="0"/>
                        </a:rPr>
                        <a:t>Bir usulda gorizontal burçy ölçemegiñ orta kwadrat ýalñyşlygy</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30</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20</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15</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5</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5</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5</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1756368"/>
                  </a:ext>
                </a:extLst>
              </a:tr>
              <a:tr h="1156857">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Bir usulda wertikal burçy ölçemegiñ orta kwadrat ýalñyşlygy</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0"/>
                        </a:spcAft>
                        <a:tabLst>
                          <a:tab pos="320040" algn="l"/>
                        </a:tabLst>
                      </a:pPr>
                      <a:r>
                        <a:rPr lang="ru-RU" sz="1100" dirty="0">
                          <a:effectLst/>
                          <a:latin typeface="Times New Roman" panose="02020603050405020304" pitchFamily="18" charset="0"/>
                          <a:ea typeface="Times New Roman" panose="02020603050405020304" pitchFamily="18" charset="0"/>
                        </a:rPr>
                        <a:t>30</a:t>
                      </a:r>
                      <a:r>
                        <a:rPr lang="ru-RU" sz="1100" baseline="30000" dirty="0">
                          <a:effectLst/>
                          <a:latin typeface="Times New Roman" panose="02020603050405020304" pitchFamily="18" charset="0"/>
                          <a:ea typeface="Times New Roman" panose="02020603050405020304" pitchFamily="18" charset="0"/>
                        </a:rPr>
                        <a:t>//</a:t>
                      </a:r>
                      <a:endParaRPr lang="ru-RU" sz="800" dirty="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30</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30</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5</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5</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7</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2,4</a:t>
                      </a:r>
                      <a:r>
                        <a:rPr lang="ru-RU" sz="1100" baseline="300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8328373"/>
                  </a:ext>
                </a:extLst>
              </a:tr>
              <a:tr h="330531">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3</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Ulaldyşy, esse</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30</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20</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20</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30</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29</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30</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30</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2415742"/>
                  </a:ext>
                </a:extLst>
              </a:tr>
              <a:tr h="661061">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4</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en-US" sz="1100">
                          <a:effectLst/>
                          <a:latin typeface="Times New Roman" panose="02020603050405020304" pitchFamily="18" charset="0"/>
                          <a:ea typeface="Times New Roman" panose="02020603050405020304" pitchFamily="18" charset="0"/>
                        </a:rPr>
                        <a:t>Hasap almagyñ iñ kiçi aralygy, m.</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1,2</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1,5</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1,5</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907350"/>
                  </a:ext>
                </a:extLst>
              </a:tr>
              <a:tr h="330531">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5</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Agramy, kg</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81000"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 </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3,8</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2.4</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4,5</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5,9</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5,4</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4,7</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8465118"/>
                  </a:ext>
                </a:extLst>
              </a:tr>
              <a:tr h="826327">
                <a:tc>
                  <a:txBody>
                    <a:bodyPr/>
                    <a:lstStyle/>
                    <a:p>
                      <a:pPr algn="ctr">
                        <a:lnSpc>
                          <a:spcPct val="107000"/>
                        </a:lnSpc>
                        <a:spcAft>
                          <a:spcPts val="0"/>
                        </a:spcAft>
                        <a:tabLst>
                          <a:tab pos="320040" algn="l"/>
                        </a:tabLst>
                      </a:pPr>
                      <a:r>
                        <a:rPr lang="ru-RU" sz="1100" dirty="0">
                          <a:effectLst/>
                          <a:latin typeface="Times New Roman" panose="02020603050405020304" pitchFamily="18" charset="0"/>
                          <a:ea typeface="Times New Roman" panose="02020603050405020304" pitchFamily="18" charset="0"/>
                        </a:rPr>
                        <a:t>6</a:t>
                      </a:r>
                      <a:endParaRPr lang="ru-RU" sz="800" dirty="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Işe ukyply temperatura</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81000"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 </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-40</a:t>
                      </a:r>
                      <a:r>
                        <a:rPr lang="ru-RU" sz="1100" baseline="30000">
                          <a:effectLst/>
                          <a:latin typeface="Times New Roman" panose="02020603050405020304" pitchFamily="18" charset="0"/>
                          <a:ea typeface="Times New Roman" panose="02020603050405020304" pitchFamily="18" charset="0"/>
                        </a:rPr>
                        <a:t>0 </a:t>
                      </a:r>
                      <a:r>
                        <a:rPr lang="ru-RU" sz="1100">
                          <a:effectLst/>
                          <a:latin typeface="Times New Roman" panose="02020603050405020304" pitchFamily="18" charset="0"/>
                          <a:ea typeface="Times New Roman" panose="02020603050405020304" pitchFamily="18" charset="0"/>
                        </a:rPr>
                        <a:t>С ÷ +50</a:t>
                      </a:r>
                      <a:r>
                        <a:rPr lang="ru-RU" sz="1100" baseline="30000">
                          <a:effectLst/>
                          <a:latin typeface="Times New Roman" panose="02020603050405020304" pitchFamily="18" charset="0"/>
                          <a:ea typeface="Times New Roman" panose="02020603050405020304" pitchFamily="18" charset="0"/>
                        </a:rPr>
                        <a:t>0 </a:t>
                      </a:r>
                      <a:r>
                        <a:rPr lang="ru-RU" sz="1100">
                          <a:effectLst/>
                          <a:latin typeface="Times New Roman" panose="02020603050405020304" pitchFamily="18" charset="0"/>
                          <a:ea typeface="Times New Roman" panose="02020603050405020304" pitchFamily="18" charset="0"/>
                        </a:rPr>
                        <a:t>С</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-40</a:t>
                      </a:r>
                      <a:r>
                        <a:rPr lang="ru-RU" sz="1100" baseline="30000">
                          <a:effectLst/>
                          <a:latin typeface="Times New Roman" panose="02020603050405020304" pitchFamily="18" charset="0"/>
                          <a:ea typeface="Times New Roman" panose="02020603050405020304" pitchFamily="18" charset="0"/>
                        </a:rPr>
                        <a:t>0 </a:t>
                      </a:r>
                      <a:r>
                        <a:rPr lang="ru-RU" sz="1100">
                          <a:effectLst/>
                          <a:latin typeface="Times New Roman" panose="02020603050405020304" pitchFamily="18" charset="0"/>
                          <a:ea typeface="Times New Roman" panose="02020603050405020304" pitchFamily="18" charset="0"/>
                        </a:rPr>
                        <a:t>С ÷ +50</a:t>
                      </a:r>
                      <a:r>
                        <a:rPr lang="ru-RU" sz="1100" baseline="30000">
                          <a:effectLst/>
                          <a:latin typeface="Times New Roman" panose="02020603050405020304" pitchFamily="18" charset="0"/>
                          <a:ea typeface="Times New Roman" panose="02020603050405020304" pitchFamily="18" charset="0"/>
                        </a:rPr>
                        <a:t>0 </a:t>
                      </a:r>
                      <a:r>
                        <a:rPr lang="ru-RU" sz="1100">
                          <a:effectLst/>
                          <a:latin typeface="Times New Roman" panose="02020603050405020304" pitchFamily="18" charset="0"/>
                          <a:ea typeface="Times New Roman" panose="02020603050405020304" pitchFamily="18" charset="0"/>
                        </a:rPr>
                        <a:t>С</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81000"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-20</a:t>
                      </a:r>
                      <a:r>
                        <a:rPr lang="ru-RU" sz="1100" baseline="30000">
                          <a:effectLst/>
                          <a:latin typeface="Times New Roman" panose="02020603050405020304" pitchFamily="18" charset="0"/>
                          <a:ea typeface="Times New Roman" panose="02020603050405020304" pitchFamily="18" charset="0"/>
                        </a:rPr>
                        <a:t>0 </a:t>
                      </a:r>
                      <a:r>
                        <a:rPr lang="ru-RU" sz="1100">
                          <a:effectLst/>
                          <a:latin typeface="Times New Roman" panose="02020603050405020304" pitchFamily="18" charset="0"/>
                          <a:ea typeface="Times New Roman" panose="02020603050405020304" pitchFamily="18" charset="0"/>
                        </a:rPr>
                        <a:t>С ÷ +50</a:t>
                      </a:r>
                      <a:r>
                        <a:rPr lang="ru-RU" sz="1100" baseline="30000">
                          <a:effectLst/>
                          <a:latin typeface="Times New Roman" panose="02020603050405020304" pitchFamily="18" charset="0"/>
                          <a:ea typeface="Times New Roman" panose="02020603050405020304" pitchFamily="18" charset="0"/>
                        </a:rPr>
                        <a:t>0 </a:t>
                      </a:r>
                      <a:r>
                        <a:rPr lang="ru-RU" sz="1100">
                          <a:effectLst/>
                          <a:latin typeface="Times New Roman" panose="02020603050405020304" pitchFamily="18" charset="0"/>
                          <a:ea typeface="Times New Roman" panose="02020603050405020304" pitchFamily="18" charset="0"/>
                        </a:rPr>
                        <a:t>С</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20</a:t>
                      </a:r>
                      <a:r>
                        <a:rPr lang="ru-RU" sz="1100" baseline="30000">
                          <a:effectLst/>
                          <a:latin typeface="Times New Roman" panose="02020603050405020304" pitchFamily="18" charset="0"/>
                          <a:ea typeface="Times New Roman" panose="02020603050405020304" pitchFamily="18" charset="0"/>
                        </a:rPr>
                        <a:t>0 </a:t>
                      </a:r>
                      <a:r>
                        <a:rPr lang="ru-RU" sz="1100">
                          <a:effectLst/>
                          <a:latin typeface="Times New Roman" panose="02020603050405020304" pitchFamily="18" charset="0"/>
                          <a:ea typeface="Times New Roman" panose="02020603050405020304" pitchFamily="18" charset="0"/>
                        </a:rPr>
                        <a:t>С ÷ +30</a:t>
                      </a:r>
                      <a:r>
                        <a:rPr lang="ru-RU" sz="1100" baseline="30000">
                          <a:effectLst/>
                          <a:latin typeface="Times New Roman" panose="02020603050405020304" pitchFamily="18" charset="0"/>
                          <a:ea typeface="Times New Roman" panose="02020603050405020304" pitchFamily="18" charset="0"/>
                        </a:rPr>
                        <a:t>0 </a:t>
                      </a:r>
                      <a:r>
                        <a:rPr lang="ru-RU" sz="1100">
                          <a:effectLst/>
                          <a:latin typeface="Times New Roman" panose="02020603050405020304" pitchFamily="18" charset="0"/>
                          <a:ea typeface="Times New Roman" panose="02020603050405020304" pitchFamily="18" charset="0"/>
                        </a:rPr>
                        <a:t>С</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a:effectLst/>
                          <a:latin typeface="Times New Roman" panose="02020603050405020304" pitchFamily="18" charset="0"/>
                          <a:ea typeface="Times New Roman" panose="02020603050405020304" pitchFamily="18" charset="0"/>
                        </a:rPr>
                        <a:t>-20</a:t>
                      </a:r>
                      <a:r>
                        <a:rPr lang="ru-RU" sz="1100" baseline="30000">
                          <a:effectLst/>
                          <a:latin typeface="Times New Roman" panose="02020603050405020304" pitchFamily="18" charset="0"/>
                          <a:ea typeface="Times New Roman" panose="02020603050405020304" pitchFamily="18" charset="0"/>
                        </a:rPr>
                        <a:t>0 </a:t>
                      </a:r>
                      <a:r>
                        <a:rPr lang="ru-RU" sz="1100">
                          <a:effectLst/>
                          <a:latin typeface="Times New Roman" panose="02020603050405020304" pitchFamily="18" charset="0"/>
                          <a:ea typeface="Times New Roman" panose="02020603050405020304" pitchFamily="18" charset="0"/>
                        </a:rPr>
                        <a:t>С ÷ +50</a:t>
                      </a:r>
                      <a:r>
                        <a:rPr lang="ru-RU" sz="1100" baseline="30000">
                          <a:effectLst/>
                          <a:latin typeface="Times New Roman" panose="02020603050405020304" pitchFamily="18" charset="0"/>
                          <a:ea typeface="Times New Roman" panose="02020603050405020304" pitchFamily="18" charset="0"/>
                        </a:rPr>
                        <a:t>0 </a:t>
                      </a:r>
                      <a:r>
                        <a:rPr lang="ru-RU" sz="1100">
                          <a:effectLst/>
                          <a:latin typeface="Times New Roman" panose="02020603050405020304" pitchFamily="18" charset="0"/>
                          <a:ea typeface="Times New Roman" panose="02020603050405020304" pitchFamily="18" charset="0"/>
                        </a:rPr>
                        <a:t>С</a:t>
                      </a:r>
                      <a:endParaRPr lang="ru-RU" sz="80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320040" algn="l"/>
                        </a:tabLst>
                      </a:pPr>
                      <a:r>
                        <a:rPr lang="ru-RU" sz="1100" dirty="0">
                          <a:effectLst/>
                          <a:latin typeface="Times New Roman" panose="02020603050405020304" pitchFamily="18" charset="0"/>
                          <a:ea typeface="Times New Roman" panose="02020603050405020304" pitchFamily="18" charset="0"/>
                        </a:rPr>
                        <a:t>-40</a:t>
                      </a:r>
                      <a:r>
                        <a:rPr lang="ru-RU" sz="1100" baseline="30000" dirty="0">
                          <a:effectLst/>
                          <a:latin typeface="Times New Roman" panose="02020603050405020304" pitchFamily="18" charset="0"/>
                          <a:ea typeface="Times New Roman" panose="02020603050405020304" pitchFamily="18" charset="0"/>
                        </a:rPr>
                        <a:t>0 </a:t>
                      </a:r>
                      <a:r>
                        <a:rPr lang="ru-RU" sz="1100" dirty="0">
                          <a:effectLst/>
                          <a:latin typeface="Times New Roman" panose="02020603050405020304" pitchFamily="18" charset="0"/>
                          <a:ea typeface="Times New Roman" panose="02020603050405020304" pitchFamily="18" charset="0"/>
                        </a:rPr>
                        <a:t>С ÷ +50</a:t>
                      </a:r>
                      <a:r>
                        <a:rPr lang="ru-RU" sz="1100" baseline="30000" dirty="0">
                          <a:effectLst/>
                          <a:latin typeface="Times New Roman" panose="02020603050405020304" pitchFamily="18" charset="0"/>
                          <a:ea typeface="Times New Roman" panose="02020603050405020304" pitchFamily="18" charset="0"/>
                        </a:rPr>
                        <a:t>0 </a:t>
                      </a:r>
                      <a:r>
                        <a:rPr lang="ru-RU" sz="1100" dirty="0">
                          <a:effectLst/>
                          <a:latin typeface="Times New Roman" panose="02020603050405020304" pitchFamily="18" charset="0"/>
                          <a:ea typeface="Times New Roman" panose="02020603050405020304" pitchFamily="18" charset="0"/>
                        </a:rPr>
                        <a:t>С</a:t>
                      </a:r>
                      <a:endParaRPr lang="ru-RU" sz="800" dirty="0">
                        <a:effectLst/>
                        <a:latin typeface="Times New Roman" panose="02020603050405020304" pitchFamily="18" charset="0"/>
                        <a:ea typeface="Times New Roman" panose="02020603050405020304" pitchFamily="18" charset="0"/>
                      </a:endParaRPr>
                    </a:p>
                  </a:txBody>
                  <a:tcPr marL="52706" marR="527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1258726"/>
                  </a:ext>
                </a:extLst>
              </a:tr>
            </a:tbl>
          </a:graphicData>
        </a:graphic>
      </p:graphicFrame>
      <p:sp>
        <p:nvSpPr>
          <p:cNvPr id="6" name="Прямоугольник 5"/>
          <p:cNvSpPr/>
          <p:nvPr/>
        </p:nvSpPr>
        <p:spPr>
          <a:xfrm>
            <a:off x="2316875" y="608846"/>
            <a:ext cx="8173712" cy="369332"/>
          </a:xfrm>
          <a:prstGeom prst="rect">
            <a:avLst/>
          </a:prstGeom>
        </p:spPr>
        <p:txBody>
          <a:bodyPr wrap="none">
            <a:spAutoFit/>
          </a:bodyPr>
          <a:lstStyle/>
          <a:p>
            <a:pPr marL="45720" algn="ctr">
              <a:spcAft>
                <a:spcPts val="0"/>
              </a:spcAft>
              <a:tabLst>
                <a:tab pos="320040" algn="l"/>
              </a:tabLst>
            </a:pPr>
            <a:r>
              <a:rPr lang="en-US" b="1" dirty="0" err="1">
                <a:latin typeface="Times New Roman" panose="02020603050405020304" pitchFamily="18" charset="0"/>
                <a:ea typeface="Times New Roman" panose="02020603050405020304" pitchFamily="18" charset="0"/>
              </a:rPr>
              <a:t>Teodolitleriñ</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görnüşleri</a:t>
            </a:r>
            <a:r>
              <a:rPr lang="en-US" b="1" dirty="0">
                <a:latin typeface="Times New Roman" panose="02020603050405020304" pitchFamily="18" charset="0"/>
                <a:ea typeface="Times New Roman" panose="02020603050405020304" pitchFamily="18" charset="0"/>
              </a:rPr>
              <a:t> we </a:t>
            </a:r>
            <a:r>
              <a:rPr lang="en-US" b="1" dirty="0" err="1">
                <a:latin typeface="Times New Roman" panose="02020603050405020304" pitchFamily="18" charset="0"/>
                <a:ea typeface="Times New Roman" panose="02020603050405020304" pitchFamily="18" charset="0"/>
              </a:rPr>
              <a:t>takyklygy</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baradaky</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maglumatlar</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tablsada</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getirilýär</a:t>
            </a:r>
            <a:r>
              <a:rPr lang="en-US" b="1" dirty="0">
                <a:latin typeface="Times New Roman" panose="02020603050405020304" pitchFamily="18" charset="0"/>
                <a:ea typeface="Times New Roman" panose="02020603050405020304" pitchFamily="18" charset="0"/>
              </a:rPr>
              <a:t>.</a:t>
            </a:r>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1410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91013"/>
          </a:xfrm>
        </p:spPr>
        <p:txBody>
          <a:bodyPr>
            <a:normAutofit fontScale="90000"/>
          </a:bodyPr>
          <a:lstStyle/>
          <a:p>
            <a:endParaRPr lang="ru-RU" dirty="0"/>
          </a:p>
        </p:txBody>
      </p:sp>
      <p:sp>
        <p:nvSpPr>
          <p:cNvPr id="3" name="Объект 2"/>
          <p:cNvSpPr>
            <a:spLocks noGrp="1"/>
          </p:cNvSpPr>
          <p:nvPr>
            <p:ph idx="1"/>
          </p:nvPr>
        </p:nvSpPr>
        <p:spPr>
          <a:xfrm>
            <a:off x="838200" y="1011115"/>
            <a:ext cx="10515600" cy="5165848"/>
          </a:xfrm>
        </p:spPr>
        <p:txBody>
          <a:bodyPr/>
          <a:lstStyle/>
          <a:p>
            <a:pPr algn="just">
              <a:spcAft>
                <a:spcPts val="0"/>
              </a:spcAft>
              <a:tabLst>
                <a:tab pos="685800" algn="l"/>
              </a:tabLst>
            </a:pPr>
            <a:r>
              <a:rPr lang="ru-RU" dirty="0">
                <a:latin typeface="Times New Roman" panose="02020603050405020304" pitchFamily="18" charset="0"/>
                <a:ea typeface="Times New Roman" panose="02020603050405020304" pitchFamily="18" charset="0"/>
              </a:rPr>
              <a:t> </a:t>
            </a:r>
            <a:r>
              <a:rPr lang="tk-TM" dirty="0" smtClean="0">
                <a:latin typeface="Times New Roman" panose="02020603050405020304" pitchFamily="18" charset="0"/>
                <a:ea typeface="Times New Roman" panose="02020603050405020304" pitchFamily="18" charset="0"/>
              </a:rPr>
              <a:t>       </a:t>
            </a:r>
            <a:endParaRPr lang="ru-RU" sz="3200" dirty="0"/>
          </a:p>
        </p:txBody>
      </p:sp>
      <p:pic>
        <p:nvPicPr>
          <p:cNvPr id="4" name="Рисунок 3"/>
          <p:cNvPicPr>
            <a:picLocks noChangeAspect="1"/>
          </p:cNvPicPr>
          <p:nvPr/>
        </p:nvPicPr>
        <p:blipFill>
          <a:blip r:embed="rId2"/>
          <a:stretch>
            <a:fillRect/>
          </a:stretch>
        </p:blipFill>
        <p:spPr>
          <a:xfrm>
            <a:off x="1055077" y="1011115"/>
            <a:ext cx="10585938" cy="5240216"/>
          </a:xfrm>
          <a:prstGeom prst="rect">
            <a:avLst/>
          </a:prstGeom>
        </p:spPr>
      </p:pic>
    </p:spTree>
    <p:extLst>
      <p:ext uri="{BB962C8B-B14F-4D97-AF65-F5344CB8AC3E}">
        <p14:creationId xmlns:p14="http://schemas.microsoft.com/office/powerpoint/2010/main" val="211838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a:xfrm>
            <a:off x="838200" y="861646"/>
            <a:ext cx="10873154" cy="5468816"/>
          </a:xfrm>
        </p:spPr>
        <p:txBody>
          <a:bodyPr>
            <a:normAutofit fontScale="92500"/>
          </a:bodyPr>
          <a:lstStyle/>
          <a:p>
            <a:pPr algn="just"/>
            <a:r>
              <a:rPr lang="tk-TM" dirty="0" smtClean="0">
                <a:latin typeface="Times New Roman" panose="02020603050405020304" pitchFamily="18" charset="0"/>
                <a:ea typeface="Times New Roman" panose="02020603050405020304" pitchFamily="18" charset="0"/>
              </a:rPr>
              <a:t>        </a:t>
            </a:r>
            <a:r>
              <a:rPr lang="ru-RU" sz="3600" b="1" dirty="0" smtClean="0">
                <a:latin typeface="Times New Roman" panose="02020603050405020304" pitchFamily="18" charset="0"/>
                <a:ea typeface="Times New Roman" panose="02020603050405020304" pitchFamily="18" charset="0"/>
              </a:rPr>
              <a:t> </a:t>
            </a:r>
            <a:r>
              <a:rPr lang="ru-RU" sz="3200" b="1" dirty="0">
                <a:latin typeface="Times New Roman" panose="02020603050405020304" pitchFamily="18" charset="0"/>
                <a:ea typeface="Times New Roman" panose="02020603050405020304" pitchFamily="18" charset="0"/>
              </a:rPr>
              <a:t>2. </a:t>
            </a:r>
            <a:r>
              <a:rPr lang="ru-RU" b="1" dirty="0" smtClean="0"/>
              <a:t> </a:t>
            </a:r>
            <a:r>
              <a:rPr lang="cs-CZ" b="1" dirty="0"/>
              <a:t>Teodolit</a:t>
            </a:r>
            <a:r>
              <a:rPr lang="cs-CZ" dirty="0"/>
              <a:t> bilen meýdanda ölçeg işlerine başlamazdan öñ onyñ hemme bölekleriniñ ýerbe-ýerdigine we  dogry işleýändigine göz ýetirmeli.  Her bir geodeziýa guraly, şol sanda teodolit hem degişli geometriki we </a:t>
            </a:r>
            <a:r>
              <a:rPr lang="tk-TM" dirty="0" smtClean="0"/>
              <a:t>               </a:t>
            </a:r>
            <a:r>
              <a:rPr lang="cs-CZ" b="1" dirty="0" smtClean="0"/>
              <a:t>optika-mehaniki </a:t>
            </a:r>
            <a:r>
              <a:rPr lang="cs-CZ" dirty="0"/>
              <a:t>şertleriñ talaplaryny ödemelidir. Şonyñ üçin hem ol barlanyp görülýär. Teodolidiñ birnäçe barlagy bardyr:</a:t>
            </a:r>
            <a:endParaRPr lang="ru-RU" dirty="0"/>
          </a:p>
          <a:p>
            <a:pPr algn="just"/>
            <a:r>
              <a:rPr lang="cs-CZ" dirty="0"/>
              <a:t>	</a:t>
            </a:r>
            <a:r>
              <a:rPr lang="cs-CZ" b="1" dirty="0"/>
              <a:t>1.</a:t>
            </a:r>
            <a:r>
              <a:rPr lang="cs-CZ" dirty="0"/>
              <a:t> </a:t>
            </a:r>
            <a:r>
              <a:rPr lang="cs-CZ" b="1" dirty="0"/>
              <a:t>Alidadada</a:t>
            </a:r>
            <a:r>
              <a:rPr lang="cs-CZ" dirty="0"/>
              <a:t> ýerleşen </a:t>
            </a:r>
            <a:r>
              <a:rPr lang="cs-CZ" b="1" dirty="0"/>
              <a:t>silindr</a:t>
            </a:r>
            <a:r>
              <a:rPr lang="cs-CZ" dirty="0"/>
              <a:t> görnişli uroweniň oky, guralyň esasy okuna perpendikulýar bolmalydyr. Ony barlamak üçin ureweni iki götetiji nurbatyň kömegi bilen </a:t>
            </a:r>
            <a:r>
              <a:rPr lang="cs-CZ" b="1" dirty="0"/>
              <a:t>0</a:t>
            </a:r>
            <a:r>
              <a:rPr lang="cs-CZ" dirty="0"/>
              <a:t> derejä getirmeli, soňra ony </a:t>
            </a:r>
            <a:r>
              <a:rPr lang="cs-CZ" b="1" dirty="0"/>
              <a:t>90</a:t>
            </a:r>
            <a:r>
              <a:rPr lang="cs-CZ" b="1" baseline="30000" dirty="0"/>
              <a:t>0</a:t>
            </a:r>
            <a:r>
              <a:rPr lang="cs-CZ" dirty="0"/>
              <a:t> aýlap ureweni ýene-de </a:t>
            </a:r>
            <a:r>
              <a:rPr lang="cs-CZ" b="1" dirty="0"/>
              <a:t>0</a:t>
            </a:r>
            <a:r>
              <a:rPr lang="cs-CZ" dirty="0"/>
              <a:t> derejä getirmeli. </a:t>
            </a:r>
            <a:r>
              <a:rPr lang="cs-CZ" b="1" dirty="0"/>
              <a:t>Alidada</a:t>
            </a:r>
            <a:r>
              <a:rPr lang="cs-CZ" dirty="0"/>
              <a:t> </a:t>
            </a:r>
            <a:r>
              <a:rPr lang="cs-CZ" b="1" dirty="0"/>
              <a:t>180</a:t>
            </a:r>
            <a:r>
              <a:rPr lang="cs-CZ" b="1" baseline="30000" dirty="0"/>
              <a:t>0</a:t>
            </a:r>
            <a:r>
              <a:rPr lang="cs-CZ" dirty="0"/>
              <a:t> aýlananda ureweniň </a:t>
            </a:r>
            <a:r>
              <a:rPr lang="cs-CZ" b="1" dirty="0"/>
              <a:t>0</a:t>
            </a:r>
            <a:r>
              <a:rPr lang="cs-CZ" dirty="0"/>
              <a:t> dereje ýeri üýtgemese barlagyñ şerti ýeriňe ýetirilýär.</a:t>
            </a:r>
            <a:endParaRPr lang="ru-RU" dirty="0"/>
          </a:p>
          <a:p>
            <a:pPr algn="just"/>
            <a:r>
              <a:rPr lang="cs-CZ" dirty="0"/>
              <a:t>	</a:t>
            </a:r>
            <a:r>
              <a:rPr lang="cs-CZ" b="1" dirty="0"/>
              <a:t>2.</a:t>
            </a:r>
            <a:r>
              <a:rPr lang="cs-CZ" dirty="0"/>
              <a:t> </a:t>
            </a:r>
            <a:r>
              <a:rPr lang="cs-CZ" b="1" dirty="0"/>
              <a:t>Garaýyş turbanyň seredilýän oky</a:t>
            </a:r>
            <a:r>
              <a:rPr lang="cs-CZ" dirty="0"/>
              <a:t>, şol turbanyň aýlanma okuna perpendikulýar bolmalydyr. Eger-de bu şert ýerine ýetirilmese turbanyň seredilýän oky bilen turbanyň orta aýlanma okynyň arasynda gural nätakyklyk burçy emele gelýär. Bu nätakyklyga </a:t>
            </a:r>
            <a:r>
              <a:rPr lang="cs-CZ" b="1" dirty="0"/>
              <a:t>gural (kollimasiýa) ýalňyşlygy</a:t>
            </a:r>
            <a:r>
              <a:rPr lang="cs-CZ" dirty="0"/>
              <a:t> diýilýär.</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483"/>
          </a:xfrm>
        </p:spPr>
        <p:txBody>
          <a:bodyPr>
            <a:normAutofit fontScale="90000"/>
          </a:bodyPr>
          <a:lstStyle/>
          <a:p>
            <a:endParaRPr lang="ru-RU" dirty="0"/>
          </a:p>
        </p:txBody>
      </p:sp>
      <p:sp>
        <p:nvSpPr>
          <p:cNvPr id="3" name="Объект 2"/>
          <p:cNvSpPr>
            <a:spLocks noGrp="1"/>
          </p:cNvSpPr>
          <p:nvPr>
            <p:ph idx="1"/>
          </p:nvPr>
        </p:nvSpPr>
        <p:spPr>
          <a:xfrm>
            <a:off x="838200" y="1160585"/>
            <a:ext cx="10515600" cy="5016378"/>
          </a:xfrm>
        </p:spPr>
        <p:txBody>
          <a:bodyPr>
            <a:normAutofit fontScale="92500" lnSpcReduction="10000"/>
          </a:bodyPr>
          <a:lstStyle/>
          <a:p>
            <a:pPr algn="just"/>
            <a:r>
              <a:rPr lang="tk-TM" b="1" dirty="0" smtClean="0">
                <a:latin typeface="Times New Roman" panose="02020603050405020304" pitchFamily="18" charset="0"/>
                <a:ea typeface="Times New Roman" panose="02020603050405020304" pitchFamily="18" charset="0"/>
              </a:rPr>
              <a:t>      </a:t>
            </a:r>
            <a:r>
              <a:rPr lang="ru-RU" dirty="0"/>
              <a:t> </a:t>
            </a:r>
            <a:r>
              <a:rPr lang="cs-CZ" b="1" dirty="0"/>
              <a:t>Gural ýalňyşlygy barlamak</a:t>
            </a:r>
            <a:r>
              <a:rPr lang="cs-CZ" dirty="0"/>
              <a:t> üçin teodolidiñ tor sapajyklarynyñ kesişme merkezini, belli bir nokada  sag tegelek (ST) we çep tegelek (ÇT) usullarda gönükdirip wertikal tegelekden hasap alynýar. Eger-de hasaplaryñ tapawydy </a:t>
            </a:r>
            <a:r>
              <a:rPr lang="cs-CZ" b="1" dirty="0"/>
              <a:t>180</a:t>
            </a:r>
            <a:r>
              <a:rPr lang="cs-CZ" b="1" baseline="30000" dirty="0"/>
              <a:t>0 </a:t>
            </a:r>
            <a:r>
              <a:rPr lang="cs-CZ" b="1" u="sng" dirty="0"/>
              <a:t>+</a:t>
            </a:r>
            <a:r>
              <a:rPr lang="cs-CZ" b="1" dirty="0"/>
              <a:t> 2t</a:t>
            </a:r>
            <a:r>
              <a:rPr lang="cs-CZ" dirty="0"/>
              <a:t> (t- wernýeriň takyklygy) uly bolmasa şert ýerine ýetýär. Eger-de bu şert ýerine ýetirilmese merkezi ýüplik torunyň ýalňyş ýerleşmegi bilen bagly bolýar  we gural ýalňyşlygyna getirýär. Bu ýalňyşlygy düzetmek üçin, merkezi ýüplik tory üýtgedilip gerek nokada gönükdirilýär.  </a:t>
            </a:r>
            <a:endParaRPr lang="ru-RU" dirty="0"/>
          </a:p>
          <a:p>
            <a:pPr algn="just"/>
            <a:r>
              <a:rPr lang="cs-CZ" b="1" dirty="0"/>
              <a:t>	3.</a:t>
            </a:r>
            <a:r>
              <a:rPr lang="cs-CZ" dirty="0"/>
              <a:t> </a:t>
            </a:r>
            <a:r>
              <a:rPr lang="cs-CZ" b="1" dirty="0"/>
              <a:t>Teodolidiñ ýüplük torunyň</a:t>
            </a:r>
            <a:r>
              <a:rPr lang="cs-CZ" dirty="0"/>
              <a:t> wertikal sapagy, garaýyş turbanyň aýlanma okyna perpendikulýar bolmalydyr. Bu şerti barlamak üçin tor sapajyklarynyñ kesişme merkezini, gowy asma (wertikal) çyzyga gönükdirip, ony yzarlap gaýdylanda, wertikal tor sapagy şol asma çyzykdan gyşarmasa şert ýerine ýetirilýär. </a:t>
            </a:r>
            <a:endParaRPr lang="ru-RU" dirty="0"/>
          </a:p>
          <a:p>
            <a:pPr algn="just"/>
            <a:r>
              <a:rPr lang="cs-CZ" dirty="0"/>
              <a:t>	Umuman </a:t>
            </a:r>
            <a:r>
              <a:rPr lang="cs-CZ" b="1" dirty="0"/>
              <a:t>teodolitleriň</a:t>
            </a:r>
            <a:r>
              <a:rPr lang="cs-CZ" dirty="0"/>
              <a:t> gönüşlerine baglylykda, olaryň her haýsy uçin aýratyn barlaglary geçirmek mahsusdyr.</a:t>
            </a:r>
            <a:endParaRPr lang="ru-RU" dirty="0"/>
          </a:p>
          <a:p>
            <a:endParaRPr lang="ru-RU" dirty="0"/>
          </a:p>
        </p:txBody>
      </p:sp>
    </p:spTree>
    <p:extLst>
      <p:ext uri="{BB962C8B-B14F-4D97-AF65-F5344CB8AC3E}">
        <p14:creationId xmlns:p14="http://schemas.microsoft.com/office/powerpoint/2010/main" val="1643486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82221"/>
          </a:xfrm>
        </p:spPr>
        <p:txBody>
          <a:bodyPr>
            <a:normAutofit fontScale="90000"/>
          </a:bodyPr>
          <a:lstStyle/>
          <a:p>
            <a:endParaRPr lang="ru-RU" dirty="0"/>
          </a:p>
        </p:txBody>
      </p:sp>
      <p:sp>
        <p:nvSpPr>
          <p:cNvPr id="3" name="Объект 2"/>
          <p:cNvSpPr>
            <a:spLocks noGrp="1"/>
          </p:cNvSpPr>
          <p:nvPr>
            <p:ph idx="1"/>
          </p:nvPr>
        </p:nvSpPr>
        <p:spPr>
          <a:xfrm>
            <a:off x="838200" y="975946"/>
            <a:ext cx="10776438" cy="5301762"/>
          </a:xfrm>
        </p:spPr>
        <p:txBody>
          <a:bodyPr>
            <a:normAutofit fontScale="92500" lnSpcReduction="10000"/>
          </a:bodyPr>
          <a:lstStyle/>
          <a:p>
            <a:pPr algn="just"/>
            <a:r>
              <a:rPr lang="en-US" dirty="0"/>
              <a:t> </a:t>
            </a:r>
            <a:r>
              <a:rPr lang="tk-TM" dirty="0" smtClean="0"/>
              <a:t>     </a:t>
            </a:r>
            <a:r>
              <a:rPr lang="en-US" sz="3600" b="1" dirty="0" smtClean="0"/>
              <a:t>3</a:t>
            </a:r>
            <a:r>
              <a:rPr lang="en-US" sz="3600" b="1" dirty="0"/>
              <a:t>.</a:t>
            </a:r>
            <a:r>
              <a:rPr lang="en-US" sz="3600" dirty="0"/>
              <a:t> </a:t>
            </a:r>
            <a:r>
              <a:rPr lang="en-US" dirty="0" err="1"/>
              <a:t>Teodolit</a:t>
            </a:r>
            <a:r>
              <a:rPr lang="en-US" dirty="0"/>
              <a:t> </a:t>
            </a:r>
            <a:r>
              <a:rPr lang="en-US" dirty="0" err="1"/>
              <a:t>ýörelgesinde</a:t>
            </a:r>
            <a:r>
              <a:rPr lang="en-US" dirty="0"/>
              <a:t> </a:t>
            </a:r>
            <a:r>
              <a:rPr lang="en-US" dirty="0" err="1"/>
              <a:t>meýdan</a:t>
            </a:r>
            <a:r>
              <a:rPr lang="en-US" dirty="0"/>
              <a:t> </a:t>
            </a:r>
            <a:r>
              <a:rPr lang="en-US" dirty="0" err="1"/>
              <a:t>şertlerinde</a:t>
            </a:r>
            <a:r>
              <a:rPr lang="en-US" dirty="0"/>
              <a:t> </a:t>
            </a:r>
            <a:r>
              <a:rPr lang="en-US" dirty="0" err="1"/>
              <a:t>nokatlaryñ</a:t>
            </a:r>
            <a:r>
              <a:rPr lang="en-US" dirty="0"/>
              <a:t> </a:t>
            </a:r>
            <a:r>
              <a:rPr lang="en-US" dirty="0" err="1"/>
              <a:t>öwrüm</a:t>
            </a:r>
            <a:r>
              <a:rPr lang="en-US" dirty="0"/>
              <a:t> </a:t>
            </a:r>
            <a:r>
              <a:rPr lang="en-US" dirty="0" err="1"/>
              <a:t>burçlary</a:t>
            </a:r>
            <a:r>
              <a:rPr lang="en-US" dirty="0"/>
              <a:t>, </a:t>
            </a:r>
            <a:r>
              <a:rPr lang="en-US" dirty="0" err="1"/>
              <a:t>aralyklary</a:t>
            </a:r>
            <a:r>
              <a:rPr lang="en-US" dirty="0"/>
              <a:t> </a:t>
            </a:r>
            <a:r>
              <a:rPr lang="en-US" dirty="0" err="1"/>
              <a:t>ölçenilýär</a:t>
            </a:r>
            <a:r>
              <a:rPr lang="en-US" dirty="0"/>
              <a:t>, </a:t>
            </a:r>
            <a:r>
              <a:rPr lang="en-US" dirty="0" err="1"/>
              <a:t>şeýle</a:t>
            </a:r>
            <a:r>
              <a:rPr lang="en-US" dirty="0"/>
              <a:t>-hem </a:t>
            </a:r>
            <a:r>
              <a:rPr lang="en-US" dirty="0" err="1"/>
              <a:t>başlangyç</a:t>
            </a:r>
            <a:r>
              <a:rPr lang="en-US" dirty="0"/>
              <a:t> </a:t>
            </a:r>
            <a:r>
              <a:rPr lang="en-US" dirty="0" err="1"/>
              <a:t>ugryñ</a:t>
            </a:r>
            <a:r>
              <a:rPr lang="en-US" dirty="0"/>
              <a:t> </a:t>
            </a:r>
            <a:r>
              <a:rPr lang="en-US" dirty="0" err="1"/>
              <a:t>azimuty</a:t>
            </a:r>
            <a:r>
              <a:rPr lang="en-US" dirty="0"/>
              <a:t> we </a:t>
            </a:r>
            <a:r>
              <a:rPr lang="en-US" dirty="0" err="1"/>
              <a:t>başlangyç</a:t>
            </a:r>
            <a:r>
              <a:rPr lang="en-US" dirty="0"/>
              <a:t> </a:t>
            </a:r>
            <a:r>
              <a:rPr lang="en-US" dirty="0" err="1"/>
              <a:t>nokadyñ</a:t>
            </a:r>
            <a:r>
              <a:rPr lang="en-US" dirty="0"/>
              <a:t> </a:t>
            </a:r>
            <a:r>
              <a:rPr lang="en-US" dirty="0" err="1"/>
              <a:t>koordinatalary</a:t>
            </a:r>
            <a:r>
              <a:rPr lang="en-US" dirty="0"/>
              <a:t> </a:t>
            </a:r>
            <a:r>
              <a:rPr lang="en-US" dirty="0" err="1"/>
              <a:t>kesgitlenilýär</a:t>
            </a:r>
            <a:r>
              <a:rPr lang="en-US" dirty="0"/>
              <a:t>. Bu </a:t>
            </a:r>
            <a:r>
              <a:rPr lang="en-US" dirty="0" err="1"/>
              <a:t>geçirilen</a:t>
            </a:r>
            <a:r>
              <a:rPr lang="en-US" dirty="0"/>
              <a:t> </a:t>
            </a:r>
            <a:r>
              <a:rPr lang="en-US" dirty="0" err="1"/>
              <a:t>ölçegleriñ</a:t>
            </a:r>
            <a:r>
              <a:rPr lang="en-US" dirty="0"/>
              <a:t> </a:t>
            </a:r>
            <a:r>
              <a:rPr lang="en-US" dirty="0" err="1"/>
              <a:t>netijesi</a:t>
            </a:r>
            <a:r>
              <a:rPr lang="en-US" dirty="0"/>
              <a:t> </a:t>
            </a:r>
            <a:r>
              <a:rPr lang="en-US" dirty="0" err="1"/>
              <a:t>teodolit</a:t>
            </a:r>
            <a:r>
              <a:rPr lang="en-US" dirty="0"/>
              <a:t> </a:t>
            </a:r>
            <a:r>
              <a:rPr lang="en-US" dirty="0" err="1"/>
              <a:t>ýörelgesi</a:t>
            </a:r>
            <a:r>
              <a:rPr lang="en-US" dirty="0"/>
              <a:t> </a:t>
            </a:r>
            <a:r>
              <a:rPr lang="en-US" dirty="0" err="1"/>
              <a:t>boýunça</a:t>
            </a:r>
            <a:r>
              <a:rPr lang="en-US" dirty="0"/>
              <a:t> </a:t>
            </a:r>
            <a:r>
              <a:rPr lang="en-US" dirty="0" err="1"/>
              <a:t>geçiriljek</a:t>
            </a:r>
            <a:r>
              <a:rPr lang="en-US" dirty="0"/>
              <a:t> </a:t>
            </a:r>
            <a:r>
              <a:rPr lang="en-US" dirty="0" err="1"/>
              <a:t>hasaplamalar</a:t>
            </a:r>
            <a:r>
              <a:rPr lang="en-US" dirty="0"/>
              <a:t> </a:t>
            </a:r>
            <a:r>
              <a:rPr lang="en-US" dirty="0" err="1"/>
              <a:t>üçin</a:t>
            </a:r>
            <a:r>
              <a:rPr lang="en-US" dirty="0"/>
              <a:t> </a:t>
            </a:r>
            <a:r>
              <a:rPr lang="en-US" dirty="0" err="1"/>
              <a:t>başlangyç</a:t>
            </a:r>
            <a:r>
              <a:rPr lang="en-US" dirty="0"/>
              <a:t> </a:t>
            </a:r>
            <a:r>
              <a:rPr lang="en-US" dirty="0" err="1"/>
              <a:t>maglumatlar</a:t>
            </a:r>
            <a:r>
              <a:rPr lang="en-US" dirty="0"/>
              <a:t> </a:t>
            </a:r>
            <a:r>
              <a:rPr lang="en-US" dirty="0" err="1"/>
              <a:t>bolup</a:t>
            </a:r>
            <a:r>
              <a:rPr lang="en-US" dirty="0"/>
              <a:t> </a:t>
            </a:r>
            <a:r>
              <a:rPr lang="en-US" dirty="0" err="1"/>
              <a:t>hyzmat</a:t>
            </a:r>
            <a:r>
              <a:rPr lang="en-US" dirty="0"/>
              <a:t> </a:t>
            </a:r>
            <a:r>
              <a:rPr lang="en-US" dirty="0" err="1"/>
              <a:t>edýärler</a:t>
            </a:r>
            <a:r>
              <a:rPr lang="en-US" dirty="0"/>
              <a:t>. </a:t>
            </a:r>
            <a:r>
              <a:rPr lang="en-US" dirty="0" err="1"/>
              <a:t>Başlangyç</a:t>
            </a:r>
            <a:r>
              <a:rPr lang="en-US" dirty="0"/>
              <a:t> </a:t>
            </a:r>
            <a:r>
              <a:rPr lang="en-US" dirty="0" err="1"/>
              <a:t>maglumatlar</a:t>
            </a:r>
            <a:r>
              <a:rPr lang="en-US" dirty="0"/>
              <a:t> </a:t>
            </a:r>
            <a:r>
              <a:rPr lang="en-US" dirty="0" err="1"/>
              <a:t>ýörite</a:t>
            </a:r>
            <a:r>
              <a:rPr lang="en-US" dirty="0"/>
              <a:t> </a:t>
            </a:r>
            <a:r>
              <a:rPr lang="en-US" dirty="0" err="1"/>
              <a:t>tablisada</a:t>
            </a:r>
            <a:r>
              <a:rPr lang="en-US" dirty="0"/>
              <a:t> (3.7-njy </a:t>
            </a:r>
            <a:r>
              <a:rPr lang="en-US" dirty="0" err="1"/>
              <a:t>tablisa</a:t>
            </a:r>
            <a:r>
              <a:rPr lang="en-US" dirty="0"/>
              <a:t>) </a:t>
            </a:r>
            <a:r>
              <a:rPr lang="en-US" dirty="0" err="1"/>
              <a:t>ýazylýar</a:t>
            </a:r>
            <a:r>
              <a:rPr lang="en-US" dirty="0"/>
              <a:t>. </a:t>
            </a:r>
          </a:p>
          <a:p>
            <a:pPr algn="just"/>
            <a:r>
              <a:rPr lang="tk-TM" dirty="0" smtClean="0"/>
              <a:t>       </a:t>
            </a:r>
            <a:r>
              <a:rPr lang="en-US" dirty="0" err="1" smtClean="0"/>
              <a:t>Tablisanyñ</a:t>
            </a:r>
            <a:r>
              <a:rPr lang="en-US" dirty="0" smtClean="0"/>
              <a:t> </a:t>
            </a:r>
            <a:r>
              <a:rPr lang="en-US" dirty="0" err="1"/>
              <a:t>birinji</a:t>
            </a:r>
            <a:r>
              <a:rPr lang="en-US" dirty="0"/>
              <a:t> </a:t>
            </a:r>
            <a:r>
              <a:rPr lang="en-US" dirty="0" err="1"/>
              <a:t>sütüninde</a:t>
            </a:r>
            <a:r>
              <a:rPr lang="en-US" dirty="0"/>
              <a:t> </a:t>
            </a:r>
            <a:r>
              <a:rPr lang="en-US" dirty="0" err="1"/>
              <a:t>ýapyk</a:t>
            </a:r>
            <a:r>
              <a:rPr lang="en-US" dirty="0"/>
              <a:t> </a:t>
            </a:r>
            <a:r>
              <a:rPr lang="en-US" dirty="0" err="1"/>
              <a:t>teodolit</a:t>
            </a:r>
            <a:r>
              <a:rPr lang="en-US" dirty="0"/>
              <a:t> </a:t>
            </a:r>
            <a:r>
              <a:rPr lang="en-US" dirty="0" err="1"/>
              <a:t>ýörelgesiniň</a:t>
            </a:r>
            <a:r>
              <a:rPr lang="en-US" dirty="0"/>
              <a:t> </a:t>
            </a:r>
            <a:r>
              <a:rPr lang="en-US" dirty="0" err="1"/>
              <a:t>öwrüm</a:t>
            </a:r>
            <a:r>
              <a:rPr lang="en-US" dirty="0"/>
              <a:t> </a:t>
            </a:r>
            <a:r>
              <a:rPr lang="en-US" dirty="0" err="1"/>
              <a:t>burç</a:t>
            </a:r>
            <a:r>
              <a:rPr lang="en-US" dirty="0"/>
              <a:t> </a:t>
            </a:r>
            <a:r>
              <a:rPr lang="en-US" dirty="0" err="1"/>
              <a:t>nokatlarynyñ</a:t>
            </a:r>
            <a:r>
              <a:rPr lang="en-US" dirty="0"/>
              <a:t> </a:t>
            </a:r>
            <a:r>
              <a:rPr lang="en-US" dirty="0" err="1"/>
              <a:t>tertip</a:t>
            </a:r>
            <a:r>
              <a:rPr lang="en-US" dirty="0"/>
              <a:t> </a:t>
            </a:r>
            <a:r>
              <a:rPr lang="en-US" dirty="0" err="1"/>
              <a:t>belgisi</a:t>
            </a:r>
            <a:r>
              <a:rPr lang="en-US" dirty="0"/>
              <a:t> </a:t>
            </a:r>
            <a:r>
              <a:rPr lang="en-US" dirty="0" err="1"/>
              <a:t>ýazylýar</a:t>
            </a:r>
            <a:r>
              <a:rPr lang="en-US" dirty="0"/>
              <a:t>.</a:t>
            </a:r>
          </a:p>
          <a:p>
            <a:pPr algn="just"/>
            <a:r>
              <a:rPr lang="tk-TM" dirty="0" smtClean="0"/>
              <a:t>       </a:t>
            </a:r>
            <a:r>
              <a:rPr lang="en-US" dirty="0" err="1" smtClean="0"/>
              <a:t>Nokatlaryň</a:t>
            </a:r>
            <a:r>
              <a:rPr lang="en-US" dirty="0" smtClean="0"/>
              <a:t> </a:t>
            </a:r>
            <a:r>
              <a:rPr lang="en-US" dirty="0" err="1"/>
              <a:t>belgisiniň</a:t>
            </a:r>
            <a:r>
              <a:rPr lang="en-US" dirty="0"/>
              <a:t> </a:t>
            </a:r>
            <a:r>
              <a:rPr lang="en-US" dirty="0" err="1"/>
              <a:t>sütüninden</a:t>
            </a:r>
            <a:r>
              <a:rPr lang="en-US" dirty="0"/>
              <a:t> </a:t>
            </a:r>
            <a:r>
              <a:rPr lang="en-US" dirty="0" err="1"/>
              <a:t>soň</a:t>
            </a:r>
            <a:r>
              <a:rPr lang="en-US" dirty="0"/>
              <a:t>, 2-3-nji </a:t>
            </a:r>
            <a:r>
              <a:rPr lang="en-US" dirty="0" err="1"/>
              <a:t>sütünlerde</a:t>
            </a:r>
            <a:r>
              <a:rPr lang="en-US" dirty="0"/>
              <a:t> </a:t>
            </a:r>
            <a:r>
              <a:rPr lang="en-US" dirty="0" err="1"/>
              <a:t>teodolit</a:t>
            </a:r>
            <a:r>
              <a:rPr lang="en-US" dirty="0"/>
              <a:t> </a:t>
            </a:r>
            <a:r>
              <a:rPr lang="en-US" dirty="0" err="1"/>
              <a:t>bilen</a:t>
            </a:r>
            <a:r>
              <a:rPr lang="en-US" dirty="0"/>
              <a:t> </a:t>
            </a:r>
            <a:r>
              <a:rPr lang="en-US" dirty="0" err="1"/>
              <a:t>ýerinde</a:t>
            </a:r>
            <a:r>
              <a:rPr lang="en-US" dirty="0"/>
              <a:t> </a:t>
            </a:r>
            <a:r>
              <a:rPr lang="en-US" dirty="0" err="1"/>
              <a:t>ölçelen</a:t>
            </a:r>
            <a:r>
              <a:rPr lang="en-US" dirty="0"/>
              <a:t> </a:t>
            </a:r>
            <a:r>
              <a:rPr lang="en-US" dirty="0" err="1"/>
              <a:t>gorizontal</a:t>
            </a:r>
            <a:r>
              <a:rPr lang="en-US" dirty="0"/>
              <a:t> </a:t>
            </a:r>
            <a:r>
              <a:rPr lang="en-US" dirty="0" err="1"/>
              <a:t>burçlaryň</a:t>
            </a:r>
            <a:r>
              <a:rPr lang="en-US" dirty="0"/>
              <a:t> </a:t>
            </a:r>
            <a:r>
              <a:rPr lang="en-US" dirty="0" err="1"/>
              <a:t>ululyklary</a:t>
            </a:r>
            <a:r>
              <a:rPr lang="en-US" dirty="0"/>
              <a:t> </a:t>
            </a:r>
            <a:r>
              <a:rPr lang="en-US" dirty="0" err="1"/>
              <a:t>ýazylýar</a:t>
            </a:r>
            <a:r>
              <a:rPr lang="en-US" dirty="0"/>
              <a:t>. </a:t>
            </a:r>
          </a:p>
          <a:p>
            <a:pPr algn="just"/>
            <a:r>
              <a:rPr lang="tk-TM" dirty="0" smtClean="0"/>
              <a:t>      </a:t>
            </a:r>
            <a:r>
              <a:rPr lang="en-US" dirty="0" err="1" smtClean="0"/>
              <a:t>Öwrün</a:t>
            </a:r>
            <a:r>
              <a:rPr lang="en-US" dirty="0" smtClean="0"/>
              <a:t> </a:t>
            </a:r>
            <a:r>
              <a:rPr lang="en-US" dirty="0" err="1"/>
              <a:t>burç</a:t>
            </a:r>
            <a:r>
              <a:rPr lang="en-US" dirty="0"/>
              <a:t> </a:t>
            </a:r>
            <a:r>
              <a:rPr lang="en-US" dirty="0" err="1"/>
              <a:t>nokatlarynyñ</a:t>
            </a:r>
            <a:r>
              <a:rPr lang="en-US" dirty="0"/>
              <a:t> </a:t>
            </a:r>
            <a:r>
              <a:rPr lang="en-US" dirty="0" err="1"/>
              <a:t>arasyndaky</a:t>
            </a:r>
            <a:r>
              <a:rPr lang="en-US" dirty="0"/>
              <a:t> </a:t>
            </a:r>
            <a:r>
              <a:rPr lang="en-US" dirty="0" err="1"/>
              <a:t>gorizontal</a:t>
            </a:r>
            <a:r>
              <a:rPr lang="en-US" dirty="0"/>
              <a:t> </a:t>
            </a:r>
            <a:r>
              <a:rPr lang="en-US" dirty="0" err="1"/>
              <a:t>kesimleriñ</a:t>
            </a:r>
            <a:r>
              <a:rPr lang="en-US" dirty="0"/>
              <a:t> </a:t>
            </a:r>
            <a:r>
              <a:rPr lang="en-US" dirty="0" err="1"/>
              <a:t>uzynlygy</a:t>
            </a:r>
            <a:r>
              <a:rPr lang="en-US" dirty="0"/>
              <a:t> </a:t>
            </a:r>
            <a:r>
              <a:rPr lang="tk-TM" dirty="0" smtClean="0"/>
              <a:t>               </a:t>
            </a:r>
            <a:r>
              <a:rPr lang="en-US" dirty="0" smtClean="0"/>
              <a:t>12-nji </a:t>
            </a:r>
            <a:r>
              <a:rPr lang="en-US" dirty="0" err="1"/>
              <a:t>sütünde</a:t>
            </a:r>
            <a:r>
              <a:rPr lang="en-US" dirty="0"/>
              <a:t> </a:t>
            </a:r>
            <a:r>
              <a:rPr lang="en-US" dirty="0" err="1"/>
              <a:t>ýazylýar</a:t>
            </a:r>
            <a:r>
              <a:rPr lang="en-US" dirty="0"/>
              <a:t>. Bu </a:t>
            </a:r>
            <a:r>
              <a:rPr lang="en-US" dirty="0" err="1"/>
              <a:t>gorizontal</a:t>
            </a:r>
            <a:r>
              <a:rPr lang="en-US" dirty="0"/>
              <a:t> </a:t>
            </a:r>
            <a:r>
              <a:rPr lang="en-US" dirty="0" err="1"/>
              <a:t>uzynlyklar</a:t>
            </a:r>
            <a:r>
              <a:rPr lang="en-US" dirty="0"/>
              <a:t> </a:t>
            </a:r>
            <a:r>
              <a:rPr lang="en-US" dirty="0" err="1"/>
              <a:t>meýdan</a:t>
            </a:r>
            <a:r>
              <a:rPr lang="en-US" dirty="0"/>
              <a:t> </a:t>
            </a:r>
            <a:r>
              <a:rPr lang="en-US" dirty="0" err="1"/>
              <a:t>işlerinde</a:t>
            </a:r>
            <a:r>
              <a:rPr lang="en-US" dirty="0"/>
              <a:t> </a:t>
            </a:r>
            <a:r>
              <a:rPr lang="en-US" dirty="0" err="1"/>
              <a:t>dalnomeriň</a:t>
            </a:r>
            <a:r>
              <a:rPr lang="en-US" dirty="0"/>
              <a:t> </a:t>
            </a:r>
            <a:r>
              <a:rPr lang="en-US" dirty="0" err="1"/>
              <a:t>ýa</a:t>
            </a:r>
            <a:r>
              <a:rPr lang="en-US" dirty="0"/>
              <a:t>-da </a:t>
            </a:r>
            <a:r>
              <a:rPr lang="en-US" dirty="0" err="1"/>
              <a:t>ölçeg</a:t>
            </a:r>
            <a:r>
              <a:rPr lang="en-US" dirty="0"/>
              <a:t> </a:t>
            </a:r>
            <a:r>
              <a:rPr lang="en-US" dirty="0" err="1"/>
              <a:t>lentasynyň</a:t>
            </a:r>
            <a:r>
              <a:rPr lang="en-US" dirty="0"/>
              <a:t> </a:t>
            </a:r>
            <a:r>
              <a:rPr lang="en-US" dirty="0" err="1"/>
              <a:t>kömegi</a:t>
            </a:r>
            <a:r>
              <a:rPr lang="en-US" dirty="0"/>
              <a:t> </a:t>
            </a:r>
            <a:r>
              <a:rPr lang="en-US" dirty="0" err="1"/>
              <a:t>bilen</a:t>
            </a:r>
            <a:r>
              <a:rPr lang="en-US" dirty="0"/>
              <a:t> </a:t>
            </a:r>
            <a:r>
              <a:rPr lang="en-US" dirty="0" err="1"/>
              <a:t>ýerinde</a:t>
            </a:r>
            <a:r>
              <a:rPr lang="en-US" dirty="0"/>
              <a:t> </a:t>
            </a:r>
            <a:r>
              <a:rPr lang="en-US" dirty="0" err="1"/>
              <a:t>ölçelip</a:t>
            </a:r>
            <a:r>
              <a:rPr lang="en-US" dirty="0"/>
              <a:t> </a:t>
            </a:r>
            <a:r>
              <a:rPr lang="en-US" dirty="0" err="1"/>
              <a:t>kesgitlenendir</a:t>
            </a:r>
            <a:r>
              <a:rPr lang="en-US" dirty="0"/>
              <a:t>.</a:t>
            </a:r>
            <a:endParaRPr lang="ru-RU" dirty="0"/>
          </a:p>
        </p:txBody>
      </p:sp>
    </p:spTree>
    <p:extLst>
      <p:ext uri="{BB962C8B-B14F-4D97-AF65-F5344CB8AC3E}">
        <p14:creationId xmlns:p14="http://schemas.microsoft.com/office/powerpoint/2010/main" val="194128302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609</Words>
  <Application>Microsoft Office PowerPoint</Application>
  <PresentationFormat>Широкоэкранный</PresentationFormat>
  <Paragraphs>102</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Tema: Teodolitleriň görnüşleri  we takyklygy.</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69</cp:revision>
  <dcterms:created xsi:type="dcterms:W3CDTF">2019-02-11T16:56:33Z</dcterms:created>
  <dcterms:modified xsi:type="dcterms:W3CDTF">2021-03-31T11:29:29Z</dcterms:modified>
</cp:coreProperties>
</file>